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slides/slide148.xml" ContentType="application/vnd.openxmlformats-officedocument.presentationml.slide+xml"/>
  <Override PartName="/ppt/notesSlides/notesSlide8.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tags/tag14.xml" ContentType="application/vnd.openxmlformats-officedocument.presentationml.tags+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8"/>
  </p:notesMasterIdLst>
  <p:sldIdLst>
    <p:sldId id="322" r:id="rId2"/>
    <p:sldId id="776" r:id="rId3"/>
    <p:sldId id="933" r:id="rId4"/>
    <p:sldId id="1050" r:id="rId5"/>
    <p:sldId id="1052" r:id="rId6"/>
    <p:sldId id="1051" r:id="rId7"/>
    <p:sldId id="1054" r:id="rId8"/>
    <p:sldId id="1053" r:id="rId9"/>
    <p:sldId id="1055" r:id="rId10"/>
    <p:sldId id="1058" r:id="rId11"/>
    <p:sldId id="1016" r:id="rId12"/>
    <p:sldId id="1017" r:id="rId13"/>
    <p:sldId id="1018" r:id="rId14"/>
    <p:sldId id="1174" r:id="rId15"/>
    <p:sldId id="1019" r:id="rId16"/>
    <p:sldId id="1060" r:id="rId17"/>
    <p:sldId id="1023" r:id="rId18"/>
    <p:sldId id="1022" r:id="rId19"/>
    <p:sldId id="1027" r:id="rId20"/>
    <p:sldId id="756" r:id="rId21"/>
    <p:sldId id="1026" r:id="rId22"/>
    <p:sldId id="1024" r:id="rId23"/>
    <p:sldId id="1089" r:id="rId24"/>
    <p:sldId id="743" r:id="rId25"/>
    <p:sldId id="912" r:id="rId26"/>
    <p:sldId id="779" r:id="rId27"/>
    <p:sldId id="1100" r:id="rId28"/>
    <p:sldId id="1101" r:id="rId29"/>
    <p:sldId id="780" r:id="rId30"/>
    <p:sldId id="1112" r:id="rId31"/>
    <p:sldId id="1110" r:id="rId32"/>
    <p:sldId id="1175" r:id="rId33"/>
    <p:sldId id="1111" r:id="rId34"/>
    <p:sldId id="781" r:id="rId35"/>
    <p:sldId id="782" r:id="rId36"/>
    <p:sldId id="783" r:id="rId37"/>
    <p:sldId id="1090" r:id="rId38"/>
    <p:sldId id="1091" r:id="rId39"/>
    <p:sldId id="1095" r:id="rId40"/>
    <p:sldId id="1096" r:id="rId41"/>
    <p:sldId id="735" r:id="rId42"/>
    <p:sldId id="910" r:id="rId43"/>
    <p:sldId id="822" r:id="rId44"/>
    <p:sldId id="925" r:id="rId45"/>
    <p:sldId id="926" r:id="rId46"/>
    <p:sldId id="927" r:id="rId47"/>
    <p:sldId id="823" r:id="rId48"/>
    <p:sldId id="928" r:id="rId49"/>
    <p:sldId id="929" r:id="rId50"/>
    <p:sldId id="930" r:id="rId51"/>
    <p:sldId id="931" r:id="rId52"/>
    <p:sldId id="932" r:id="rId53"/>
    <p:sldId id="850" r:id="rId54"/>
    <p:sldId id="824" r:id="rId55"/>
    <p:sldId id="825" r:id="rId56"/>
    <p:sldId id="826" r:id="rId57"/>
    <p:sldId id="827" r:id="rId58"/>
    <p:sldId id="828" r:id="rId59"/>
    <p:sldId id="829" r:id="rId60"/>
    <p:sldId id="830" r:id="rId61"/>
    <p:sldId id="831" r:id="rId62"/>
    <p:sldId id="832" r:id="rId63"/>
    <p:sldId id="833" r:id="rId64"/>
    <p:sldId id="836" r:id="rId65"/>
    <p:sldId id="837" r:id="rId66"/>
    <p:sldId id="838" r:id="rId67"/>
    <p:sldId id="839" r:id="rId68"/>
    <p:sldId id="840" r:id="rId69"/>
    <p:sldId id="841" r:id="rId70"/>
    <p:sldId id="842" r:id="rId71"/>
    <p:sldId id="843" r:id="rId72"/>
    <p:sldId id="844" r:id="rId73"/>
    <p:sldId id="845" r:id="rId74"/>
    <p:sldId id="1179" r:id="rId75"/>
    <p:sldId id="968" r:id="rId76"/>
    <p:sldId id="969" r:id="rId77"/>
    <p:sldId id="970" r:id="rId78"/>
    <p:sldId id="946" r:id="rId79"/>
    <p:sldId id="971" r:id="rId80"/>
    <p:sldId id="972" r:id="rId81"/>
    <p:sldId id="975" r:id="rId82"/>
    <p:sldId id="977" r:id="rId83"/>
    <p:sldId id="980" r:id="rId84"/>
    <p:sldId id="936" r:id="rId85"/>
    <p:sldId id="937" r:id="rId86"/>
    <p:sldId id="938" r:id="rId87"/>
    <p:sldId id="939" r:id="rId88"/>
    <p:sldId id="940" r:id="rId89"/>
    <p:sldId id="957" r:id="rId90"/>
    <p:sldId id="981" r:id="rId91"/>
    <p:sldId id="982" r:id="rId92"/>
    <p:sldId id="983" r:id="rId93"/>
    <p:sldId id="984" r:id="rId94"/>
    <p:sldId id="985" r:id="rId95"/>
    <p:sldId id="958" r:id="rId96"/>
    <p:sldId id="959" r:id="rId97"/>
    <p:sldId id="960" r:id="rId98"/>
    <p:sldId id="942" r:id="rId99"/>
    <p:sldId id="943" r:id="rId100"/>
    <p:sldId id="934" r:id="rId101"/>
    <p:sldId id="852" r:id="rId102"/>
    <p:sldId id="853" r:id="rId103"/>
    <p:sldId id="854" r:id="rId104"/>
    <p:sldId id="855" r:id="rId105"/>
    <p:sldId id="856" r:id="rId106"/>
    <p:sldId id="858" r:id="rId107"/>
    <p:sldId id="859" r:id="rId108"/>
    <p:sldId id="863" r:id="rId109"/>
    <p:sldId id="865" r:id="rId110"/>
    <p:sldId id="864" r:id="rId111"/>
    <p:sldId id="872" r:id="rId112"/>
    <p:sldId id="1009" r:id="rId113"/>
    <p:sldId id="1006" r:id="rId114"/>
    <p:sldId id="1007" r:id="rId115"/>
    <p:sldId id="1008" r:id="rId116"/>
    <p:sldId id="1105" r:id="rId117"/>
    <p:sldId id="1015" r:id="rId118"/>
    <p:sldId id="1106" r:id="rId119"/>
    <p:sldId id="1107" r:id="rId120"/>
    <p:sldId id="1108" r:id="rId121"/>
    <p:sldId id="1109" r:id="rId122"/>
    <p:sldId id="1113" r:id="rId123"/>
    <p:sldId id="1114" r:id="rId124"/>
    <p:sldId id="1115" r:id="rId125"/>
    <p:sldId id="1116" r:id="rId126"/>
    <p:sldId id="1117" r:id="rId127"/>
    <p:sldId id="1118" r:id="rId128"/>
    <p:sldId id="1119" r:id="rId129"/>
    <p:sldId id="1120" r:id="rId130"/>
    <p:sldId id="1122" r:id="rId131"/>
    <p:sldId id="1124" r:id="rId132"/>
    <p:sldId id="1125" r:id="rId133"/>
    <p:sldId id="1126" r:id="rId134"/>
    <p:sldId id="1127" r:id="rId135"/>
    <p:sldId id="1159" r:id="rId136"/>
    <p:sldId id="1128" r:id="rId137"/>
    <p:sldId id="1130" r:id="rId138"/>
    <p:sldId id="1131" r:id="rId139"/>
    <p:sldId id="1132" r:id="rId140"/>
    <p:sldId id="1133" r:id="rId141"/>
    <p:sldId id="1134" r:id="rId142"/>
    <p:sldId id="1135" r:id="rId143"/>
    <p:sldId id="1136" r:id="rId144"/>
    <p:sldId id="1137" r:id="rId145"/>
    <p:sldId id="1138" r:id="rId146"/>
    <p:sldId id="1139" r:id="rId147"/>
    <p:sldId id="1140" r:id="rId148"/>
    <p:sldId id="1141" r:id="rId149"/>
    <p:sldId id="1142" r:id="rId150"/>
    <p:sldId id="1143" r:id="rId151"/>
    <p:sldId id="1150" r:id="rId152"/>
    <p:sldId id="1152" r:id="rId153"/>
    <p:sldId id="1153" r:id="rId154"/>
    <p:sldId id="1154" r:id="rId155"/>
    <p:sldId id="1155" r:id="rId156"/>
    <p:sldId id="1156" r:id="rId157"/>
    <p:sldId id="1157" r:id="rId158"/>
    <p:sldId id="1158" r:id="rId159"/>
    <p:sldId id="1178" r:id="rId160"/>
    <p:sldId id="1104" r:id="rId161"/>
    <p:sldId id="1176" r:id="rId162"/>
    <p:sldId id="1160" r:id="rId163"/>
    <p:sldId id="1161" r:id="rId164"/>
    <p:sldId id="1162" r:id="rId165"/>
    <p:sldId id="1163" r:id="rId166"/>
    <p:sldId id="1164" r:id="rId167"/>
    <p:sldId id="1165" r:id="rId168"/>
    <p:sldId id="1166" r:id="rId169"/>
    <p:sldId id="1167" r:id="rId170"/>
    <p:sldId id="1168" r:id="rId171"/>
    <p:sldId id="1169" r:id="rId172"/>
    <p:sldId id="1170" r:id="rId173"/>
    <p:sldId id="1171" r:id="rId174"/>
    <p:sldId id="1172" r:id="rId175"/>
    <p:sldId id="1173" r:id="rId176"/>
    <p:sldId id="1028" r:id="rId17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9" autoAdjust="0"/>
    <p:restoredTop sz="84757" autoAdjust="0"/>
  </p:normalViewPr>
  <p:slideViewPr>
    <p:cSldViewPr>
      <p:cViewPr>
        <p:scale>
          <a:sx n="70" d="100"/>
          <a:sy n="70" d="100"/>
        </p:scale>
        <p:origin x="-12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994"/>
    </p:cViewPr>
  </p:sorterViewPr>
  <p:notesViewPr>
    <p:cSldViewPr>
      <p:cViewPr varScale="1">
        <p:scale>
          <a:sx n="56" d="100"/>
          <a:sy n="56" d="100"/>
        </p:scale>
        <p:origin x="-2790"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image" Target="../media/image14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B9C739-E6DC-42F0-B5B0-09B8C7948433}" type="datetimeFigureOut">
              <a:rPr lang="en-US" smtClean="0"/>
              <a:pPr/>
              <a:t>10/7/2017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48098-7380-4EB7-8623-4ACF8407B3E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medlink.com/cip.asp?UID=MLG0001U"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1</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pPr>
              <a:buFont typeface="Wingdings" pitchFamily="2" charset="2"/>
              <a:buChar char="q"/>
            </a:pPr>
            <a:r>
              <a:rPr lang="en-US" sz="1600" dirty="0" smtClean="0"/>
              <a:t> </a:t>
            </a:r>
            <a:r>
              <a:rPr lang="el-GR" sz="1600" dirty="0" smtClean="0"/>
              <a:t>ένα ερευνητικό </a:t>
            </a:r>
            <a:r>
              <a:rPr lang="en-GB" sz="1600" dirty="0" smtClean="0"/>
              <a:t>group </a:t>
            </a:r>
            <a:r>
              <a:rPr lang="el-GR" sz="1600" dirty="0" smtClean="0"/>
              <a:t>από την </a:t>
            </a:r>
            <a:r>
              <a:rPr lang="en-GB" sz="1600" dirty="0" smtClean="0"/>
              <a:t>Oxford</a:t>
            </a:r>
            <a:r>
              <a:rPr lang="el-GR" sz="1600" dirty="0" smtClean="0"/>
              <a:t> έδειξε ότι</a:t>
            </a:r>
            <a:r>
              <a:rPr lang="en-GB" sz="1600" dirty="0" smtClean="0"/>
              <a:t> </a:t>
            </a:r>
            <a:r>
              <a:rPr lang="el-GR" sz="1600" dirty="0" err="1" smtClean="0"/>
              <a:t>υπαρχουν</a:t>
            </a:r>
            <a:r>
              <a:rPr lang="el-GR" sz="1600" dirty="0" smtClean="0"/>
              <a:t> </a:t>
            </a:r>
            <a:r>
              <a:rPr lang="en-GB" sz="1600" dirty="0" smtClean="0"/>
              <a:t>Th17 </a:t>
            </a:r>
            <a:r>
              <a:rPr lang="el-GR" sz="1600" dirty="0" smtClean="0"/>
              <a:t>κύτταρα στις βλάβες της </a:t>
            </a:r>
            <a:r>
              <a:rPr lang="en-GB" sz="1600" dirty="0" smtClean="0"/>
              <a:t>MS </a:t>
            </a:r>
            <a:r>
              <a:rPr lang="el-GR" sz="1600" dirty="0" smtClean="0"/>
              <a:t>και ότι </a:t>
            </a:r>
            <a:r>
              <a:rPr lang="en-GB" sz="1600" dirty="0" smtClean="0"/>
              <a:t>IL-17 </a:t>
            </a:r>
            <a:r>
              <a:rPr lang="el-GR" sz="1600" dirty="0" smtClean="0"/>
              <a:t>παράγεται και από </a:t>
            </a:r>
            <a:r>
              <a:rPr lang="el-GR" sz="1600" dirty="0" err="1" smtClean="0"/>
              <a:t>αστροκύτταρα</a:t>
            </a:r>
            <a:r>
              <a:rPr lang="el-GR" sz="1600" dirty="0" smtClean="0"/>
              <a:t> και </a:t>
            </a:r>
            <a:r>
              <a:rPr lang="en-GB" sz="1600" dirty="0" smtClean="0"/>
              <a:t>OLG </a:t>
            </a:r>
            <a:r>
              <a:rPr lang="el-GR" sz="1600" dirty="0" smtClean="0"/>
              <a:t>αλλά όχι από </a:t>
            </a:r>
            <a:r>
              <a:rPr lang="el-GR" sz="1600" dirty="0" err="1" smtClean="0"/>
              <a:t>μακροφάγα</a:t>
            </a:r>
            <a:r>
              <a:rPr lang="el-GR" sz="1600" dirty="0" smtClean="0"/>
              <a:t> στις </a:t>
            </a:r>
            <a:r>
              <a:rPr lang="el-GR" sz="1600" dirty="0" err="1" smtClean="0"/>
              <a:t>βλαβες</a:t>
            </a:r>
            <a:r>
              <a:rPr lang="el-GR" sz="1600" dirty="0" smtClean="0"/>
              <a:t> της </a:t>
            </a:r>
            <a:r>
              <a:rPr lang="en-GB" sz="1600" dirty="0" smtClean="0"/>
              <a:t>MS.</a:t>
            </a:r>
          </a:p>
          <a:p>
            <a:r>
              <a:rPr lang="el-GR" sz="1600" dirty="0" smtClean="0"/>
              <a:t>Περισσότερα </a:t>
            </a:r>
            <a:r>
              <a:rPr lang="en-GB" sz="1600" dirty="0" smtClean="0"/>
              <a:t>IL-17</a:t>
            </a:r>
            <a:r>
              <a:rPr lang="el-GR" sz="1600" dirty="0" smtClean="0"/>
              <a:t>+ κύτταρα φαίνεται να υπάρχουν στις ενεργές βλάβες της </a:t>
            </a:r>
            <a:r>
              <a:rPr lang="en-GB" sz="1600" dirty="0" smtClean="0"/>
              <a:t>MS.</a:t>
            </a:r>
            <a:r>
              <a:rPr lang="el-GR" sz="1600" dirty="0" smtClean="0"/>
              <a:t>  </a:t>
            </a:r>
            <a:endParaRPr lang="en-US" sz="1600" dirty="0" smtClean="0"/>
          </a:p>
          <a:p>
            <a:pPr>
              <a:buFont typeface="Wingdings" pitchFamily="2" charset="2"/>
              <a:buChar char="q"/>
            </a:pPr>
            <a:r>
              <a:rPr lang="en-US" sz="1600" dirty="0" smtClean="0"/>
              <a:t> </a:t>
            </a:r>
            <a:r>
              <a:rPr lang="el-GR" sz="1600" dirty="0" smtClean="0"/>
              <a:t>επίσης, </a:t>
            </a:r>
            <a:r>
              <a:rPr lang="el-GR" sz="1600" b="1" dirty="0" smtClean="0"/>
              <a:t>ο</a:t>
            </a:r>
            <a:r>
              <a:rPr lang="en-US" sz="1600" b="1" dirty="0" err="1" smtClean="0"/>
              <a:t>ther</a:t>
            </a:r>
            <a:r>
              <a:rPr lang="en-US" sz="1600" b="1" dirty="0" smtClean="0"/>
              <a:t> evidence of a role of a </a:t>
            </a:r>
            <a:r>
              <a:rPr lang="en-US" sz="1600" b="1" dirty="0" err="1" smtClean="0"/>
              <a:t>pathogenetic</a:t>
            </a:r>
            <a:r>
              <a:rPr lang="en-US" sz="1600" b="1" dirty="0" smtClean="0"/>
              <a:t>  Th17 response from </a:t>
            </a:r>
            <a:r>
              <a:rPr lang="en-US" sz="1600" b="1" dirty="0" err="1" smtClean="0"/>
              <a:t>Sekukinimab</a:t>
            </a:r>
            <a:r>
              <a:rPr lang="en-US" sz="1600" b="1" dirty="0" smtClean="0"/>
              <a:t> (anti-IL-23)  phase II evidence of efficacy</a:t>
            </a:r>
            <a:endParaRPr lang="el-GR" sz="16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49</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50</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53</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3236" y="8685231"/>
            <a:ext cx="2973176" cy="457275"/>
          </a:xfrm>
          <a:prstGeom prst="rect">
            <a:avLst/>
          </a:prstGeom>
          <a:noFill/>
          <a:ln w="9525">
            <a:noFill/>
            <a:miter lim="800000"/>
            <a:headEnd/>
            <a:tailEnd/>
          </a:ln>
        </p:spPr>
        <p:txBody>
          <a:bodyPr lIns="89800" tIns="44901" rIns="89800" bIns="44901" anchor="b"/>
          <a:lstStyle/>
          <a:p>
            <a:pPr algn="r" defTabSz="898525"/>
            <a:fld id="{FC9716DE-F86A-407B-85EB-F245EFFB0E64}" type="slidenum">
              <a:rPr lang="el-GR" sz="1200"/>
              <a:pPr algn="r" defTabSz="898525"/>
              <a:t>54</a:t>
            </a:fld>
            <a:endParaRPr lang="el-GR"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824" y="4342616"/>
            <a:ext cx="5028353" cy="4115472"/>
          </a:xfrm>
          <a:noFill/>
        </p:spPr>
        <p:txBody>
          <a:bodyPr/>
          <a:lstStyle/>
          <a:p>
            <a:pPr eaLnBrk="1" hangingPunct="1"/>
            <a:r>
              <a:rPr lang="el-GR" sz="1600" dirty="0" smtClean="0"/>
              <a:t>Καταρχήν Β κύτταρα τα οποία χαρακτηρίζονται από </a:t>
            </a:r>
            <a:r>
              <a:rPr lang="en-GB" sz="1600" dirty="0" smtClean="0"/>
              <a:t>CD20 </a:t>
            </a:r>
            <a:r>
              <a:rPr lang="el-GR" sz="1600" dirty="0" smtClean="0"/>
              <a:t>και πλασματοκύτταρα που χαρακτηρίζονται από </a:t>
            </a:r>
            <a:r>
              <a:rPr lang="en-GB" sz="1600" dirty="0" smtClean="0"/>
              <a:t>CD138 </a:t>
            </a:r>
            <a:r>
              <a:rPr lang="el-GR" sz="1600" dirty="0" smtClean="0"/>
              <a:t>βρίσκει κανείς στις βλάβες της </a:t>
            </a:r>
            <a:r>
              <a:rPr lang="en-GB" sz="1600" dirty="0" smtClean="0"/>
              <a:t>MS </a:t>
            </a:r>
            <a:r>
              <a:rPr lang="el-GR" sz="1600" dirty="0" smtClean="0"/>
              <a:t>κυρίως</a:t>
            </a:r>
            <a:r>
              <a:rPr lang="el-GR" sz="1600" baseline="0" dirty="0" smtClean="0"/>
              <a:t> </a:t>
            </a:r>
            <a:r>
              <a:rPr lang="el-GR" sz="1600" dirty="0" err="1" smtClean="0"/>
              <a:t>περιαγγειακά</a:t>
            </a:r>
            <a:r>
              <a:rPr lang="el-GR" sz="1600" dirty="0" smtClean="0"/>
              <a:t>.</a:t>
            </a:r>
            <a:endParaRPr lang="en-US" sz="160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t>
            </a:r>
            <a:r>
              <a:rPr lang="en-US" baseline="0" dirty="0" smtClean="0"/>
              <a:t> cell attracting </a:t>
            </a:r>
            <a:r>
              <a:rPr lang="en-US" baseline="0" dirty="0" err="1" smtClean="0"/>
              <a:t>chemokine</a:t>
            </a:r>
            <a:r>
              <a:rPr lang="en-US" baseline="0" dirty="0" smtClean="0"/>
              <a:t> CXCL13</a:t>
            </a:r>
            <a:endParaRPr lang="en-US" dirty="0"/>
          </a:p>
        </p:txBody>
      </p:sp>
      <p:sp>
        <p:nvSpPr>
          <p:cNvPr id="4" name="Slide Number Placeholder 3"/>
          <p:cNvSpPr>
            <a:spLocks noGrp="1"/>
          </p:cNvSpPr>
          <p:nvPr>
            <p:ph type="sldNum" sz="quarter" idx="10"/>
          </p:nvPr>
        </p:nvSpPr>
        <p:spPr/>
        <p:txBody>
          <a:bodyPr/>
          <a:lstStyle/>
          <a:p>
            <a:fld id="{8FC0A3E6-7DC5-46C8-9A2B-5F330451DE6F}" type="slidenum">
              <a:rPr lang="el-GR" smtClean="0"/>
              <a:pPr/>
              <a:t>59</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52508FAF-7CB9-4984-8FDF-01F346D841B1}" type="slidenum">
              <a:rPr lang="el-GR" sz="1200"/>
              <a:pPr algn="r" defTabSz="898525"/>
              <a:t>60</a:t>
            </a:fld>
            <a:endParaRPr lang="el-GR"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14824" y="4342616"/>
            <a:ext cx="5028353" cy="4115472"/>
          </a:xfrm>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884827" y="8685232"/>
            <a:ext cx="2971589" cy="457275"/>
          </a:xfrm>
          <a:prstGeom prst="rect">
            <a:avLst/>
          </a:prstGeom>
          <a:noFill/>
          <a:ln w="9525">
            <a:noFill/>
            <a:miter lim="800000"/>
            <a:headEnd/>
            <a:tailEnd/>
          </a:ln>
        </p:spPr>
        <p:txBody>
          <a:bodyPr lIns="89785" tIns="44893" rIns="89785" bIns="44893" anchor="b"/>
          <a:lstStyle/>
          <a:p>
            <a:pPr algn="r" defTabSz="898431"/>
            <a:fld id="{9F9B2A3F-C0EA-49BD-B78D-6692B5A2BFAA}" type="slidenum">
              <a:rPr lang="el-GR" sz="1200"/>
              <a:pPr algn="r" defTabSz="898431"/>
              <a:t>61</a:t>
            </a:fld>
            <a:endParaRPr lang="el-GR" sz="1200" dirty="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14827" y="4342616"/>
            <a:ext cx="5028353" cy="4115472"/>
          </a:xfrm>
          <a:noFill/>
          <a:ln/>
        </p:spPr>
        <p:txBody>
          <a:bodyPr/>
          <a:lstStyle/>
          <a:p>
            <a:pPr eaLnBrk="1" hangingPunct="1"/>
            <a:r>
              <a:rPr lang="en-US" smtClean="0"/>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chemokines, and other soluble factors that, among other things, open up the BBB with further recruitment of activated cells (monocytes and lymphocytes) from the periphery.  The secreted T cell factors and ADCC can induce damage to myelin, neurons, and their processes.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94F1030C-D8B3-4736-BC4C-5B41B3386005}" type="slidenum">
              <a:rPr lang="el-GR" sz="1200"/>
              <a:pPr algn="r" defTabSz="898525"/>
              <a:t>62</a:t>
            </a:fld>
            <a:endParaRPr lang="el-GR"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14824" y="4342616"/>
            <a:ext cx="5028353" cy="4115472"/>
          </a:xfrm>
          <a:noFill/>
          <a:ln/>
        </p:spPr>
        <p:txBody>
          <a:bodyPr/>
          <a:lstStyle/>
          <a:p>
            <a:pPr eaLnBrk="1" hangingPunct="1"/>
            <a:r>
              <a:rPr lang="en-US" smtClean="0"/>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chemokines, and other soluble factors that, among other things, open up the BBB with further recruitment of activated cells (monocytes and lymphocytes) from the periphery.  The secreted T cell factors and ADCC can induce damage to myelin, neurons, and their processes.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D632F75C-6273-4E49-B15E-90F756E951BF}" type="slidenum">
              <a:rPr lang="el-GR" sz="1200"/>
              <a:pPr algn="r" defTabSz="898525"/>
              <a:t>63</a:t>
            </a:fld>
            <a:endParaRPr lang="el-GR"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4824" y="4342616"/>
            <a:ext cx="5028353" cy="4115472"/>
          </a:xfrm>
          <a:noFill/>
          <a:ln/>
        </p:spPr>
        <p:txBody>
          <a:bodyPr/>
          <a:lstStyle/>
          <a:p>
            <a:pPr eaLnBrk="1" hangingPunct="1"/>
            <a:r>
              <a:rPr lang="en-US" smtClean="0"/>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chemokines, and other soluble factors that, among other things, open up the BBB with further recruitment of activated cells (monocytes and lymphocytes) from the periphery.  The secreted T cell factors and ADCC can induce damage to myelin, neurons, and their processes.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3</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83BFB5D9-CDF2-4E23-B343-16B2293F9125}" type="slidenum">
              <a:rPr lang="el-GR" sz="1200"/>
              <a:pPr algn="r" defTabSz="898525"/>
              <a:t>64</a:t>
            </a:fld>
            <a:endParaRPr lang="el-GR"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824" y="4342616"/>
            <a:ext cx="5028353" cy="4115472"/>
          </a:xfrm>
          <a:noFill/>
          <a:ln/>
        </p:spPr>
        <p:txBody>
          <a:bodyPr/>
          <a:lstStyle/>
          <a:p>
            <a:pPr eaLnBrk="1" hangingPunct="1"/>
            <a:r>
              <a:rPr lang="en-US" smtClean="0"/>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chemokines, and other soluble factors that, among other things, open up the BBB with further recruitment of activated cells (monocytes and lymphocytes) from the periphery.  The secreted T cell factors and ADCC can induce damage to myelin, neurons, and their processes.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75</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883236" y="8685231"/>
            <a:ext cx="2973176" cy="457275"/>
          </a:xfrm>
          <a:prstGeom prst="rect">
            <a:avLst/>
          </a:prstGeom>
          <a:noFill/>
          <a:ln w="9525">
            <a:noFill/>
            <a:miter lim="800000"/>
            <a:headEnd/>
            <a:tailEnd/>
          </a:ln>
        </p:spPr>
        <p:txBody>
          <a:bodyPr lIns="89800" tIns="44901" rIns="89800" bIns="44901" anchor="b"/>
          <a:lstStyle/>
          <a:p>
            <a:pPr algn="r" defTabSz="898525"/>
            <a:fld id="{73D92FBB-B78A-4AFA-AFD2-E2CCF700624C}" type="slidenum">
              <a:rPr lang="el-GR" sz="1200"/>
              <a:pPr algn="r" defTabSz="898525"/>
              <a:t>76</a:t>
            </a:fld>
            <a:endParaRPr lang="el-GR"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14824" y="4342616"/>
            <a:ext cx="5028353" cy="4115472"/>
          </a:xfrm>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76A747CE-E09F-4D7B-B1D5-EE8AAF7490D8}" type="slidenum">
              <a:rPr lang="el-GR" sz="1200"/>
              <a:pPr algn="r" defTabSz="898525"/>
              <a:t>78</a:t>
            </a:fld>
            <a:endParaRPr lang="el-GR"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914824" y="4342616"/>
            <a:ext cx="5028353" cy="4115472"/>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3033EABC-C29A-481B-B52B-BE453157B926}" type="slidenum">
              <a:rPr lang="el-GR" sz="1200"/>
              <a:pPr algn="r" defTabSz="898525"/>
              <a:t>79</a:t>
            </a:fld>
            <a:endParaRPr lang="el-GR" sz="120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824" y="4342616"/>
            <a:ext cx="5028353" cy="4115472"/>
          </a:xfrm>
          <a:noFill/>
          <a:ln/>
        </p:spPr>
        <p:txBody>
          <a:bodyPr/>
          <a:lstStyle/>
          <a:p>
            <a:pPr eaLnBrk="1" hangingPunct="1"/>
            <a:r>
              <a:rPr lang="en-US" smtClean="0">
                <a:latin typeface="Arial" pitchFamily="34" charset="0"/>
              </a:rPr>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chemokines, and other soluble factors that, among other things, open up the BBB with further recruitment of activated cells (monocytes and lymphocytes) from the periphery.  The secreted T cell factors and ADCC can induce damage to myelin, neurons, and their processes.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CF6DAC70-15AD-49AB-A218-70B02BA76EA7}" type="slidenum">
              <a:rPr lang="el-GR" sz="1200"/>
              <a:pPr algn="r" defTabSz="898525"/>
              <a:t>80</a:t>
            </a:fld>
            <a:endParaRPr lang="el-GR" sz="120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14824" y="4342616"/>
            <a:ext cx="5028353" cy="4115472"/>
          </a:xfrm>
          <a:noFill/>
          <a:ln/>
        </p:spPr>
        <p:txBody>
          <a:bodyPr/>
          <a:lstStyle/>
          <a:p>
            <a:pPr eaLnBrk="1" hangingPunct="1"/>
            <a:r>
              <a:rPr lang="en-US" smtClean="0">
                <a:latin typeface="Arial" pitchFamily="34" charset="0"/>
              </a:rPr>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chemokines, and other soluble factors that, among other things, open up the BBB with further recruitment of activated cells (monocytes and lymphocytes) from the periphery.  The secreted T cell factors and ADCC can induce damage to myelin, neurons, and their processes.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686AEFA2-D1B6-42B1-A38D-8FC079A17EE9}" type="slidenum">
              <a:rPr lang="el-GR" sz="1200"/>
              <a:pPr algn="r" defTabSz="898525"/>
              <a:t>81</a:t>
            </a:fld>
            <a:endParaRPr lang="el-GR" sz="12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824" y="4342616"/>
            <a:ext cx="5028353" cy="4115472"/>
          </a:xfrm>
          <a:noFill/>
          <a:ln/>
        </p:spPr>
        <p:txBody>
          <a:bodyPr/>
          <a:lstStyle/>
          <a:p>
            <a:pPr eaLnBrk="1" hangingPunct="1"/>
            <a:r>
              <a:rPr lang="en-US" smtClean="0">
                <a:latin typeface="Arial" pitchFamily="34" charset="0"/>
              </a:rPr>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chemokines, and other soluble factors that, among other things, open up the BBB with further recruitment of activated cells (monocytes and lymphocytes) from the periphery.  The secreted T cell factors and ADCC can induce damage to myelin, neurons, and their processes.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3236" y="8685231"/>
            <a:ext cx="2973176" cy="457275"/>
          </a:xfrm>
          <a:prstGeom prst="rect">
            <a:avLst/>
          </a:prstGeom>
          <a:noFill/>
          <a:ln w="9525">
            <a:noFill/>
            <a:miter lim="800000"/>
            <a:headEnd/>
            <a:tailEnd/>
          </a:ln>
        </p:spPr>
        <p:txBody>
          <a:bodyPr lIns="89800" tIns="44901" rIns="89800" bIns="44901" anchor="b"/>
          <a:lstStyle/>
          <a:p>
            <a:pPr algn="r" defTabSz="898525"/>
            <a:fld id="{914196F8-6B44-492F-8AFA-C4E6B6EE0EFB}" type="slidenum">
              <a:rPr lang="el-GR" sz="1200"/>
              <a:pPr algn="r" defTabSz="898525"/>
              <a:t>82</a:t>
            </a:fld>
            <a:endParaRPr lang="el-GR" sz="120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914824" y="4342616"/>
            <a:ext cx="5028353" cy="4115472"/>
          </a:xfrm>
        </p:spPr>
        <p:txBody>
          <a:bodyPr/>
          <a:lstStyle/>
          <a:p>
            <a:pPr eaLnBrk="1" hangingPunct="1"/>
            <a:r>
              <a:rPr lang="en-US" smtClean="0"/>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chemokines, and other soluble factors that, among other things, open up the BBB with further recruitment of activated cells (monocytes and lymphocytes) from the periphery.  The secreted T cell factors and ADCC can induce damage to myelin, neurons, and their processes.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517B971A-10E3-4141-9BFB-27297A0FC568}" type="slidenum">
              <a:rPr lang="el-GR" sz="1200"/>
              <a:pPr algn="r" defTabSz="898525"/>
              <a:t>83</a:t>
            </a:fld>
            <a:endParaRPr lang="el-GR"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14824" y="4342616"/>
            <a:ext cx="5028353" cy="4115472"/>
          </a:xfrm>
          <a:noFill/>
          <a:ln/>
        </p:spPr>
        <p:txBody>
          <a:bodyPr/>
          <a:lstStyle/>
          <a:p>
            <a:pPr eaLnBrk="1" hangingPunct="1"/>
            <a:r>
              <a:rPr lang="en-US" dirty="0" smtClean="0">
                <a:latin typeface="Arial" pitchFamily="34" charset="0"/>
              </a:rPr>
              <a:t>Most MS researchers agree that MS is an autoimmune disease.  This slide shows an overview of the immune responses that are associated with the development of nervous system pathology in MS which nave become potential targets to treatment:  T cell activation in the periphery; expression of specific adhesion molecules that interact with receptors on the surface of BMEC; T cells are then activated by specific antigen presentation resulting in the release of pro-inflammatory cytokines, </a:t>
            </a:r>
            <a:r>
              <a:rPr lang="en-US" dirty="0" err="1" smtClean="0">
                <a:latin typeface="Arial" pitchFamily="34" charset="0"/>
              </a:rPr>
              <a:t>chemokines</a:t>
            </a:r>
            <a:r>
              <a:rPr lang="en-US" dirty="0" smtClean="0">
                <a:latin typeface="Arial" pitchFamily="34" charset="0"/>
              </a:rPr>
              <a:t>, and other soluble factors that, among other things, open up the BBB with further recruitment of activated cells (</a:t>
            </a:r>
            <a:r>
              <a:rPr lang="en-US" dirty="0" err="1" smtClean="0">
                <a:latin typeface="Arial" pitchFamily="34" charset="0"/>
              </a:rPr>
              <a:t>monocytes</a:t>
            </a:r>
            <a:r>
              <a:rPr lang="en-US" dirty="0" smtClean="0">
                <a:latin typeface="Arial" pitchFamily="34" charset="0"/>
              </a:rPr>
              <a:t> and lymphocytes) from the periphery.  The secreted T cell factors and ADCC can induce damage to myelin, neurons, and their processes.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84</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41E48098-7380-4EB7-8623-4ACF8407B3EA}"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884824" y="8685231"/>
            <a:ext cx="2971589" cy="457275"/>
          </a:xfrm>
          <a:prstGeom prst="rect">
            <a:avLst/>
          </a:prstGeom>
          <a:noFill/>
          <a:ln w="9525">
            <a:noFill/>
            <a:miter lim="800000"/>
            <a:headEnd/>
            <a:tailEnd/>
          </a:ln>
        </p:spPr>
        <p:txBody>
          <a:bodyPr lIns="89794" tIns="44897" rIns="89794" bIns="44897" anchor="b"/>
          <a:lstStyle/>
          <a:p>
            <a:pPr algn="r" defTabSz="898525"/>
            <a:fld id="{9E4283AA-C746-4779-92CC-C07B5CFFBE24}" type="slidenum">
              <a:rPr lang="el-GR" sz="1200"/>
              <a:pPr algn="r" defTabSz="898525"/>
              <a:t>85</a:t>
            </a:fld>
            <a:endParaRPr lang="el-GR" sz="12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xfrm>
            <a:off x="914824" y="4342616"/>
            <a:ext cx="5028353" cy="4115472"/>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13" eaLnBrk="1" hangingPunct="1">
              <a:spcBef>
                <a:spcPct val="0"/>
              </a:spcBef>
            </a:pPr>
            <a:r>
              <a:rPr lang="el-GR" smtClean="0"/>
              <a:t> Ο σχηματισμός έκτοπων λεμφοζιδίων σχετίζεται με βαρύτερη παθολογοανατομική εικόνα και βαρύτερη πρόγνωση </a:t>
            </a:r>
            <a:endParaRPr lang="en-US" smtClean="0"/>
          </a:p>
          <a:p>
            <a:pPr defTabSz="912813" eaLnBrk="1" hangingPunct="1">
              <a:spcBef>
                <a:spcPct val="0"/>
              </a:spcBef>
            </a:pPr>
            <a:r>
              <a:rPr lang="en-GB" smtClean="0"/>
              <a:t> </a:t>
            </a:r>
            <a:r>
              <a:rPr lang="el-GR" smtClean="0"/>
              <a:t>Η παρουσία των έκτοπων λεμφοζιδίων ισως να εξηγεί την αποτυχία δυνατών ανοσοκατασταλτικών και ανοσοτροποποιητικών ειδικά στη </a:t>
            </a:r>
            <a:r>
              <a:rPr lang="en-GB" smtClean="0"/>
              <a:t>SP-MS</a:t>
            </a:r>
            <a:endParaRPr lang="el-GR" smtClean="0"/>
          </a:p>
          <a:p>
            <a:pPr defTabSz="912813" eaLnBrk="1" hangingPunct="1">
              <a:spcBef>
                <a:spcPct val="0"/>
              </a:spcBef>
            </a:pPr>
            <a:endParaRPr lang="en-US" smtClean="0"/>
          </a:p>
        </p:txBody>
      </p:sp>
      <p:sp>
        <p:nvSpPr>
          <p:cNvPr id="122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01CF4-D311-42BA-9E0C-21F17CB11997}" type="slidenum">
              <a:rPr lang="el-GR" smtClean="0"/>
              <a:pPr fontAlgn="base">
                <a:spcBef>
                  <a:spcPct val="0"/>
                </a:spcBef>
                <a:spcAft>
                  <a:spcPct val="0"/>
                </a:spcAft>
                <a:defRPr/>
              </a:pPr>
              <a:t>89</a:t>
            </a:fld>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1259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39B339-1EE5-4FFF-8375-7CFECDBAD257}" type="slidenum">
              <a:rPr lang="el-GR" smtClean="0"/>
              <a:pPr fontAlgn="base">
                <a:spcBef>
                  <a:spcPct val="0"/>
                </a:spcBef>
                <a:spcAft>
                  <a:spcPct val="0"/>
                </a:spcAft>
                <a:defRPr/>
              </a:pPr>
              <a:t>90</a:t>
            </a:fld>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2F2652-0D4B-47B6-A16B-5CE85BC10010}" type="slidenum">
              <a:rPr lang="en-US" smtClean="0">
                <a:solidFill>
                  <a:srgbClr val="000000"/>
                </a:solidFill>
              </a:rPr>
              <a:pPr fontAlgn="base">
                <a:spcBef>
                  <a:spcPct val="0"/>
                </a:spcBef>
                <a:spcAft>
                  <a:spcPct val="0"/>
                </a:spcAft>
                <a:defRPr/>
              </a:pPr>
              <a:t>96</a:t>
            </a:fld>
            <a:endParaRPr lang="en-US" smtClean="0">
              <a:solidFill>
                <a:srgbClr val="000000"/>
              </a:solidFill>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00CE16-D43A-48CC-9890-AFDE9B2A0B42}" type="slidenum">
              <a:rPr lang="en-US" smtClean="0">
                <a:solidFill>
                  <a:srgbClr val="000000"/>
                </a:solidFill>
              </a:rPr>
              <a:pPr fontAlgn="base">
                <a:spcBef>
                  <a:spcPct val="0"/>
                </a:spcBef>
                <a:spcAft>
                  <a:spcPct val="0"/>
                </a:spcAft>
                <a:defRPr/>
              </a:pPr>
              <a:t>97</a:t>
            </a:fld>
            <a:endParaRPr lang="en-US" smtClean="0">
              <a:solidFill>
                <a:srgbClr val="000000"/>
              </a:solidFill>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100</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13C9E5-00FE-422B-A5B9-13A93191679A}" type="slidenum">
              <a:rPr lang="el-GR" smtClean="0">
                <a:solidFill>
                  <a:srgbClr val="000000"/>
                </a:solidFill>
              </a:rPr>
              <a:pPr fontAlgn="base">
                <a:spcBef>
                  <a:spcPct val="0"/>
                </a:spcBef>
                <a:spcAft>
                  <a:spcPct val="0"/>
                </a:spcAft>
                <a:defRPr/>
              </a:pPr>
              <a:t>101</a:t>
            </a:fld>
            <a:endParaRPr lang="el-GR" smtClean="0">
              <a:solidFill>
                <a:srgbClr val="000000"/>
              </a:solidFill>
            </a:endParaRPr>
          </a:p>
        </p:txBody>
      </p:sp>
      <p:sp>
        <p:nvSpPr>
          <p:cNvPr id="5222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CONFIDENTIAL</a:t>
            </a:r>
            <a:endParaRPr lang="el-GR" smtClean="0">
              <a:solidFill>
                <a:srgbClr val="000000"/>
              </a:solidFill>
            </a:endParaRPr>
          </a:p>
        </p:txBody>
      </p:sp>
      <p:sp>
        <p:nvSpPr>
          <p:cNvPr id="52230"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l-GR" smtClean="0">
                <a:solidFill>
                  <a:srgbClr val="000000"/>
                </a:solidFill>
              </a:rPr>
              <a:t>23/11/2016</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7AAFC9-1380-44A5-9F2A-21157306E719}" type="slidenum">
              <a:rPr lang="el-GR" smtClean="0">
                <a:solidFill>
                  <a:srgbClr val="000000"/>
                </a:solidFill>
              </a:rPr>
              <a:pPr fontAlgn="base">
                <a:spcBef>
                  <a:spcPct val="0"/>
                </a:spcBef>
                <a:spcAft>
                  <a:spcPct val="0"/>
                </a:spcAft>
                <a:defRPr/>
              </a:pPr>
              <a:t>103</a:t>
            </a:fld>
            <a:endParaRPr lang="el-GR" smtClean="0">
              <a:solidFill>
                <a:srgbClr val="000000"/>
              </a:solidFill>
            </a:endParaRPr>
          </a:p>
        </p:txBody>
      </p:sp>
      <p:sp>
        <p:nvSpPr>
          <p:cNvPr id="5222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CONFIDENTIAL</a:t>
            </a:r>
            <a:endParaRPr lang="el-GR" smtClean="0">
              <a:solidFill>
                <a:srgbClr val="000000"/>
              </a:solidFill>
            </a:endParaRPr>
          </a:p>
        </p:txBody>
      </p:sp>
      <p:sp>
        <p:nvSpPr>
          <p:cNvPr id="52230"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l-GR" smtClean="0">
                <a:solidFill>
                  <a:srgbClr val="000000"/>
                </a:solidFill>
              </a:rPr>
              <a:t>23/11/2016</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E2B9C-BA48-486F-B79E-22717BDADB77}" type="slidenum">
              <a:rPr lang="el-GR" smtClean="0">
                <a:solidFill>
                  <a:srgbClr val="000000"/>
                </a:solidFill>
              </a:rPr>
              <a:pPr fontAlgn="base">
                <a:spcBef>
                  <a:spcPct val="0"/>
                </a:spcBef>
                <a:spcAft>
                  <a:spcPct val="0"/>
                </a:spcAft>
                <a:defRPr/>
              </a:pPr>
              <a:t>104</a:t>
            </a:fld>
            <a:endParaRPr lang="el-GR" smtClean="0">
              <a:solidFill>
                <a:srgbClr val="000000"/>
              </a:solidFill>
            </a:endParaRPr>
          </a:p>
        </p:txBody>
      </p:sp>
      <p:sp>
        <p:nvSpPr>
          <p:cNvPr id="5222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CONFIDENTIAL</a:t>
            </a:r>
            <a:endParaRPr lang="el-GR" smtClean="0">
              <a:solidFill>
                <a:srgbClr val="000000"/>
              </a:solidFill>
            </a:endParaRPr>
          </a:p>
        </p:txBody>
      </p:sp>
      <p:sp>
        <p:nvSpPr>
          <p:cNvPr id="52230"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l-GR" smtClean="0">
                <a:solidFill>
                  <a:srgbClr val="000000"/>
                </a:solidFill>
              </a:rPr>
              <a:t>23/11/2016</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1D8133-A8CF-4F9E-B1D7-967AA8072DD5}" type="slidenum">
              <a:rPr lang="el-GR" smtClean="0">
                <a:solidFill>
                  <a:srgbClr val="000000"/>
                </a:solidFill>
              </a:rPr>
              <a:pPr fontAlgn="base">
                <a:spcBef>
                  <a:spcPct val="0"/>
                </a:spcBef>
                <a:spcAft>
                  <a:spcPct val="0"/>
                </a:spcAft>
                <a:defRPr/>
              </a:pPr>
              <a:t>105</a:t>
            </a:fld>
            <a:endParaRPr lang="el-GR" smtClean="0">
              <a:solidFill>
                <a:srgbClr val="000000"/>
              </a:solidFill>
            </a:endParaRPr>
          </a:p>
        </p:txBody>
      </p:sp>
      <p:sp>
        <p:nvSpPr>
          <p:cNvPr id="5222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CONFIDENTIAL</a:t>
            </a:r>
            <a:endParaRPr lang="el-GR" smtClean="0">
              <a:solidFill>
                <a:srgbClr val="000000"/>
              </a:solidFill>
            </a:endParaRPr>
          </a:p>
        </p:txBody>
      </p:sp>
      <p:sp>
        <p:nvSpPr>
          <p:cNvPr id="52230"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l-GR" smtClean="0">
                <a:solidFill>
                  <a:srgbClr val="000000"/>
                </a:solidFill>
              </a:rPr>
              <a:t>23/11/2016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10</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08FF3A-81E7-441D-A524-A5F99C6CC815}" type="slidenum">
              <a:rPr lang="el-GR" smtClean="0">
                <a:solidFill>
                  <a:srgbClr val="000000"/>
                </a:solidFill>
              </a:rPr>
              <a:pPr fontAlgn="base">
                <a:spcBef>
                  <a:spcPct val="0"/>
                </a:spcBef>
                <a:spcAft>
                  <a:spcPct val="0"/>
                </a:spcAft>
                <a:defRPr/>
              </a:pPr>
              <a:t>106</a:t>
            </a:fld>
            <a:endParaRPr lang="el-GR" smtClean="0">
              <a:solidFill>
                <a:srgbClr val="000000"/>
              </a:solidFill>
            </a:endParaRPr>
          </a:p>
        </p:txBody>
      </p:sp>
      <p:sp>
        <p:nvSpPr>
          <p:cNvPr id="5222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CONFIDENTIAL</a:t>
            </a:r>
            <a:endParaRPr lang="el-GR" smtClean="0">
              <a:solidFill>
                <a:srgbClr val="000000"/>
              </a:solidFill>
            </a:endParaRPr>
          </a:p>
        </p:txBody>
      </p:sp>
      <p:sp>
        <p:nvSpPr>
          <p:cNvPr id="52230"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l-GR" smtClean="0">
                <a:solidFill>
                  <a:srgbClr val="000000"/>
                </a:solidFill>
              </a:rPr>
              <a:t>23/11/2016</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F2448D-1A45-46D5-8F34-F8E1458A263E}" type="slidenum">
              <a:rPr lang="el-GR" smtClean="0">
                <a:solidFill>
                  <a:srgbClr val="000000"/>
                </a:solidFill>
              </a:rPr>
              <a:pPr fontAlgn="base">
                <a:spcBef>
                  <a:spcPct val="0"/>
                </a:spcBef>
                <a:spcAft>
                  <a:spcPct val="0"/>
                </a:spcAft>
                <a:defRPr/>
              </a:pPr>
              <a:t>107</a:t>
            </a:fld>
            <a:endParaRPr lang="el-GR" smtClean="0">
              <a:solidFill>
                <a:srgbClr val="000000"/>
              </a:solidFill>
            </a:endParaRPr>
          </a:p>
        </p:txBody>
      </p:sp>
      <p:sp>
        <p:nvSpPr>
          <p:cNvPr id="5222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CONFIDENTIAL</a:t>
            </a:r>
            <a:endParaRPr lang="el-GR" smtClean="0">
              <a:solidFill>
                <a:srgbClr val="000000"/>
              </a:solidFill>
            </a:endParaRPr>
          </a:p>
        </p:txBody>
      </p:sp>
      <p:sp>
        <p:nvSpPr>
          <p:cNvPr id="52230"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l-GR" smtClean="0">
                <a:solidFill>
                  <a:srgbClr val="000000"/>
                </a:solidFill>
              </a:rPr>
              <a:t>23/11/2016</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02DE9C-5A10-4D6D-9A5E-2AF94B45CAAB}" type="slidenum">
              <a:rPr lang="el-GR" smtClean="0">
                <a:solidFill>
                  <a:srgbClr val="000000"/>
                </a:solidFill>
              </a:rPr>
              <a:pPr fontAlgn="base">
                <a:spcBef>
                  <a:spcPct val="0"/>
                </a:spcBef>
                <a:spcAft>
                  <a:spcPct val="0"/>
                </a:spcAft>
                <a:defRPr/>
              </a:pPr>
              <a:t>108</a:t>
            </a:fld>
            <a:endParaRPr lang="el-GR" smtClean="0">
              <a:solidFill>
                <a:srgbClr val="000000"/>
              </a:solidFill>
            </a:endParaRPr>
          </a:p>
        </p:txBody>
      </p:sp>
      <p:sp>
        <p:nvSpPr>
          <p:cNvPr id="5222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CONFIDENTIAL</a:t>
            </a:r>
            <a:endParaRPr lang="el-GR" smtClean="0">
              <a:solidFill>
                <a:srgbClr val="000000"/>
              </a:solidFill>
            </a:endParaRPr>
          </a:p>
        </p:txBody>
      </p:sp>
      <p:sp>
        <p:nvSpPr>
          <p:cNvPr id="52230"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l-GR" smtClean="0">
                <a:solidFill>
                  <a:srgbClr val="000000"/>
                </a:solidFill>
              </a:rPr>
              <a:t>23/11/2016</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0750" fontAlgn="base">
              <a:spcBef>
                <a:spcPct val="0"/>
              </a:spcBef>
              <a:spcAft>
                <a:spcPct val="0"/>
              </a:spcAft>
              <a:defRPr/>
            </a:pPr>
            <a:fld id="{D30C11ED-A491-46FF-9134-BCA0589735D7}" type="slidenum">
              <a:rPr lang="en-US" smtClean="0">
                <a:solidFill>
                  <a:srgbClr val="000000"/>
                </a:solidFill>
                <a:latin typeface="Arial" charset="0"/>
              </a:rPr>
              <a:pPr defTabSz="920750" fontAlgn="base">
                <a:spcBef>
                  <a:spcPct val="0"/>
                </a:spcBef>
                <a:spcAft>
                  <a:spcPct val="0"/>
                </a:spcAft>
                <a:defRPr/>
              </a:pPr>
              <a:t>109</a:t>
            </a:fld>
            <a:endParaRPr lang="en-US" smtClean="0">
              <a:solidFill>
                <a:srgbClr val="000000"/>
              </a:solidFill>
              <a:latin typeface="Arial" charset="0"/>
            </a:endParaRPr>
          </a:p>
        </p:txBody>
      </p:sp>
      <p:sp>
        <p:nvSpPr>
          <p:cNvPr id="60419" name="Rectangle 7"/>
          <p:cNvSpPr txBox="1">
            <a:spLocks noGrp="1" noChangeArrowheads="1"/>
          </p:cNvSpPr>
          <p:nvPr/>
        </p:nvSpPr>
        <p:spPr bwMode="auto">
          <a:xfrm>
            <a:off x="3848100" y="9428163"/>
            <a:ext cx="2947988" cy="496887"/>
          </a:xfrm>
          <a:prstGeom prst="rect">
            <a:avLst/>
          </a:prstGeom>
          <a:noFill/>
          <a:ln w="9525">
            <a:noFill/>
            <a:miter lim="800000"/>
            <a:headEnd/>
            <a:tailEnd/>
          </a:ln>
        </p:spPr>
        <p:txBody>
          <a:bodyPr lIns="92259" tIns="46129" rIns="92259" bIns="46129" anchor="b"/>
          <a:lstStyle/>
          <a:p>
            <a:pPr algn="r" defTabSz="938213"/>
            <a:fld id="{E79B28FE-1692-4165-804A-F88FC9CCDF22}" type="slidenum">
              <a:rPr lang="en-US" sz="1200">
                <a:solidFill>
                  <a:srgbClr val="000000"/>
                </a:solidFill>
              </a:rPr>
              <a:pPr algn="r" defTabSz="938213"/>
              <a:t>109</a:t>
            </a:fld>
            <a:endParaRPr lang="en-US" sz="1200">
              <a:solidFill>
                <a:srgbClr val="000000"/>
              </a:solidFill>
            </a:endParaRPr>
          </a:p>
        </p:txBody>
      </p:sp>
      <p:sp>
        <p:nvSpPr>
          <p:cNvPr id="60420" name="Rectangle 2"/>
          <p:cNvSpPr>
            <a:spLocks noGrp="1" noRot="1" noChangeAspect="1" noChangeArrowheads="1" noTextEdit="1"/>
          </p:cNvSpPr>
          <p:nvPr>
            <p:ph type="sldImg"/>
          </p:nvPr>
        </p:nvSpPr>
        <p:spPr bwMode="auto">
          <a:xfrm>
            <a:off x="917575" y="747713"/>
            <a:ext cx="4964113" cy="3722687"/>
          </a:xfrm>
          <a:noFill/>
          <a:ln>
            <a:solidFill>
              <a:srgbClr val="000000"/>
            </a:solidFill>
            <a:miter lim="800000"/>
            <a:headEnd/>
            <a:tailEnd/>
          </a:ln>
        </p:spPr>
      </p:sp>
      <p:sp>
        <p:nvSpPr>
          <p:cNvPr id="60421" name="Rectangle 3"/>
          <p:cNvSpPr>
            <a:spLocks noGrp="1" noChangeArrowheads="1"/>
          </p:cNvSpPr>
          <p:nvPr>
            <p:ph type="body" idx="1"/>
          </p:nvPr>
        </p:nvSpPr>
        <p:spPr bwMode="auto">
          <a:xfrm>
            <a:off x="906463" y="4714875"/>
            <a:ext cx="4984750" cy="4465638"/>
          </a:xfrm>
          <a:noFill/>
        </p:spPr>
        <p:txBody>
          <a:bodyPr wrap="square" lIns="92259" tIns="46129" rIns="92259" bIns="46129"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D04014-1DE2-41D2-BC73-42FD8024CBA9}" type="slidenum">
              <a:rPr lang="en-US" smtClean="0">
                <a:solidFill>
                  <a:srgbClr val="000000"/>
                </a:solidFill>
              </a:rPr>
              <a:pPr fontAlgn="base">
                <a:spcBef>
                  <a:spcPct val="0"/>
                </a:spcBef>
                <a:spcAft>
                  <a:spcPct val="0"/>
                </a:spcAft>
                <a:defRPr/>
              </a:pPr>
              <a:t>112</a:t>
            </a:fld>
            <a:endParaRPr lang="en-US" smtClean="0">
              <a:solidFill>
                <a:srgbClr val="000000"/>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3236" y="8685232"/>
            <a:ext cx="2973176" cy="457275"/>
          </a:xfrm>
          <a:prstGeom prst="rect">
            <a:avLst/>
          </a:prstGeom>
          <a:noFill/>
          <a:ln w="9525">
            <a:noFill/>
            <a:miter lim="800000"/>
            <a:headEnd/>
            <a:tailEnd/>
          </a:ln>
        </p:spPr>
        <p:txBody>
          <a:bodyPr lIns="89788" tIns="44894" rIns="89788" bIns="44894" anchor="b"/>
          <a:lstStyle/>
          <a:p>
            <a:pPr algn="r" defTabSz="898400"/>
            <a:fld id="{914196F8-6B44-492F-8AFA-C4E6B6EE0EFB}" type="slidenum">
              <a:rPr lang="el-GR" sz="1200"/>
              <a:pPr algn="r" defTabSz="898400"/>
              <a:t>113</a:t>
            </a:fld>
            <a:endParaRPr lang="el-GR" sz="1200" dirty="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914825" y="4342617"/>
            <a:ext cx="5028353" cy="4115472"/>
          </a:xfrm>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3236" y="8685232"/>
            <a:ext cx="2973176" cy="457275"/>
          </a:xfrm>
          <a:prstGeom prst="rect">
            <a:avLst/>
          </a:prstGeom>
          <a:noFill/>
          <a:ln w="9525">
            <a:noFill/>
            <a:miter lim="800000"/>
            <a:headEnd/>
            <a:tailEnd/>
          </a:ln>
        </p:spPr>
        <p:txBody>
          <a:bodyPr lIns="89788" tIns="44894" rIns="89788" bIns="44894" anchor="b"/>
          <a:lstStyle/>
          <a:p>
            <a:pPr algn="r" defTabSz="898400"/>
            <a:fld id="{914196F8-6B44-492F-8AFA-C4E6B6EE0EFB}" type="slidenum">
              <a:rPr lang="el-GR" sz="1200"/>
              <a:pPr algn="r" defTabSz="898400"/>
              <a:t>114</a:t>
            </a:fld>
            <a:endParaRPr lang="el-GR" sz="1200" dirty="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914825" y="4342617"/>
            <a:ext cx="5028353" cy="4115472"/>
          </a:xfrm>
        </p:spPr>
        <p:txBody>
          <a:bodyPr/>
          <a:lstStyle/>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3236" y="8685232"/>
            <a:ext cx="2973176" cy="457275"/>
          </a:xfrm>
          <a:prstGeom prst="rect">
            <a:avLst/>
          </a:prstGeom>
          <a:noFill/>
          <a:ln w="9525">
            <a:noFill/>
            <a:miter lim="800000"/>
            <a:headEnd/>
            <a:tailEnd/>
          </a:ln>
        </p:spPr>
        <p:txBody>
          <a:bodyPr lIns="89788" tIns="44894" rIns="89788" bIns="44894" anchor="b"/>
          <a:lstStyle/>
          <a:p>
            <a:pPr algn="r" defTabSz="898400"/>
            <a:fld id="{914196F8-6B44-492F-8AFA-C4E6B6EE0EFB}" type="slidenum">
              <a:rPr lang="el-GR" sz="1200"/>
              <a:pPr algn="r" defTabSz="898400"/>
              <a:t>115</a:t>
            </a:fld>
            <a:endParaRPr lang="el-GR" sz="1200" dirty="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914825" y="4342617"/>
            <a:ext cx="5028353" cy="4115472"/>
          </a:xfrm>
        </p:spPr>
        <p:txBody>
          <a:bodyPr/>
          <a:lstStyle/>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85236" indent="-185236" defTabSz="952642">
              <a:lnSpc>
                <a:spcPct val="110000"/>
              </a:lnSpc>
              <a:spcAft>
                <a:spcPts val="209"/>
              </a:spcAft>
              <a:buClr>
                <a:schemeClr val="accent1"/>
              </a:buClr>
              <a:buFont typeface="Arial" pitchFamily="34" charset="0"/>
              <a:buChar char="•"/>
              <a:tabLst>
                <a:tab pos="185236" algn="l"/>
              </a:tabLst>
              <a:defRPr/>
            </a:pPr>
            <a:r>
              <a:rPr lang="en-US" dirty="0" smtClean="0"/>
              <a:t>DAC is a humanized monoclonal antibody that binds to CD25, a receptor subunit that is expressed at high levels on T-cells (a type of immune cell) that are thought to become abnormally activated in autoimmune conditions such as MS. These abnormally-activated T-cells contribute to nerve injury in the central nervous system (CNS), which results in the symptoms of MS.</a:t>
            </a:r>
          </a:p>
          <a:p>
            <a:pPr marL="178621" indent="-178621">
              <a:buFont typeface="Arial" panose="020B0604020202020204" pitchFamily="34" charset="0"/>
              <a:buChar char="•"/>
              <a:defRPr/>
            </a:pPr>
            <a:r>
              <a:rPr lang="en-US" sz="1300" dirty="0"/>
              <a:t>Daclizumab high-yield process (HYP) has the same amino acid sequence as of DAC, but differs in its glycosylation profile, resulting in decreased antibody-dependent cellular cytotoxicity activity.</a:t>
            </a:r>
          </a:p>
          <a:p>
            <a:pPr marL="178621" indent="-178621">
              <a:buFont typeface="Arial" panose="020B0604020202020204" pitchFamily="34" charset="0"/>
              <a:buChar char="•"/>
              <a:defRPr/>
            </a:pPr>
            <a:r>
              <a:rPr lang="en-US" dirty="0" smtClean="0"/>
              <a:t>By selectively inhibiting CD25, DAC HYP is believed to work by reducing abnormally-activated T-cells and increasing CD56</a:t>
            </a:r>
            <a:r>
              <a:rPr lang="en-US" baseline="30000" dirty="0" smtClean="0"/>
              <a:t>bright</a:t>
            </a:r>
            <a:r>
              <a:rPr lang="en-US" dirty="0" smtClean="0"/>
              <a:t> natural killer (NK) cells, important cells that help regulate the immune system. CD56</a:t>
            </a:r>
            <a:r>
              <a:rPr lang="en-US" baseline="30000" dirty="0" smtClean="0"/>
              <a:t>bright</a:t>
            </a:r>
            <a:r>
              <a:rPr lang="en-US" dirty="0" smtClean="0"/>
              <a:t> NK cells target abnormally-activated T-cells without impacting immune cells that are functioning properly. </a:t>
            </a:r>
          </a:p>
          <a:p>
            <a:pPr>
              <a:defRPr/>
            </a:pPr>
            <a:endParaRPr lang="en-US" dirty="0"/>
          </a:p>
        </p:txBody>
      </p:sp>
      <p:sp>
        <p:nvSpPr>
          <p:cNvPr id="254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C50AC1-EACE-4070-ACCF-8AFF322E8537}" type="slidenum">
              <a:rPr lang="en-US" smtClean="0">
                <a:solidFill>
                  <a:srgbClr val="000000"/>
                </a:solidFill>
              </a:rPr>
              <a:pPr/>
              <a:t>116</a:t>
            </a:fld>
            <a:endParaRPr lang="en-US" smtClean="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117</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Ο ρόλος της</a:t>
            </a:r>
            <a:r>
              <a:rPr lang="el-GR" baseline="0" dirty="0" smtClean="0"/>
              <a:t> έλλειψης βιταμίνης </a:t>
            </a:r>
            <a:r>
              <a:rPr lang="en-US" baseline="0" dirty="0" smtClean="0"/>
              <a:t>D</a:t>
            </a:r>
            <a:r>
              <a:rPr lang="el-GR" baseline="0" dirty="0" smtClean="0"/>
              <a:t> ως </a:t>
            </a:r>
            <a:r>
              <a:rPr lang="el-GR" baseline="0" dirty="0" err="1" smtClean="0"/>
              <a:t>προδιαθεσιακού</a:t>
            </a:r>
            <a:r>
              <a:rPr lang="el-GR" baseline="0" dirty="0" smtClean="0"/>
              <a:t> παράγοντα</a:t>
            </a:r>
            <a:r>
              <a:rPr lang="en-US" baseline="0" dirty="0" smtClean="0"/>
              <a:t> </a:t>
            </a:r>
            <a:r>
              <a:rPr lang="el-GR" baseline="0" dirty="0" smtClean="0"/>
              <a:t>στην πολλαπλή σκλήρυνση είναι αρκετά καλά τεκμηριωμένος τουλάχιστον επιδημιολογικά.</a:t>
            </a:r>
            <a:endParaRPr lang="en-US" baseline="0" dirty="0" smtClean="0"/>
          </a:p>
          <a:p>
            <a:r>
              <a:rPr lang="el-GR" baseline="0" dirty="0" smtClean="0"/>
              <a:t>Δε θα </a:t>
            </a:r>
            <a:r>
              <a:rPr lang="el-GR" baseline="0" dirty="0" err="1" smtClean="0"/>
              <a:t>σταθ</a:t>
            </a:r>
            <a:r>
              <a:rPr lang="en-US" baseline="0" dirty="0" smtClean="0"/>
              <a:t>o</a:t>
            </a:r>
            <a:r>
              <a:rPr lang="el-GR" baseline="0" dirty="0" err="1" smtClean="0"/>
              <a:t>ύμε</a:t>
            </a:r>
            <a:r>
              <a:rPr lang="el-GR" baseline="0" dirty="0" smtClean="0"/>
              <a:t> όμως σε αυτό στην προκειμένη περίσταση.</a:t>
            </a:r>
            <a:endParaRPr lang="en-US" dirty="0"/>
          </a:p>
        </p:txBody>
      </p:sp>
      <p:sp>
        <p:nvSpPr>
          <p:cNvPr id="4" name="Slide Number Placeholder 3"/>
          <p:cNvSpPr>
            <a:spLocks noGrp="1"/>
          </p:cNvSpPr>
          <p:nvPr>
            <p:ph type="sldNum" sz="quarter" idx="10"/>
          </p:nvPr>
        </p:nvSpPr>
        <p:spPr/>
        <p:txBody>
          <a:bodyPr/>
          <a:lstStyle/>
          <a:p>
            <a:fld id="{F3FACD07-13C8-4514-AA16-A8433F44EBF6}" type="slidenum">
              <a:rPr lang="en-US" smtClean="0"/>
              <a:pPr/>
              <a:t>13</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GB" altLang="en-US" smtClean="0">
              <a:latin typeface="Arial" pitchFamily="34" charset="0"/>
            </a:endParaRPr>
          </a:p>
        </p:txBody>
      </p:sp>
      <p:sp>
        <p:nvSpPr>
          <p:cNvPr id="257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B6F715-BF6E-4CE9-BCB6-3CC96389E9D4}" type="slidenum">
              <a:rPr lang="en-US" altLang="en-US" smtClean="0">
                <a:solidFill>
                  <a:srgbClr val="000000"/>
                </a:solidFill>
              </a:rPr>
              <a:pPr/>
              <a:t>118</a:t>
            </a:fld>
            <a:endParaRPr lang="en-US" altLang="en-US"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8621" indent="-178621">
              <a:buFont typeface="Arial"/>
              <a:buChar char="•"/>
              <a:defRPr/>
            </a:pPr>
            <a:r>
              <a:rPr lang="en-US" dirty="0" smtClean="0">
                <a:latin typeface="Calibri" charset="0"/>
              </a:rPr>
              <a:t>Reduction in number of new Gd+ lesions for daclizumab vs placebo at week 52:</a:t>
            </a:r>
          </a:p>
          <a:p>
            <a:pPr marL="297700" lvl="1" indent="-178621">
              <a:buFont typeface="Arial"/>
              <a:buChar char="•"/>
              <a:defRPr/>
            </a:pPr>
            <a:r>
              <a:rPr lang="en-US" dirty="0" smtClean="0">
                <a:latin typeface="Calibri" charset="0"/>
              </a:rPr>
              <a:t>DAC HYP 150 mg: 85% (</a:t>
            </a:r>
            <a:r>
              <a:rPr lang="en-US" i="1" dirty="0" smtClean="0">
                <a:latin typeface="Calibri" charset="0"/>
              </a:rPr>
              <a:t>P</a:t>
            </a:r>
            <a:r>
              <a:rPr lang="en-US" dirty="0" smtClean="0">
                <a:latin typeface="Calibri" charset="0"/>
              </a:rPr>
              <a:t>&lt;0.0001)</a:t>
            </a:r>
          </a:p>
          <a:p>
            <a:pPr marL="296047" lvl="1" indent="-176967">
              <a:buFont typeface="Arial"/>
              <a:buChar char="•"/>
              <a:defRPr/>
            </a:pPr>
            <a:r>
              <a:rPr lang="en-US" dirty="0" smtClean="0">
                <a:latin typeface="Calibri" charset="0"/>
              </a:rPr>
              <a:t>DAC HYP 300 mg: 88% (</a:t>
            </a:r>
            <a:r>
              <a:rPr lang="en-US" i="1" dirty="0" smtClean="0">
                <a:latin typeface="Calibri" charset="0"/>
              </a:rPr>
              <a:t>P</a:t>
            </a:r>
            <a:r>
              <a:rPr lang="en-US" dirty="0" smtClean="0">
                <a:latin typeface="Calibri" charset="0"/>
              </a:rPr>
              <a:t>&lt;0.0001)</a:t>
            </a:r>
          </a:p>
          <a:p>
            <a:pPr marL="178621" indent="-178621">
              <a:buFont typeface="Arial"/>
              <a:buChar char="•"/>
              <a:defRPr/>
            </a:pPr>
            <a:r>
              <a:rPr lang="en-US" dirty="0" smtClean="0">
                <a:latin typeface="Calibri" charset="0"/>
              </a:rPr>
              <a:t>Reduction in new-enhancing T2 hyperintense lesions for daclizumab vs placebo at week 52:</a:t>
            </a:r>
          </a:p>
          <a:p>
            <a:pPr marL="297700" lvl="1" indent="-178621">
              <a:buFont typeface="Arial"/>
              <a:buChar char="•"/>
              <a:defRPr/>
            </a:pPr>
            <a:r>
              <a:rPr lang="en-US" dirty="0" smtClean="0">
                <a:latin typeface="Calibri" charset="0"/>
              </a:rPr>
              <a:t>DAC HYP 150 mg: 70% (</a:t>
            </a:r>
            <a:r>
              <a:rPr lang="en-US" i="1" dirty="0" smtClean="0">
                <a:latin typeface="Calibri" charset="0"/>
              </a:rPr>
              <a:t>P</a:t>
            </a:r>
            <a:r>
              <a:rPr lang="en-US" dirty="0" smtClean="0">
                <a:latin typeface="Calibri" charset="0"/>
              </a:rPr>
              <a:t>&lt;0.0001)</a:t>
            </a:r>
          </a:p>
          <a:p>
            <a:pPr marL="296047" lvl="1" indent="-176967">
              <a:buFont typeface="Arial"/>
              <a:buChar char="•"/>
              <a:defRPr/>
            </a:pPr>
            <a:r>
              <a:rPr lang="en-US" dirty="0" smtClean="0">
                <a:latin typeface="Calibri" charset="0"/>
              </a:rPr>
              <a:t>DAC HYP 300 mg: 79% (</a:t>
            </a:r>
            <a:r>
              <a:rPr lang="en-US" i="1" dirty="0" smtClean="0">
                <a:latin typeface="Calibri" charset="0"/>
              </a:rPr>
              <a:t>P</a:t>
            </a:r>
            <a:r>
              <a:rPr lang="en-US" dirty="0" smtClean="0">
                <a:latin typeface="Calibri" charset="0"/>
              </a:rPr>
              <a:t>&lt;0.0001)</a:t>
            </a:r>
          </a:p>
          <a:p>
            <a:pPr marL="178621" indent="-178621">
              <a:buFont typeface="Arial"/>
              <a:buChar char="•"/>
              <a:defRPr/>
            </a:pPr>
            <a:r>
              <a:rPr lang="en-US" dirty="0" smtClean="0">
                <a:latin typeface="Calibri" charset="0"/>
              </a:rPr>
              <a:t>Percentage reduction in annualized brain volume change (brain atrophy) for daclizumab vs interferon:</a:t>
            </a:r>
          </a:p>
          <a:p>
            <a:pPr marL="297700" lvl="1" indent="-178621">
              <a:buFont typeface="Arial"/>
              <a:buChar char="•"/>
              <a:defRPr/>
            </a:pPr>
            <a:r>
              <a:rPr lang="en-US" dirty="0" smtClean="0">
                <a:latin typeface="Calibri" charset="0"/>
              </a:rPr>
              <a:t>Week 24: DAC HYP 150 mg: p=0.064; DAC HYP 300 mg: p=0.63</a:t>
            </a:r>
          </a:p>
          <a:p>
            <a:pPr marL="297700" lvl="1" indent="-178621">
              <a:buFont typeface="Arial"/>
              <a:buChar char="•"/>
              <a:defRPr/>
            </a:pPr>
            <a:r>
              <a:rPr lang="en-US" dirty="0" smtClean="0">
                <a:latin typeface="Calibri" charset="0"/>
              </a:rPr>
              <a:t>Week 52: DAC HYP 150 mg: p=0.33; DAC HYP 300 mg: p=0.41</a:t>
            </a:r>
          </a:p>
          <a:p>
            <a:pPr>
              <a:defRPr/>
            </a:pPr>
            <a:endParaRPr lang="en-GB" dirty="0"/>
          </a:p>
        </p:txBody>
      </p:sp>
      <p:sp>
        <p:nvSpPr>
          <p:cNvPr id="264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AC2FAC-4E54-4441-83F1-E094E256AAEF}" type="slidenum">
              <a:rPr lang="en-US" smtClean="0">
                <a:solidFill>
                  <a:srgbClr val="000000"/>
                </a:solidFill>
              </a:rPr>
              <a:pPr/>
              <a:t>120</a:t>
            </a:fld>
            <a:endParaRPr lang="en-US" smtClean="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121</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 Θέση εικόνας διαφάνειας"/>
          <p:cNvSpPr>
            <a:spLocks noGrp="1" noRot="1" noChangeAspect="1" noTextEdit="1"/>
          </p:cNvSpPr>
          <p:nvPr>
            <p:ph type="sldImg"/>
          </p:nvPr>
        </p:nvSpPr>
        <p:spPr>
          <a:ln/>
        </p:spPr>
      </p:sp>
      <p:sp>
        <p:nvSpPr>
          <p:cNvPr id="65539" name="2 - Θέση σημειώσεων"/>
          <p:cNvSpPr>
            <a:spLocks noGrp="1"/>
          </p:cNvSpPr>
          <p:nvPr>
            <p:ph type="body" idx="1"/>
          </p:nvPr>
        </p:nvSpPr>
        <p:spPr>
          <a:noFill/>
          <a:ln/>
        </p:spPr>
        <p:txBody>
          <a:bodyPr/>
          <a:lstStyle/>
          <a:p>
            <a:endParaRPr lang="el-GR" smtClean="0"/>
          </a:p>
        </p:txBody>
      </p:sp>
      <p:sp>
        <p:nvSpPr>
          <p:cNvPr id="65540" name="3 - Θέση αριθμού διαφάνειας"/>
          <p:cNvSpPr>
            <a:spLocks noGrp="1"/>
          </p:cNvSpPr>
          <p:nvPr>
            <p:ph type="sldNum" sz="quarter" idx="5"/>
          </p:nvPr>
        </p:nvSpPr>
        <p:spPr>
          <a:noFill/>
        </p:spPr>
        <p:txBody>
          <a:bodyPr/>
          <a:lstStyle/>
          <a:p>
            <a:fld id="{CB44FA46-636C-48B5-B15F-5E0F0BE080DD}" type="slidenum">
              <a:rPr lang="el-GR">
                <a:cs typeface="Arial" charset="0"/>
              </a:rPr>
              <a:pPr/>
              <a:t>122</a:t>
            </a:fld>
            <a:endParaRPr lang="el-GR">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 Θέση εικόνας διαφάνειας"/>
          <p:cNvSpPr>
            <a:spLocks noGrp="1" noRot="1" noChangeAspect="1" noTextEdit="1"/>
          </p:cNvSpPr>
          <p:nvPr>
            <p:ph type="sldImg"/>
          </p:nvPr>
        </p:nvSpPr>
        <p:spPr>
          <a:ln/>
        </p:spPr>
      </p:sp>
      <p:sp>
        <p:nvSpPr>
          <p:cNvPr id="66563" name="2 - Θέση σημειώσεων"/>
          <p:cNvSpPr>
            <a:spLocks noGrp="1"/>
          </p:cNvSpPr>
          <p:nvPr>
            <p:ph type="body" idx="1"/>
          </p:nvPr>
        </p:nvSpPr>
        <p:spPr>
          <a:noFill/>
          <a:ln/>
        </p:spPr>
        <p:txBody>
          <a:bodyPr/>
          <a:lstStyle/>
          <a:p>
            <a:endParaRPr lang="el-GR" smtClean="0"/>
          </a:p>
        </p:txBody>
      </p:sp>
      <p:sp>
        <p:nvSpPr>
          <p:cNvPr id="66564" name="3 - Θέση αριθμού διαφάνειας"/>
          <p:cNvSpPr>
            <a:spLocks noGrp="1"/>
          </p:cNvSpPr>
          <p:nvPr>
            <p:ph type="sldNum" sz="quarter" idx="5"/>
          </p:nvPr>
        </p:nvSpPr>
        <p:spPr>
          <a:noFill/>
        </p:spPr>
        <p:txBody>
          <a:bodyPr/>
          <a:lstStyle/>
          <a:p>
            <a:fld id="{695A2030-92EB-458A-84E3-57CED3C91844}" type="slidenum">
              <a:rPr lang="el-GR">
                <a:cs typeface="Arial" charset="0"/>
              </a:rPr>
              <a:pPr/>
              <a:t>123</a:t>
            </a:fld>
            <a:endParaRPr lang="el-GR">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Θέση εικόνας διαφάνειας"/>
          <p:cNvSpPr>
            <a:spLocks noGrp="1" noRot="1" noChangeAspect="1" noTextEdit="1"/>
          </p:cNvSpPr>
          <p:nvPr>
            <p:ph type="sldImg"/>
          </p:nvPr>
        </p:nvSpPr>
        <p:spPr>
          <a:ln/>
        </p:spPr>
      </p:sp>
      <p:sp>
        <p:nvSpPr>
          <p:cNvPr id="67587" name="2 - Θέση σημειώσεων"/>
          <p:cNvSpPr>
            <a:spLocks noGrp="1"/>
          </p:cNvSpPr>
          <p:nvPr>
            <p:ph type="body" idx="1"/>
          </p:nvPr>
        </p:nvSpPr>
        <p:spPr>
          <a:noFill/>
          <a:ln/>
        </p:spPr>
        <p:txBody>
          <a:bodyPr/>
          <a:lstStyle/>
          <a:p>
            <a:endParaRPr lang="el-GR" smtClean="0"/>
          </a:p>
        </p:txBody>
      </p:sp>
      <p:sp>
        <p:nvSpPr>
          <p:cNvPr id="67588" name="3 - Θέση αριθμού διαφάνειας"/>
          <p:cNvSpPr>
            <a:spLocks noGrp="1"/>
          </p:cNvSpPr>
          <p:nvPr>
            <p:ph type="sldNum" sz="quarter" idx="5"/>
          </p:nvPr>
        </p:nvSpPr>
        <p:spPr>
          <a:noFill/>
        </p:spPr>
        <p:txBody>
          <a:bodyPr/>
          <a:lstStyle/>
          <a:p>
            <a:fld id="{A49DB167-ADE8-45F2-AA97-4796DD93BD5B}" type="slidenum">
              <a:rPr lang="el-GR">
                <a:cs typeface="Arial" charset="0"/>
              </a:rPr>
              <a:pPr/>
              <a:t>124</a:t>
            </a:fld>
            <a:endParaRPr lang="el-GR">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Θέση εικόνας διαφάνειας"/>
          <p:cNvSpPr>
            <a:spLocks noGrp="1" noRot="1" noChangeAspect="1" noTextEdit="1"/>
          </p:cNvSpPr>
          <p:nvPr>
            <p:ph type="sldImg"/>
          </p:nvPr>
        </p:nvSpPr>
        <p:spPr>
          <a:ln/>
        </p:spPr>
      </p:sp>
      <p:sp>
        <p:nvSpPr>
          <p:cNvPr id="68611" name="2 - Θέση σημειώσεων"/>
          <p:cNvSpPr>
            <a:spLocks noGrp="1"/>
          </p:cNvSpPr>
          <p:nvPr>
            <p:ph type="body" idx="1"/>
          </p:nvPr>
        </p:nvSpPr>
        <p:spPr>
          <a:noFill/>
          <a:ln/>
        </p:spPr>
        <p:txBody>
          <a:bodyPr/>
          <a:lstStyle/>
          <a:p>
            <a:endParaRPr lang="el-GR" smtClean="0"/>
          </a:p>
        </p:txBody>
      </p:sp>
      <p:sp>
        <p:nvSpPr>
          <p:cNvPr id="68612" name="3 - Θέση αριθμού διαφάνειας"/>
          <p:cNvSpPr>
            <a:spLocks noGrp="1"/>
          </p:cNvSpPr>
          <p:nvPr>
            <p:ph type="sldNum" sz="quarter" idx="5"/>
          </p:nvPr>
        </p:nvSpPr>
        <p:spPr>
          <a:noFill/>
        </p:spPr>
        <p:txBody>
          <a:bodyPr/>
          <a:lstStyle/>
          <a:p>
            <a:fld id="{42840F9E-733E-46E2-AFBE-14110C0E78CA}" type="slidenum">
              <a:rPr lang="el-GR">
                <a:cs typeface="Arial" charset="0"/>
              </a:rPr>
              <a:pPr/>
              <a:t>125</a:t>
            </a:fld>
            <a:endParaRPr lang="el-GR">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Θέση εικόνας διαφάνειας"/>
          <p:cNvSpPr>
            <a:spLocks noGrp="1" noRot="1" noChangeAspect="1" noTextEdit="1"/>
          </p:cNvSpPr>
          <p:nvPr>
            <p:ph type="sldImg"/>
          </p:nvPr>
        </p:nvSpPr>
        <p:spPr>
          <a:ln/>
        </p:spPr>
      </p:sp>
      <p:sp>
        <p:nvSpPr>
          <p:cNvPr id="69635" name="2 - Θέση σημειώσεων"/>
          <p:cNvSpPr>
            <a:spLocks noGrp="1"/>
          </p:cNvSpPr>
          <p:nvPr>
            <p:ph type="body" idx="1"/>
          </p:nvPr>
        </p:nvSpPr>
        <p:spPr>
          <a:noFill/>
          <a:ln/>
        </p:spPr>
        <p:txBody>
          <a:bodyPr/>
          <a:lstStyle/>
          <a:p>
            <a:endParaRPr lang="el-GR" smtClean="0"/>
          </a:p>
        </p:txBody>
      </p:sp>
      <p:sp>
        <p:nvSpPr>
          <p:cNvPr id="69636" name="3 - Θέση αριθμού διαφάνειας"/>
          <p:cNvSpPr>
            <a:spLocks noGrp="1"/>
          </p:cNvSpPr>
          <p:nvPr>
            <p:ph type="sldNum" sz="quarter" idx="5"/>
          </p:nvPr>
        </p:nvSpPr>
        <p:spPr>
          <a:noFill/>
        </p:spPr>
        <p:txBody>
          <a:bodyPr/>
          <a:lstStyle/>
          <a:p>
            <a:fld id="{971E56F0-CF22-447A-9DE9-4739E2B7A5D7}" type="slidenum">
              <a:rPr lang="el-GR">
                <a:cs typeface="Arial" charset="0"/>
              </a:rPr>
              <a:pPr/>
              <a:t>126</a:t>
            </a:fld>
            <a:endParaRPr lang="el-GR">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24A217F-B9CD-4951-B8A5-4AB1B9EBB2BB}" type="slidenum">
              <a:rPr lang="el-GR">
                <a:cs typeface="Arial" charset="0"/>
              </a:rPr>
              <a:pPr/>
              <a:t>127</a:t>
            </a:fld>
            <a:endParaRPr lang="el-GR">
              <a:cs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l-GR" b="1" smtClean="0"/>
              <a:t>Figure 1. Immunofluorescence reveals NMO-IgG colocalization</a:t>
            </a:r>
          </a:p>
          <a:p>
            <a:pPr eaLnBrk="1" hangingPunct="1"/>
            <a:r>
              <a:rPr lang="el-GR" b="1" smtClean="0"/>
              <a:t>with AQP4 in mouse tissues. </a:t>
            </a:r>
            <a:r>
              <a:rPr lang="el-GR" smtClean="0"/>
              <a:t>(A) Brain: Virchow-Robin space (pial–astrocyte</a:t>
            </a:r>
          </a:p>
          <a:p>
            <a:pPr eaLnBrk="1" hangingPunct="1"/>
            <a:r>
              <a:rPr lang="el-GR" smtClean="0"/>
              <a:t>interface) at the junction of two folia in mouse cerebellar cortex and</a:t>
            </a:r>
          </a:p>
          <a:p>
            <a:pPr eaLnBrk="1" hangingPunct="1"/>
            <a:r>
              <a:rPr lang="el-GR" smtClean="0"/>
              <a:t>midbrain. NMO-antigen (green, fluorescein-conjugated anti-human IgG),</a:t>
            </a:r>
          </a:p>
          <a:p>
            <a:pPr eaLnBrk="1" hangingPunct="1"/>
            <a:r>
              <a:rPr lang="el-GR" smtClean="0"/>
              <a:t>AQP4 water channel protein (red, rhodamine-conjugated anti–rabbit IgG);</a:t>
            </a:r>
          </a:p>
          <a:p>
            <a:pPr eaLnBrk="1" hangingPunct="1"/>
            <a:r>
              <a:rPr lang="el-GR" smtClean="0"/>
              <a:t>merged images yellow. Kidney: colocalization of NMO and AQP4 antigens</a:t>
            </a:r>
          </a:p>
          <a:p>
            <a:pPr eaLnBrk="1" hangingPunct="1"/>
            <a:r>
              <a:rPr lang="el-GR" smtClean="0"/>
              <a:t>in distal collecting tubules of medulla. Stomach: basolateral membranes of</a:t>
            </a:r>
          </a:p>
          <a:p>
            <a:pPr eaLnBrk="1" hangingPunct="1"/>
            <a:r>
              <a:rPr lang="el-GR" smtClean="0"/>
              <a:t>epithelial cells in deep gastric mucosa. (B) WT mouse brain binds NMO-IgG</a:t>
            </a:r>
          </a:p>
          <a:p>
            <a:pPr eaLnBrk="1" hangingPunct="1"/>
            <a:r>
              <a:rPr lang="el-GR" smtClean="0"/>
              <a:t>(panel 1) in a pattern that is indistinguishable from its binding of AQP4-</a:t>
            </a:r>
          </a:p>
          <a:p>
            <a:pPr eaLnBrk="1" hangingPunct="1"/>
            <a:r>
              <a:rPr lang="el-GR" smtClean="0"/>
              <a:t>specific IgG (panel 4); pia, subpia, and microvessels are stained. However,</a:t>
            </a:r>
          </a:p>
          <a:p>
            <a:pPr eaLnBrk="1" hangingPunct="1"/>
            <a:r>
              <a:rPr lang="el-GR" smtClean="0"/>
              <a:t>AQP4 knockout mouse brain (null) did not bind NMO-IgG (panel 2), and</a:t>
            </a:r>
          </a:p>
          <a:p>
            <a:pPr eaLnBrk="1" hangingPunct="1"/>
            <a:r>
              <a:rPr lang="el-GR" smtClean="0"/>
              <a:t>the serum of a control patient who had neuropsychiatric disease did not</a:t>
            </a:r>
          </a:p>
          <a:p>
            <a:pPr eaLnBrk="1" hangingPunct="1"/>
            <a:r>
              <a:rPr lang="el-GR" smtClean="0"/>
              <a:t>bind to WT brain (panel 3).</a:t>
            </a:r>
          </a:p>
          <a:p>
            <a:pPr eaLnBrk="1" hangingPunct="1"/>
            <a:endParaRPr lang="el-G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5FEE06D-77FB-4CD6-A8AF-32E8DDE8A4D5}" type="slidenum">
              <a:rPr lang="el-GR">
                <a:cs typeface="Arial" charset="0"/>
              </a:rPr>
              <a:pPr/>
              <a:t>128</a:t>
            </a:fld>
            <a:endParaRPr lang="el-GR">
              <a:cs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el-GR" smtClean="0"/>
              <a:t>Expression of AQP4 within the CNS. Aquaporin 4 is an</a:t>
            </a:r>
            <a:r>
              <a:rPr lang="en-US" smtClean="0"/>
              <a:t> </a:t>
            </a:r>
            <a:r>
              <a:rPr lang="el-GR" smtClean="0"/>
              <a:t>osmosis-driven, bidirectional water channel that</a:t>
            </a:r>
            <a:r>
              <a:rPr lang="en-US" smtClean="0"/>
              <a:t> </a:t>
            </a:r>
            <a:r>
              <a:rPr lang="el-GR" smtClean="0"/>
              <a:t>belongs to the subfamily of mammalian aquaporins. In</a:t>
            </a:r>
            <a:r>
              <a:rPr lang="en-US" smtClean="0"/>
              <a:t> </a:t>
            </a:r>
            <a:r>
              <a:rPr lang="el-GR" smtClean="0"/>
              <a:t>the CNS, AQP4 is expressed at the astrocytic foot</a:t>
            </a:r>
            <a:r>
              <a:rPr lang="en-US" smtClean="0"/>
              <a:t> </a:t>
            </a:r>
            <a:r>
              <a:rPr lang="el-GR" smtClean="0"/>
              <a:t>processes in close vicinity to the basement membranes,</a:t>
            </a:r>
            <a:r>
              <a:rPr lang="en-US" smtClean="0"/>
              <a:t> </a:t>
            </a:r>
            <a:r>
              <a:rPr lang="el-GR" smtClean="0"/>
              <a:t>in the optic nerve, in a subpopulation of ependymal</a:t>
            </a:r>
            <a:r>
              <a:rPr lang="en-US" smtClean="0"/>
              <a:t> </a:t>
            </a:r>
            <a:r>
              <a:rPr lang="el-GR" smtClean="0"/>
              <a:t>cells, in hypothalamic nuclei and in the subfornical</a:t>
            </a:r>
            <a:r>
              <a:rPr lang="en-US" smtClean="0"/>
              <a:t> </a:t>
            </a:r>
            <a:r>
              <a:rPr lang="el-GR" smtClean="0"/>
              <a:t>organ [79,80]. In NMO, the third extracellular loop of</a:t>
            </a:r>
            <a:r>
              <a:rPr lang="en-US" smtClean="0"/>
              <a:t> </a:t>
            </a:r>
            <a:r>
              <a:rPr lang="el-GR" smtClean="0"/>
              <a:t>AQP4 is considered as the major epitope for AQP4</a:t>
            </a:r>
            <a:r>
              <a:rPr lang="en-US" smtClean="0"/>
              <a:t> </a:t>
            </a:r>
            <a:r>
              <a:rPr lang="el-GR" smtClean="0"/>
              <a:t>antibodies [81]. Astrocytes were shown to undergo</a:t>
            </a:r>
            <a:r>
              <a:rPr lang="en-US" smtClean="0"/>
              <a:t> </a:t>
            </a:r>
            <a:r>
              <a:rPr lang="el-GR" smtClean="0"/>
              <a:t>necrosis in a complement-dependent manner when</a:t>
            </a:r>
            <a:r>
              <a:rPr lang="en-US" smtClean="0"/>
              <a:t> </a:t>
            </a:r>
            <a:r>
              <a:rPr lang="el-GR" smtClean="0"/>
              <a:t>exposed to AQP4 antibody containing sera, and disease</a:t>
            </a:r>
            <a:r>
              <a:rPr lang="en-US" smtClean="0"/>
              <a:t> </a:t>
            </a:r>
            <a:r>
              <a:rPr lang="el-GR" smtClean="0"/>
              <a:t>was induced by passive transfer of antibodies to rats,</a:t>
            </a:r>
            <a:r>
              <a:rPr lang="en-US" smtClean="0"/>
              <a:t> </a:t>
            </a:r>
            <a:r>
              <a:rPr lang="el-GR" smtClean="0"/>
              <a:t>suggesting a primary pathogenic role of AQP4 antibodies</a:t>
            </a:r>
            <a:r>
              <a:rPr lang="en-US" smtClean="0"/>
              <a:t> </a:t>
            </a:r>
            <a:r>
              <a:rPr lang="el-GR" smtClean="0"/>
              <a:t>in NMO [82,83]. A recent study evaluated the</a:t>
            </a:r>
            <a:r>
              <a:rPr lang="en-US" smtClean="0"/>
              <a:t> </a:t>
            </a:r>
            <a:r>
              <a:rPr lang="el-GR" smtClean="0"/>
              <a:t>plasma cell population taken from an early patient with</a:t>
            </a:r>
            <a:r>
              <a:rPr lang="en-US" smtClean="0"/>
              <a:t> </a:t>
            </a:r>
            <a:r>
              <a:rPr lang="el-GR" smtClean="0"/>
              <a:t>NMO at the molecular level and reported that AQP4-</a:t>
            </a:r>
            <a:r>
              <a:rPr lang="en-US" smtClean="0"/>
              <a:t> </a:t>
            </a:r>
            <a:r>
              <a:rPr lang="el-GR" smtClean="0"/>
              <a:t>specific IgG is synthesized intrathecally at disease onset</a:t>
            </a:r>
            <a:r>
              <a:rPr lang="en-US" smtClean="0"/>
              <a:t> </a:t>
            </a:r>
            <a:r>
              <a:rPr lang="el-GR" smtClean="0"/>
              <a:t>and contributes directly to CNS pathology [84].</a:t>
            </a:r>
            <a:endParaRPr lang="en-US" smtClean="0"/>
          </a:p>
          <a:p>
            <a:endParaRPr lang="en-US" smtClean="0"/>
          </a:p>
          <a:p>
            <a:r>
              <a:rPr lang="el-GR" smtClean="0">
                <a:solidFill>
                  <a:schemeClr val="tx2"/>
                </a:solidFill>
              </a:rPr>
              <a:t>Aquaporin-4 (AQP4) is concentrated at the </a:t>
            </a:r>
            <a:r>
              <a:rPr lang="el-GR" b="1" smtClean="0">
                <a:solidFill>
                  <a:schemeClr val="tx2"/>
                </a:solidFill>
              </a:rPr>
              <a:t>astrocytic end foot process</a:t>
            </a:r>
            <a:r>
              <a:rPr lang="el-GR" smtClean="0">
                <a:solidFill>
                  <a:schemeClr val="tx2"/>
                </a:solidFill>
              </a:rPr>
              <a:t>. Co-localization of AQP4 with the inward rectifying K+ channel (Kir 4.1) and the excitatory amino acid transporter (EAAT)-2 (also called glutamate transporter-1) provide the basis for a critical role if AQP4 in control of water, ionic, and synaptic glutamate homeostasis.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Πρωτοπαθής</a:t>
            </a:r>
            <a:r>
              <a:rPr lang="el-GR" baseline="0" dirty="0" smtClean="0"/>
              <a:t> </a:t>
            </a:r>
            <a:r>
              <a:rPr lang="el-GR" baseline="0" dirty="0" err="1" smtClean="0"/>
              <a:t>προιούσα</a:t>
            </a:r>
            <a:r>
              <a:rPr lang="el-GR" baseline="0" dirty="0" smtClean="0"/>
              <a:t> μορφή- προοδευτική εξέλιξη νευρολογικού ελλείμματος χωρίς υποτροπές εξ αρχής</a:t>
            </a:r>
            <a:endParaRPr lang="el-GR" dirty="0"/>
          </a:p>
        </p:txBody>
      </p:sp>
      <p:sp>
        <p:nvSpPr>
          <p:cNvPr id="4" name="Slide Number Placeholder 3"/>
          <p:cNvSpPr>
            <a:spLocks noGrp="1"/>
          </p:cNvSpPr>
          <p:nvPr>
            <p:ph type="sldNum" sz="quarter" idx="10"/>
          </p:nvPr>
        </p:nvSpPr>
        <p:spPr/>
        <p:txBody>
          <a:bodyPr/>
          <a:lstStyle/>
          <a:p>
            <a:fld id="{8759F696-79F5-4AC7-9B5A-8FF4DBD35432}" type="slidenum">
              <a:rPr lang="el-GR" smtClean="0"/>
              <a:pPr/>
              <a:t>16</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a:ln/>
        </p:spPr>
      </p:sp>
      <p:sp>
        <p:nvSpPr>
          <p:cNvPr id="72707" name="2 - Θέση σημειώσεων"/>
          <p:cNvSpPr>
            <a:spLocks noGrp="1"/>
          </p:cNvSpPr>
          <p:nvPr>
            <p:ph type="body" idx="1"/>
          </p:nvPr>
        </p:nvSpPr>
        <p:spPr>
          <a:noFill/>
          <a:ln/>
        </p:spPr>
        <p:txBody>
          <a:bodyPr/>
          <a:lstStyle/>
          <a:p>
            <a:endParaRPr lang="el-GR" smtClean="0"/>
          </a:p>
        </p:txBody>
      </p:sp>
      <p:sp>
        <p:nvSpPr>
          <p:cNvPr id="72708" name="3 - Θέση αριθμού διαφάνειας"/>
          <p:cNvSpPr>
            <a:spLocks noGrp="1"/>
          </p:cNvSpPr>
          <p:nvPr>
            <p:ph type="sldNum" sz="quarter" idx="5"/>
          </p:nvPr>
        </p:nvSpPr>
        <p:spPr>
          <a:noFill/>
        </p:spPr>
        <p:txBody>
          <a:bodyPr/>
          <a:lstStyle/>
          <a:p>
            <a:fld id="{40C80EA3-1867-4402-B630-EBF7DF977F72}" type="slidenum">
              <a:rPr lang="el-GR">
                <a:cs typeface="Arial" charset="0"/>
              </a:rPr>
              <a:pPr/>
              <a:t>129</a:t>
            </a:fld>
            <a:endParaRPr lang="el-GR">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 Θέση εικόνας διαφάνειας"/>
          <p:cNvSpPr>
            <a:spLocks noGrp="1" noRot="1" noChangeAspect="1" noTextEdit="1"/>
          </p:cNvSpPr>
          <p:nvPr>
            <p:ph type="sldImg"/>
          </p:nvPr>
        </p:nvSpPr>
        <p:spPr>
          <a:ln/>
        </p:spPr>
      </p:sp>
      <p:sp>
        <p:nvSpPr>
          <p:cNvPr id="81923" name="2 - Θέση σημειώσεων"/>
          <p:cNvSpPr>
            <a:spLocks noGrp="1"/>
          </p:cNvSpPr>
          <p:nvPr>
            <p:ph type="body" idx="1"/>
          </p:nvPr>
        </p:nvSpPr>
        <p:spPr>
          <a:noFill/>
          <a:ln/>
        </p:spPr>
        <p:txBody>
          <a:bodyPr/>
          <a:lstStyle/>
          <a:p>
            <a:endParaRPr lang="el-GR" smtClean="0"/>
          </a:p>
        </p:txBody>
      </p:sp>
      <p:sp>
        <p:nvSpPr>
          <p:cNvPr id="81924" name="3 - Θέση αριθμού διαφάνειας"/>
          <p:cNvSpPr>
            <a:spLocks noGrp="1"/>
          </p:cNvSpPr>
          <p:nvPr>
            <p:ph type="sldNum" sz="quarter" idx="5"/>
          </p:nvPr>
        </p:nvSpPr>
        <p:spPr>
          <a:noFill/>
        </p:spPr>
        <p:txBody>
          <a:bodyPr/>
          <a:lstStyle/>
          <a:p>
            <a:fld id="{EB0369FB-9D00-48E2-B5EF-D27F4728740F}" type="slidenum">
              <a:rPr lang="el-GR">
                <a:cs typeface="Arial" charset="0"/>
              </a:rPr>
              <a:pPr/>
              <a:t>131</a:t>
            </a:fld>
            <a:endParaRPr lang="el-GR">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 Θέση εικόνας διαφάνειας"/>
          <p:cNvSpPr>
            <a:spLocks noGrp="1" noRot="1" noChangeAspect="1" noTextEdit="1"/>
          </p:cNvSpPr>
          <p:nvPr>
            <p:ph type="sldImg"/>
          </p:nvPr>
        </p:nvSpPr>
        <p:spPr>
          <a:ln/>
        </p:spPr>
      </p:sp>
      <p:sp>
        <p:nvSpPr>
          <p:cNvPr id="82947" name="2 - Θέση σημειώσεων"/>
          <p:cNvSpPr>
            <a:spLocks noGrp="1"/>
          </p:cNvSpPr>
          <p:nvPr>
            <p:ph type="body" idx="1"/>
          </p:nvPr>
        </p:nvSpPr>
        <p:spPr>
          <a:noFill/>
          <a:ln/>
        </p:spPr>
        <p:txBody>
          <a:bodyPr/>
          <a:lstStyle/>
          <a:p>
            <a:endParaRPr lang="el-GR" smtClean="0"/>
          </a:p>
        </p:txBody>
      </p:sp>
      <p:sp>
        <p:nvSpPr>
          <p:cNvPr id="82948" name="3 - Θέση αριθμού διαφάνειας"/>
          <p:cNvSpPr>
            <a:spLocks noGrp="1"/>
          </p:cNvSpPr>
          <p:nvPr>
            <p:ph type="sldNum" sz="quarter" idx="5"/>
          </p:nvPr>
        </p:nvSpPr>
        <p:spPr>
          <a:noFill/>
        </p:spPr>
        <p:txBody>
          <a:bodyPr/>
          <a:lstStyle/>
          <a:p>
            <a:fld id="{9A065819-4499-4768-9600-2792AF7EE4F9}" type="slidenum">
              <a:rPr lang="el-GR">
                <a:cs typeface="Arial" charset="0"/>
              </a:rPr>
              <a:pPr/>
              <a:t>136</a:t>
            </a:fld>
            <a:endParaRPr lang="el-GR">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a:ln/>
        </p:spPr>
      </p:sp>
      <p:sp>
        <p:nvSpPr>
          <p:cNvPr id="74755" name="2 - Θέση σημειώσεων"/>
          <p:cNvSpPr>
            <a:spLocks noGrp="1"/>
          </p:cNvSpPr>
          <p:nvPr>
            <p:ph type="body" idx="1"/>
          </p:nvPr>
        </p:nvSpPr>
        <p:spPr>
          <a:noFill/>
          <a:ln/>
        </p:spPr>
        <p:txBody>
          <a:bodyPr/>
          <a:lstStyle/>
          <a:p>
            <a:endParaRPr lang="el-GR" smtClean="0"/>
          </a:p>
        </p:txBody>
      </p:sp>
      <p:sp>
        <p:nvSpPr>
          <p:cNvPr id="74756" name="3 - Θέση αριθμού διαφάνειας"/>
          <p:cNvSpPr>
            <a:spLocks noGrp="1"/>
          </p:cNvSpPr>
          <p:nvPr>
            <p:ph type="sldNum" sz="quarter" idx="5"/>
          </p:nvPr>
        </p:nvSpPr>
        <p:spPr>
          <a:noFill/>
        </p:spPr>
        <p:txBody>
          <a:bodyPr/>
          <a:lstStyle/>
          <a:p>
            <a:fld id="{7F697686-9C62-4551-8D7B-BDF35183CBAA}" type="slidenum">
              <a:rPr lang="el-GR">
                <a:cs typeface="Arial" charset="0"/>
              </a:rPr>
              <a:pPr/>
              <a:t>137</a:t>
            </a:fld>
            <a:endParaRPr lang="el-GR">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 Θέση εικόνας διαφάνειας"/>
          <p:cNvSpPr>
            <a:spLocks noGrp="1" noRot="1" noChangeAspect="1" noTextEdit="1"/>
          </p:cNvSpPr>
          <p:nvPr>
            <p:ph type="sldImg"/>
          </p:nvPr>
        </p:nvSpPr>
        <p:spPr>
          <a:ln/>
        </p:spPr>
      </p:sp>
      <p:sp>
        <p:nvSpPr>
          <p:cNvPr id="75779" name="2 - Θέση σημειώσεων"/>
          <p:cNvSpPr>
            <a:spLocks noGrp="1"/>
          </p:cNvSpPr>
          <p:nvPr>
            <p:ph type="body" idx="1"/>
          </p:nvPr>
        </p:nvSpPr>
        <p:spPr>
          <a:noFill/>
          <a:ln/>
        </p:spPr>
        <p:txBody>
          <a:bodyPr/>
          <a:lstStyle/>
          <a:p>
            <a:endParaRPr lang="el-GR" smtClean="0"/>
          </a:p>
        </p:txBody>
      </p:sp>
      <p:sp>
        <p:nvSpPr>
          <p:cNvPr id="75780" name="3 - Θέση αριθμού διαφάνειας"/>
          <p:cNvSpPr>
            <a:spLocks noGrp="1"/>
          </p:cNvSpPr>
          <p:nvPr>
            <p:ph type="sldNum" sz="quarter" idx="5"/>
          </p:nvPr>
        </p:nvSpPr>
        <p:spPr>
          <a:noFill/>
        </p:spPr>
        <p:txBody>
          <a:bodyPr/>
          <a:lstStyle/>
          <a:p>
            <a:fld id="{FB056EB6-6E59-4845-A44D-16FEDE099ED4}" type="slidenum">
              <a:rPr lang="el-GR">
                <a:cs typeface="Arial" charset="0"/>
              </a:rPr>
              <a:pPr/>
              <a:t>138</a:t>
            </a:fld>
            <a:endParaRPr lang="el-GR">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Θέση εικόνας διαφάνειας"/>
          <p:cNvSpPr>
            <a:spLocks noGrp="1" noRot="1" noChangeAspect="1" noTextEdit="1"/>
          </p:cNvSpPr>
          <p:nvPr>
            <p:ph type="sldImg"/>
          </p:nvPr>
        </p:nvSpPr>
        <p:spPr>
          <a:ln/>
        </p:spPr>
      </p:sp>
      <p:sp>
        <p:nvSpPr>
          <p:cNvPr id="78851" name="2 - Θέση σημειώσεων"/>
          <p:cNvSpPr>
            <a:spLocks noGrp="1"/>
          </p:cNvSpPr>
          <p:nvPr>
            <p:ph type="body" idx="1"/>
          </p:nvPr>
        </p:nvSpPr>
        <p:spPr>
          <a:noFill/>
          <a:ln/>
        </p:spPr>
        <p:txBody>
          <a:bodyPr/>
          <a:lstStyle/>
          <a:p>
            <a:endParaRPr lang="el-GR" smtClean="0"/>
          </a:p>
        </p:txBody>
      </p:sp>
      <p:sp>
        <p:nvSpPr>
          <p:cNvPr id="78852" name="3 - Θέση αριθμού διαφάνειας"/>
          <p:cNvSpPr>
            <a:spLocks noGrp="1"/>
          </p:cNvSpPr>
          <p:nvPr>
            <p:ph type="sldNum" sz="quarter" idx="5"/>
          </p:nvPr>
        </p:nvSpPr>
        <p:spPr>
          <a:noFill/>
        </p:spPr>
        <p:txBody>
          <a:bodyPr/>
          <a:lstStyle/>
          <a:p>
            <a:fld id="{5D59883F-3F19-4CC3-A59B-0319A87BDD6B}" type="slidenum">
              <a:rPr lang="el-GR">
                <a:cs typeface="Arial" charset="0"/>
              </a:rPr>
              <a:pPr/>
              <a:t>139</a:t>
            </a:fld>
            <a:endParaRPr lang="el-GR">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 Θέση εικόνας διαφάνειας"/>
          <p:cNvSpPr>
            <a:spLocks noGrp="1" noRot="1" noChangeAspect="1" noTextEdit="1"/>
          </p:cNvSpPr>
          <p:nvPr>
            <p:ph type="sldImg"/>
          </p:nvPr>
        </p:nvSpPr>
        <p:spPr>
          <a:ln/>
        </p:spPr>
      </p:sp>
      <p:sp>
        <p:nvSpPr>
          <p:cNvPr id="79875" name="2 - Θέση σημειώσεων"/>
          <p:cNvSpPr>
            <a:spLocks noGrp="1"/>
          </p:cNvSpPr>
          <p:nvPr>
            <p:ph type="body" idx="1"/>
          </p:nvPr>
        </p:nvSpPr>
        <p:spPr>
          <a:noFill/>
          <a:ln/>
        </p:spPr>
        <p:txBody>
          <a:bodyPr/>
          <a:lstStyle/>
          <a:p>
            <a:endParaRPr lang="el-GR" smtClean="0"/>
          </a:p>
        </p:txBody>
      </p:sp>
      <p:sp>
        <p:nvSpPr>
          <p:cNvPr id="79876" name="3 - Θέση αριθμού διαφάνειας"/>
          <p:cNvSpPr>
            <a:spLocks noGrp="1"/>
          </p:cNvSpPr>
          <p:nvPr>
            <p:ph type="sldNum" sz="quarter" idx="5"/>
          </p:nvPr>
        </p:nvSpPr>
        <p:spPr>
          <a:noFill/>
        </p:spPr>
        <p:txBody>
          <a:bodyPr/>
          <a:lstStyle/>
          <a:p>
            <a:fld id="{82AF2AE2-92D5-464E-843E-86A6FF80D67F}" type="slidenum">
              <a:rPr lang="el-GR">
                <a:cs typeface="Arial" charset="0"/>
              </a:rPr>
              <a:pPr/>
              <a:t>140</a:t>
            </a:fld>
            <a:endParaRPr lang="el-GR">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 Θέση εικόνας διαφάνειας"/>
          <p:cNvSpPr>
            <a:spLocks noGrp="1" noRot="1" noChangeAspect="1" noTextEdit="1"/>
          </p:cNvSpPr>
          <p:nvPr>
            <p:ph type="sldImg"/>
          </p:nvPr>
        </p:nvSpPr>
        <p:spPr>
          <a:ln/>
        </p:spPr>
      </p:sp>
      <p:sp>
        <p:nvSpPr>
          <p:cNvPr id="86019" name="2 - Θέση σημειώσεων"/>
          <p:cNvSpPr>
            <a:spLocks noGrp="1"/>
          </p:cNvSpPr>
          <p:nvPr>
            <p:ph type="body" idx="1"/>
          </p:nvPr>
        </p:nvSpPr>
        <p:spPr>
          <a:noFill/>
          <a:ln/>
        </p:spPr>
        <p:txBody>
          <a:bodyPr/>
          <a:lstStyle/>
          <a:p>
            <a:endParaRPr lang="el-GR" smtClean="0"/>
          </a:p>
        </p:txBody>
      </p:sp>
      <p:sp>
        <p:nvSpPr>
          <p:cNvPr id="86020" name="3 - Θέση αριθμού διαφάνειας"/>
          <p:cNvSpPr>
            <a:spLocks noGrp="1"/>
          </p:cNvSpPr>
          <p:nvPr>
            <p:ph type="sldNum" sz="quarter" idx="5"/>
          </p:nvPr>
        </p:nvSpPr>
        <p:spPr>
          <a:noFill/>
        </p:spPr>
        <p:txBody>
          <a:bodyPr/>
          <a:lstStyle/>
          <a:p>
            <a:fld id="{7B1DBBFD-FA52-4CC4-9E99-F622097F2FDD}" type="slidenum">
              <a:rPr lang="el-GR">
                <a:cs typeface="Arial" charset="0"/>
              </a:rPr>
              <a:pPr/>
              <a:t>141</a:t>
            </a:fld>
            <a:endParaRPr lang="el-GR">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a:ln/>
        </p:spPr>
      </p:sp>
      <p:sp>
        <p:nvSpPr>
          <p:cNvPr id="100355" name="2 - Θέση σημειώσεων"/>
          <p:cNvSpPr>
            <a:spLocks noGrp="1"/>
          </p:cNvSpPr>
          <p:nvPr>
            <p:ph type="body" idx="1"/>
          </p:nvPr>
        </p:nvSpPr>
        <p:spPr>
          <a:noFill/>
          <a:ln/>
        </p:spPr>
        <p:txBody>
          <a:bodyPr/>
          <a:lstStyle/>
          <a:p>
            <a:endParaRPr lang="el-GR" smtClean="0"/>
          </a:p>
        </p:txBody>
      </p:sp>
      <p:sp>
        <p:nvSpPr>
          <p:cNvPr id="100356" name="3 - Θέση αριθμού διαφάνειας"/>
          <p:cNvSpPr>
            <a:spLocks noGrp="1"/>
          </p:cNvSpPr>
          <p:nvPr>
            <p:ph type="sldNum" sz="quarter" idx="5"/>
          </p:nvPr>
        </p:nvSpPr>
        <p:spPr>
          <a:noFill/>
        </p:spPr>
        <p:txBody>
          <a:bodyPr/>
          <a:lstStyle/>
          <a:p>
            <a:fld id="{2FACF6A3-CE79-4E5F-A5C7-D3C4BAD91902}" type="slidenum">
              <a:rPr lang="el-GR">
                <a:cs typeface="Arial" charset="0"/>
              </a:rPr>
              <a:pPr/>
              <a:t>142</a:t>
            </a:fld>
            <a:endParaRPr lang="el-GR">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 Θέση εικόνας διαφάνειας"/>
          <p:cNvSpPr>
            <a:spLocks noGrp="1" noRot="1" noChangeAspect="1" noTextEdit="1"/>
          </p:cNvSpPr>
          <p:nvPr>
            <p:ph type="sldImg"/>
          </p:nvPr>
        </p:nvSpPr>
        <p:spPr>
          <a:ln/>
        </p:spPr>
      </p:sp>
      <p:sp>
        <p:nvSpPr>
          <p:cNvPr id="86019" name="2 - Θέση σημειώσεων"/>
          <p:cNvSpPr>
            <a:spLocks noGrp="1"/>
          </p:cNvSpPr>
          <p:nvPr>
            <p:ph type="body" idx="1"/>
          </p:nvPr>
        </p:nvSpPr>
        <p:spPr>
          <a:noFill/>
          <a:ln/>
        </p:spPr>
        <p:txBody>
          <a:bodyPr/>
          <a:lstStyle/>
          <a:p>
            <a:endParaRPr lang="el-GR" smtClean="0"/>
          </a:p>
        </p:txBody>
      </p:sp>
      <p:sp>
        <p:nvSpPr>
          <p:cNvPr id="86020" name="3 - Θέση αριθμού διαφάνειας"/>
          <p:cNvSpPr>
            <a:spLocks noGrp="1"/>
          </p:cNvSpPr>
          <p:nvPr>
            <p:ph type="sldNum" sz="quarter" idx="5"/>
          </p:nvPr>
        </p:nvSpPr>
        <p:spPr>
          <a:noFill/>
        </p:spPr>
        <p:txBody>
          <a:bodyPr/>
          <a:lstStyle/>
          <a:p>
            <a:fld id="{7B1DBBFD-FA52-4CC4-9E99-F622097F2FDD}" type="slidenum">
              <a:rPr lang="el-GR">
                <a:cs typeface="Arial" charset="0"/>
              </a:rPr>
              <a:pPr/>
              <a:t>143</a:t>
            </a:fld>
            <a:endParaRPr lang="el-GR">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Με την </a:t>
            </a:r>
            <a:r>
              <a:rPr lang="en-US" dirty="0" smtClean="0"/>
              <a:t>MRI</a:t>
            </a:r>
            <a:r>
              <a:rPr lang="en-US" baseline="0" dirty="0" smtClean="0"/>
              <a:t> </a:t>
            </a:r>
            <a:r>
              <a:rPr lang="el-GR" baseline="0" dirty="0" smtClean="0"/>
              <a:t>μπορούμε να απεικονίσουμε τις </a:t>
            </a:r>
            <a:r>
              <a:rPr lang="el-GR" baseline="0" dirty="0" err="1" smtClean="0"/>
              <a:t>απομυελινωτικές</a:t>
            </a:r>
            <a:r>
              <a:rPr lang="el-GR" baseline="0" dirty="0" smtClean="0"/>
              <a:t> πλάκες?</a:t>
            </a:r>
          </a:p>
          <a:p>
            <a:r>
              <a:rPr lang="el-GR" baseline="0" dirty="0" smtClean="0"/>
              <a:t>Αλλά μπορούμε να τις απεικονίσουμε όλες?</a:t>
            </a:r>
          </a:p>
          <a:p>
            <a:r>
              <a:rPr lang="el-GR" baseline="0" dirty="0" smtClean="0"/>
              <a:t>Σίγουρα αυτές οι οποίες προσλαμβάνουν σκιαγραφικό γνωρίζουμε ότι εξαρτώνται και από την ποσότητα του σκιαγραφικού και από το χρόνο λήψης μετά την έγχυση.</a:t>
            </a:r>
          </a:p>
          <a:p>
            <a:r>
              <a:rPr lang="el-GR" baseline="0" dirty="0" smtClean="0"/>
              <a:t>Και υπάρχουν ενδείξεις ότι κάποιες είναι κλινικά σιωπηρές ενώ άλλες προκαλούν υποτροπές.</a:t>
            </a:r>
          </a:p>
          <a:p>
            <a:r>
              <a:rPr lang="el-GR" baseline="0" dirty="0" smtClean="0"/>
              <a:t>Και φυσικά η εντόπιση έχει σημασία αλλά και προγνωστικά βλάβες στο μυελό και μαύρες οπές έχουν βαρύτερη πρόγνωση</a:t>
            </a:r>
          </a:p>
          <a:p>
            <a:endParaRPr lang="el-GR" baseline="0" dirty="0" smtClean="0"/>
          </a:p>
          <a:p>
            <a:endParaRPr lang="el-GR" dirty="0"/>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22</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 Θέση εικόνας διαφάνειας"/>
          <p:cNvSpPr>
            <a:spLocks noGrp="1" noRot="1" noChangeAspect="1" noTextEdit="1"/>
          </p:cNvSpPr>
          <p:nvPr>
            <p:ph type="sldImg"/>
          </p:nvPr>
        </p:nvSpPr>
        <p:spPr>
          <a:ln/>
        </p:spPr>
      </p:sp>
      <p:sp>
        <p:nvSpPr>
          <p:cNvPr id="86019" name="2 - Θέση σημειώσεων"/>
          <p:cNvSpPr>
            <a:spLocks noGrp="1"/>
          </p:cNvSpPr>
          <p:nvPr>
            <p:ph type="body" idx="1"/>
          </p:nvPr>
        </p:nvSpPr>
        <p:spPr>
          <a:noFill/>
          <a:ln/>
        </p:spPr>
        <p:txBody>
          <a:bodyPr/>
          <a:lstStyle/>
          <a:p>
            <a:endParaRPr lang="el-GR" smtClean="0"/>
          </a:p>
        </p:txBody>
      </p:sp>
      <p:sp>
        <p:nvSpPr>
          <p:cNvPr id="86020" name="3 - Θέση αριθμού διαφάνειας"/>
          <p:cNvSpPr>
            <a:spLocks noGrp="1"/>
          </p:cNvSpPr>
          <p:nvPr>
            <p:ph type="sldNum" sz="quarter" idx="5"/>
          </p:nvPr>
        </p:nvSpPr>
        <p:spPr>
          <a:noFill/>
        </p:spPr>
        <p:txBody>
          <a:bodyPr/>
          <a:lstStyle/>
          <a:p>
            <a:fld id="{7B1DBBFD-FA52-4CC4-9E99-F622097F2FDD}" type="slidenum">
              <a:rPr lang="el-GR">
                <a:cs typeface="Arial" charset="0"/>
              </a:rPr>
              <a:pPr/>
              <a:t>144</a:t>
            </a:fld>
            <a:endParaRPr lang="el-GR">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70CDB1A-8BCC-40D3-92CD-E126AEBADE09}" type="slidenum">
              <a:rPr lang="el-GR">
                <a:cs typeface="Arial" charset="0"/>
              </a:rPr>
              <a:pPr/>
              <a:t>145</a:t>
            </a:fld>
            <a:endParaRPr lang="el-GR">
              <a:cs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l-GR" smtClean="0"/>
              <a:t>Υπάρχει συνύπαρξη με διάφορα αυτοάνοσα νοσήματα έναντι ειδικών ή μη οργάνων στόχων.</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a:ln/>
        </p:spPr>
      </p:sp>
      <p:sp>
        <p:nvSpPr>
          <p:cNvPr id="100355" name="2 - Θέση σημειώσεων"/>
          <p:cNvSpPr>
            <a:spLocks noGrp="1"/>
          </p:cNvSpPr>
          <p:nvPr>
            <p:ph type="body" idx="1"/>
          </p:nvPr>
        </p:nvSpPr>
        <p:spPr>
          <a:noFill/>
          <a:ln/>
        </p:spPr>
        <p:txBody>
          <a:bodyPr/>
          <a:lstStyle/>
          <a:p>
            <a:endParaRPr lang="el-GR" smtClean="0"/>
          </a:p>
        </p:txBody>
      </p:sp>
      <p:sp>
        <p:nvSpPr>
          <p:cNvPr id="100356" name="3 - Θέση αριθμού διαφάνειας"/>
          <p:cNvSpPr>
            <a:spLocks noGrp="1"/>
          </p:cNvSpPr>
          <p:nvPr>
            <p:ph type="sldNum" sz="quarter" idx="5"/>
          </p:nvPr>
        </p:nvSpPr>
        <p:spPr>
          <a:noFill/>
        </p:spPr>
        <p:txBody>
          <a:bodyPr/>
          <a:lstStyle/>
          <a:p>
            <a:fld id="{2FACF6A3-CE79-4E5F-A5C7-D3C4BAD91902}" type="slidenum">
              <a:rPr lang="el-GR">
                <a:cs typeface="Arial" charset="0"/>
              </a:rPr>
              <a:pPr/>
              <a:t>146</a:t>
            </a:fld>
            <a:endParaRPr lang="el-GR">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54BCCEA-CE67-4ACE-8F82-A17572470961}" type="slidenum">
              <a:rPr lang="el-GR">
                <a:cs typeface="Arial" charset="0"/>
              </a:rPr>
              <a:pPr/>
              <a:t>147</a:t>
            </a:fld>
            <a:endParaRPr lang="el-GR">
              <a:cs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l-GR" smtClean="0"/>
              <a:t>Έχει αναφερθεί αυξημένο ποσοστό της οπτικής νευρομυελίτιδας με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286424F-471F-4CBD-8A62-E9E6230F4B6B}" type="slidenum">
              <a:rPr lang="el-GR">
                <a:cs typeface="Arial" charset="0"/>
              </a:rPr>
              <a:pPr/>
              <a:t>148</a:t>
            </a:fld>
            <a:endParaRPr lang="el-GR">
              <a:cs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l-GR" smtClean="0"/>
              <a:t>Επίσης από τα αυτοάνοσα νοσήματα μη ειδικά για το όργανο υπάρχει συνύπαρξη με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BB83B61-8592-4CD3-A3FB-EB2BA4BC51BA}" type="slidenum">
              <a:rPr lang="el-GR">
                <a:cs typeface="Arial" charset="0"/>
              </a:rPr>
              <a:pPr/>
              <a:t>149</a:t>
            </a:fld>
            <a:endParaRPr lang="el-GR">
              <a:cs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A variety of autoantibodies occur in neuromyelitis optica: </a:t>
            </a:r>
          </a:p>
          <a:p>
            <a:r>
              <a:rPr lang="en-US" smtClean="0"/>
              <a:t>antinuclear antibodies</a:t>
            </a:r>
          </a:p>
          <a:p>
            <a:r>
              <a:rPr lang="en-US" smtClean="0"/>
              <a:t>Double-stranded DNA </a:t>
            </a:r>
          </a:p>
          <a:p>
            <a:r>
              <a:rPr lang="en-US" smtClean="0"/>
              <a:t>extractable nuclear antigens, </a:t>
            </a:r>
          </a:p>
          <a:p>
            <a:r>
              <a:rPr lang="en-US" smtClean="0"/>
              <a:t>Sjögren syndrome antigen A/B (SSA/SSB), </a:t>
            </a:r>
          </a:p>
          <a:p>
            <a:r>
              <a:rPr lang="en-US" smtClean="0"/>
              <a:t>antithyroid thyroglobulin, antithyroid microsomal, Thyroid peroxidase antibodies</a:t>
            </a:r>
          </a:p>
          <a:p>
            <a:r>
              <a:rPr lang="en-US" smtClean="0"/>
              <a:t>antigastroparietal cell, </a:t>
            </a:r>
          </a:p>
          <a:p>
            <a:r>
              <a:rPr lang="en-US" smtClean="0"/>
              <a:t>p-</a:t>
            </a:r>
            <a:r>
              <a:rPr lang="en-US" smtClean="0">
                <a:hlinkClick r:id="rId3" tooltip="Link to glossary definition"/>
              </a:rPr>
              <a:t>antineutrophil cytoplasmic antibodies</a:t>
            </a:r>
            <a:r>
              <a:rPr lang="en-US" smtClean="0"/>
              <a:t> </a:t>
            </a:r>
          </a:p>
          <a:p>
            <a:r>
              <a:rPr lang="en-US" smtClean="0"/>
              <a:t>Antiphospholipid antibodies</a:t>
            </a:r>
          </a:p>
          <a:p>
            <a:r>
              <a:rPr lang="en-US" smtClean="0"/>
              <a:t>autoantibodies to acetylcholine receptors, </a:t>
            </a:r>
          </a:p>
          <a:p>
            <a:r>
              <a:rPr lang="en-US" smtClean="0"/>
              <a:t>glutamate decarboxylase Abs</a:t>
            </a:r>
          </a:p>
          <a:p>
            <a:r>
              <a:rPr lang="en-US" smtClean="0"/>
              <a:t> voltage-gated potassium channels Abs</a:t>
            </a:r>
          </a:p>
          <a:p>
            <a:r>
              <a:rPr lang="en-US" smtClean="0"/>
              <a:t> voltage-gated calcium-channels Abs</a:t>
            </a:r>
            <a:endParaRPr lang="el-G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665C3A7-CE3C-48BE-A5C9-73597F0BFEE8}" type="slidenum">
              <a:rPr lang="el-GR">
                <a:cs typeface="Arial" charset="0"/>
              </a:rPr>
              <a:pPr/>
              <a:t>150</a:t>
            </a:fld>
            <a:endParaRPr lang="el-GR">
              <a:cs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lvl="4"/>
            <a:endParaRPr lang="el-GR"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2DE4CC04-BEBF-4C19-8648-7C98504D9671}" type="slidenum">
              <a:rPr lang="el-GR">
                <a:cs typeface="Arial" charset="0"/>
              </a:rPr>
              <a:pPr/>
              <a:t>154</a:t>
            </a:fld>
            <a:endParaRPr lang="el-GR">
              <a:cs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l-GR" smtClean="0"/>
              <a:t>Patients with established NMO or relapsing NMOSD are typically treated with immunosuppressive therapies that suppress B cells or antibody production, most commonly azathioprine, rituximab, or mycophenolate.4 Recommended therapies for NMO and systemic rheumatologic diseases overlap, and treatment strategies are often similar. However, collaboration with an experienced rheumatologist is recommended, especially for patients with clinically evident rheumatologic disease who have severe systemic manifestations, systemic evidence of vasculitis, or who have not responded to previous trials of immunosuppression. In rheumatologic disease, cyclophosphamide and methotrexate are commonly employed therapies that may also favorably influence the course of concomitant NMO.38,39 Rheumatologists and neurologists should avoid monoclonal antibody or fusion protein therapies that interfere with tumor necrosis factor-alpha function, including such as infliximab, adalimumab, or etanercept (each are approved for rheumatoid arthritis, spondyloarthropathies, and psoriatic arthritis, among other indications), because they have been associated with CNS demyelinating events, although we do not know their specific effects on NMO</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928296AC-AED5-4891-8D34-4C168E363B8C}" type="slidenum">
              <a:rPr lang="el-GR">
                <a:cs typeface="Arial" charset="0"/>
              </a:rPr>
              <a:pPr/>
              <a:t>155</a:t>
            </a:fld>
            <a:endParaRPr lang="el-GR">
              <a:cs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l-GR" smtClean="0"/>
              <a:t>Patients with established NMO or relapsing NMOSD are typically treated with immunosuppressive therapies that suppress B cells or antibody production, most commonly azathioprine, rituximab, or mycophenolate.4 Recommended therapies for NMO and systemic rheumatologic diseases overlap, and treatment strategies are often similar. However, collaboration with an experienced rheumatologist is recommended, especially for patients with clinically evident rheumatologic disease who have severe systemic manifestations, systemic evidence of vasculitis, or who have not responded to previous trials of immunosuppression. In rheumatologic disease, cyclophosphamide and methotrexate are commonly employed therapies that may also favorably influence the course of concomitant NMO.38,39 Rheumatologists and neurologists should avoid monoclonal antibody or fusion protein therapies that interfere with tumor necrosis factor-alpha function, including such as infliximab, adalimumab, or etanercept (each are approved for rheumatoid arthritis, spondyloarthropathies, and psoriatic arthritis, among other indications), because they have been associated with CNS demyelinating events, although we do not know their specific effects on NMO</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31F95B5-50F9-46FC-9190-688B6710A03F}" type="slidenum">
              <a:rPr lang="el-GR">
                <a:cs typeface="Arial" charset="0"/>
              </a:rPr>
              <a:pPr/>
              <a:t>158</a:t>
            </a:fld>
            <a:endParaRPr lang="el-GR">
              <a:cs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l-GR" smtClean="0"/>
              <a:t>Patients with established NMO or relapsing NMOSD are typically treated with immunosuppressive therapies that suppress B cells or antibody production, most commonly azathioprine, rituximab, or mycophenolate.4 Recommended therapies for NMO and systemic rheumatologic diseases overlap, and treatment strategies are often similar. However, collaboration with an experienced rheumatologist is recommended, especially for patients with clinically evident rheumatologic disease who have severe systemic manifestations, systemic evidence of vasculitis, or who have not responded to previous trials of immunosuppression. In rheumatologic disease, cyclophosphamide and methotrexate are commonly employed therapies that may also favorably influence the course of concomitant NMO.38,39 Rheumatologists and neurologists should avoid monoclonal antibody or fusion protein therapies that interfere with tumor necrosis factor-alpha function, including such as infliximab, adalimumab, or etanercept (each are approved for rheumatoid arthritis, spondyloarthropathies, and psoriatic arthritis, among other indications), because they have been associated with CNS demyelinating events, although we do not know their specific effects on NMO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24</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160</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161</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B35B53-1994-4E12-952D-F12ABD9E54FD}" type="slidenum">
              <a:rPr lang="en-US" smtClean="0">
                <a:solidFill>
                  <a:srgbClr val="000000"/>
                </a:solidFill>
              </a:rPr>
              <a:pPr fontAlgn="base">
                <a:spcBef>
                  <a:spcPct val="0"/>
                </a:spcBef>
                <a:spcAft>
                  <a:spcPct val="0"/>
                </a:spcAft>
                <a:defRPr/>
              </a:pPr>
              <a:t>162</a:t>
            </a:fld>
            <a:endParaRPr lang="en-US" smtClean="0">
              <a:solidFill>
                <a:srgbClr val="000000"/>
              </a:solidFill>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600" smtClean="0"/>
              <a:t>Οι χρόνιες ανενεργές βλάβες συχνά παρουσιάζουν στοιχεία μερικής επαναμυελίνωσης όπως φαίνεται στην ιστοχημική χρώση με </a:t>
            </a:r>
            <a:r>
              <a:rPr lang="en-GB" sz="1600" smtClean="0"/>
              <a:t>LFB</a:t>
            </a:r>
            <a:r>
              <a:rPr lang="el-GR" sz="1600" smtClean="0"/>
              <a:t>, οπού μια περιοχή της βλάβης παρουσίαζει ασθενέστερη χρώση η οποία αντιστοιχεί στην περιοχή της επαναμυελίνωσης- αυτές λέγονται σκιώδεις πλάκες.</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mtClean="0"/>
              <a:t>Υπάρχουν δε πρόσφατες ενδείξεις ότι επαναμυελίνωση συμβάνει και στις φλοικές βλάβες ‘όπως στο παράδειγμα αυτής της λευκο-φλοιικής βλάβης τύπου Ι της εικόνας.</a:t>
            </a:r>
            <a:endParaRPr lang="en-US" smtClean="0"/>
          </a:p>
        </p:txBody>
      </p:sp>
      <p:sp>
        <p:nvSpPr>
          <p:cNvPr id="149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FC4081-4FA6-47C3-8A3B-8DA2E793F77F}" type="slidenum">
              <a:rPr lang="en-US" smtClean="0"/>
              <a:pPr fontAlgn="base">
                <a:spcBef>
                  <a:spcPct val="0"/>
                </a:spcBef>
                <a:spcAft>
                  <a:spcPct val="0"/>
                </a:spcAft>
                <a:defRPr/>
              </a:pPr>
              <a:t>164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mtClean="0"/>
              <a:t>Στα πειραματικά μοντέλα της πολλαπλής σκλήρυνσης όπως η πειραματική  εγκεφαλομυελίτιδα, η επαναμυελίνωση είναι αρκετά αποτελεσματική μέχρι και πλήρης.</a:t>
            </a:r>
          </a:p>
          <a:p>
            <a:pPr eaLnBrk="1" hangingPunct="1">
              <a:spcBef>
                <a:spcPct val="0"/>
              </a:spcBef>
            </a:pPr>
            <a:r>
              <a:rPr lang="el-GR" smtClean="0"/>
              <a:t>Και μπορεί η επιδιόρθωση της μυελίνης να είναι κεντρικού ή περιφερικού τύπου. Δηλαδή να διαμεσολαβείτε από  ολιγοδενδροκύτταρα ή κύτταρα του </a:t>
            </a:r>
            <a:r>
              <a:rPr lang="en-US" smtClean="0"/>
              <a:t>Schwann.</a:t>
            </a:r>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A25E60-FA2B-4FF5-A00D-1F124F052746}" type="slidenum">
              <a:rPr lang="en-US" smtClean="0"/>
              <a:pPr fontAlgn="base">
                <a:spcBef>
                  <a:spcPct val="0"/>
                </a:spcBef>
                <a:spcAft>
                  <a:spcPct val="0"/>
                </a:spcAft>
                <a:defRPr/>
              </a:pPr>
              <a:t>165</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600" smtClean="0"/>
              <a:t>Στην πολλαπλή σκλήρυνση η επαναμυελίνωση είναι αρκετά αποτελεσματική στα αρχικά στάδια της νόσου αλλά τελικά αποτυγχάνει.</a:t>
            </a:r>
          </a:p>
          <a:p>
            <a:pPr eaLnBrk="1" hangingPunct="1">
              <a:spcBef>
                <a:spcPct val="0"/>
              </a:spcBef>
            </a:pPr>
            <a:r>
              <a:rPr lang="el-GR" sz="1600" smtClean="0"/>
              <a:t>Ποιος είναι ο κυτταρικό πληθυσμός  που κάνει την επαναμυελίνωση? Τα </a:t>
            </a:r>
            <a:r>
              <a:rPr lang="en-US" sz="1600" smtClean="0"/>
              <a:t>OPCs</a:t>
            </a:r>
            <a:r>
              <a:rPr lang="el-GR" sz="1600" smtClean="0"/>
              <a:t> ή πολυδενδροκύτταρα που αποτελούν το 3-10% των γλοιακών κυττάρων του ΚΝΣ</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mtClean="0"/>
              <a:t>Αυτά προέρχονται από τη νευροβλαστη και διαφοροποιούνται σε </a:t>
            </a:r>
            <a:r>
              <a:rPr lang="en-US" smtClean="0"/>
              <a:t>NG2 </a:t>
            </a:r>
            <a:r>
              <a:rPr lang="el-GR" smtClean="0"/>
              <a:t> </a:t>
            </a:r>
            <a:r>
              <a:rPr lang="en-US" smtClean="0"/>
              <a:t>cells </a:t>
            </a:r>
            <a:r>
              <a:rPr lang="el-GR" smtClean="0"/>
              <a:t>τα οποία μπορούν να διαφοροποιηθούν περεταίρω σε ολιγοδενροκύτταρα</a:t>
            </a:r>
          </a:p>
          <a:p>
            <a:pPr eaLnBrk="1" hangingPunct="1">
              <a:spcBef>
                <a:spcPct val="0"/>
              </a:spcBef>
            </a:pPr>
            <a:r>
              <a:rPr lang="el-GR" smtClean="0"/>
              <a:t>Και φέρουν διάφορους μοριακους δείκτες.</a:t>
            </a:r>
          </a:p>
          <a:p>
            <a:pPr eaLnBrk="1" hangingPunct="1">
              <a:spcBef>
                <a:spcPct val="0"/>
              </a:spcBef>
            </a:pPr>
            <a:endParaRPr lang="el-GR" smtClean="0"/>
          </a:p>
          <a:p>
            <a:pPr eaLnBrk="1" hangingPunct="1">
              <a:spcBef>
                <a:spcPct val="0"/>
              </a:spcBef>
            </a:pPr>
            <a:r>
              <a:rPr lang="el-GR" smtClean="0"/>
              <a:t>Αυτά αντιδρούν στη φλεγμονή με υπερτροφία και στην απομυελίνωση με υπερτροφία και ασύμετρη κυττατική διαίρεση  </a:t>
            </a:r>
            <a:endParaRPr lang="en-US" smtClean="0"/>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925F9F-ADD1-45F9-B31D-029A3C6DB8AB}" type="slidenum">
              <a:rPr lang="en-US" smtClean="0"/>
              <a:pPr fontAlgn="base">
                <a:spcBef>
                  <a:spcPct val="0"/>
                </a:spcBef>
                <a:spcAft>
                  <a:spcPct val="0"/>
                </a:spcAft>
                <a:defRPr/>
              </a:pPr>
              <a:t>167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mtClean="0"/>
              <a:t>¨Εχει σημασία για εμάς η επαναμυελινωση? </a:t>
            </a:r>
          </a:p>
          <a:p>
            <a:pPr eaLnBrk="1" hangingPunct="1">
              <a:spcBef>
                <a:spcPct val="0"/>
              </a:spcBef>
            </a:pPr>
            <a:r>
              <a:rPr lang="el-GR" smtClean="0"/>
              <a:t>Ι.	 Αποκατάσταση της μετάδοσης της νευρικής ώσης</a:t>
            </a:r>
          </a:p>
          <a:p>
            <a:pPr eaLnBrk="1" hangingPunct="1">
              <a:spcBef>
                <a:spcPct val="0"/>
              </a:spcBef>
            </a:pPr>
            <a:r>
              <a:rPr lang="el-GR" smtClean="0"/>
              <a:t>ΙΙ.	Νευροπροστατευτικός ρόλος</a:t>
            </a:r>
          </a:p>
          <a:p>
            <a:pPr eaLnBrk="1" hangingPunct="1">
              <a:spcBef>
                <a:spcPct val="0"/>
              </a:spcBef>
            </a:pPr>
            <a:endParaRPr lang="en-US" smtClean="0"/>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A25380-7C50-41C3-AF6E-8B2DE9B90908}" type="slidenum">
              <a:rPr lang="en-US" smtClean="0"/>
              <a:pPr fontAlgn="base">
                <a:spcBef>
                  <a:spcPct val="0"/>
                </a:spcBef>
                <a:spcAft>
                  <a:spcPct val="0"/>
                </a:spcAft>
                <a:defRPr/>
              </a:pPr>
              <a:t>169</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600" smtClean="0"/>
              <a:t>Γιατί άραγε τελικά να αποτυγχάνει η απομυελίνωση? Υπάρχουν αρκετές ενδείξεις…… και υποθέσεις….</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baseline="0" dirty="0" smtClean="0"/>
              <a:t>.</a:t>
            </a:r>
            <a:endParaRPr lang="en-US" dirty="0"/>
          </a:p>
        </p:txBody>
      </p:sp>
      <p:sp>
        <p:nvSpPr>
          <p:cNvPr id="4" name="Slide Number Placeholder 3"/>
          <p:cNvSpPr>
            <a:spLocks noGrp="1"/>
          </p:cNvSpPr>
          <p:nvPr>
            <p:ph type="sldNum" sz="quarter" idx="10"/>
          </p:nvPr>
        </p:nvSpPr>
        <p:spPr/>
        <p:txBody>
          <a:bodyPr/>
          <a:lstStyle/>
          <a:p>
            <a:fld id="{41E48098-7380-4EB7-8623-4ACF8407B3EA}" type="slidenum">
              <a:rPr lang="en-US" smtClean="0"/>
              <a:pPr/>
              <a:t>38</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600" smtClean="0"/>
              <a:t>Οι χρόνιες ανενεργές βλάβες συχνά παρουσιάζουν στοιχεία μερικής επαναμυελίνωσης όπως φαίνεται στην ιστοχημική χρώση με </a:t>
            </a:r>
            <a:r>
              <a:rPr lang="en-GB" sz="1600" smtClean="0"/>
              <a:t>LFB</a:t>
            </a:r>
            <a:r>
              <a:rPr lang="el-GR" sz="1600" smtClean="0"/>
              <a:t>, οπού μια περιοχή της βλάβης παρουσίαζει ασθενέστερη χρώση η οποία αντιστοιχεί στην περιοχή της επαναμυελίνωσης- αυτές λέγονται σκιώδεις πλάκες.</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600" smtClean="0"/>
              <a:t>Οι χρόνιες ανενεργές βλάβες συχνά παρουσιάζουν στοιχεία μερικής επαναμυελίνωσης όπως φαίνεται στην ιστοχημική χρώση με </a:t>
            </a:r>
            <a:r>
              <a:rPr lang="en-GB" sz="1600" smtClean="0"/>
              <a:t>LFB</a:t>
            </a:r>
            <a:r>
              <a:rPr lang="el-GR" sz="1600" smtClean="0"/>
              <a:t>, οπού μια περιοχή της βλάβης παρουσίαζει ασθενέστερη χρώση η οποία αντιστοιχεί στην περιοχή της επαναμυελίνωσης- αυτές λέγονται σκιώδεις πλάκες.</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600" smtClean="0"/>
              <a:t>Οι χρόνιες ανενεργές βλάβες συχνά παρουσιάζουν στοιχεία μερικής επαναμυελίνωσης όπως φαίνεται στην ιστοχημική χρώση με </a:t>
            </a:r>
            <a:r>
              <a:rPr lang="en-GB" sz="1600" smtClean="0"/>
              <a:t>LFB</a:t>
            </a:r>
            <a:r>
              <a:rPr lang="el-GR" sz="1600" smtClean="0"/>
              <a:t>, οπού μια περιοχή της βλάβης παρουσίαζει ασθενέστερη χρώση η οποία αντιστοιχεί στην περιοχή της επαναμυελίνωσης- αυτές λέγονται σκιώδεις πλάκες.</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mtClean="0"/>
              <a:t>.</a:t>
            </a:r>
            <a:endParaRPr lang="en-US" smtClean="0"/>
          </a:p>
        </p:txBody>
      </p:sp>
      <p:sp>
        <p:nvSpPr>
          <p:cNvPr id="159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30923D-B2E3-4DC8-9AE7-32D855D66148}" type="slidenum">
              <a:rPr lang="en-US" smtClean="0"/>
              <a:pPr fontAlgn="base">
                <a:spcBef>
                  <a:spcPct val="0"/>
                </a:spcBef>
                <a:spcAft>
                  <a:spcPct val="0"/>
                </a:spcAft>
                <a:defRPr/>
              </a:pPr>
              <a:t>174</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DD36596-D14A-479C-B247-A3B9EA81442E}" type="slidenum">
              <a:rPr lang="en-US">
                <a:solidFill>
                  <a:prstClr val="black"/>
                </a:solidFill>
              </a:rPr>
              <a:pPr/>
              <a:t>176</a:t>
            </a:fld>
            <a:endParaRPr lang="en-US" dirty="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0" y="0"/>
            <a:ext cx="9144000" cy="75723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GB" altLang="en-US" sz="1800" smtClean="0">
              <a:solidFill>
                <a:srgbClr val="000000"/>
              </a:solidFill>
              <a:ea typeface="MS PGothic" pitchFamily="34" charset="-128"/>
            </a:endParaRPr>
          </a:p>
        </p:txBody>
      </p:sp>
      <p:sp>
        <p:nvSpPr>
          <p:cNvPr id="6" name="Rectangle 3"/>
          <p:cNvSpPr>
            <a:spLocks noChangeArrowheads="1"/>
          </p:cNvSpPr>
          <p:nvPr userDrawn="1"/>
        </p:nvSpPr>
        <p:spPr bwMode="auto">
          <a:xfrm>
            <a:off x="0" y="687388"/>
            <a:ext cx="9144000" cy="13493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GB" altLang="en-US" sz="1800" smtClean="0">
              <a:solidFill>
                <a:srgbClr val="000000"/>
              </a:solidFill>
              <a:ea typeface="MS PGothic" pitchFamily="34" charset="-128"/>
            </a:endParaRPr>
          </a:p>
        </p:txBody>
      </p:sp>
      <p:sp>
        <p:nvSpPr>
          <p:cNvPr id="7" name="Line 12"/>
          <p:cNvSpPr>
            <a:spLocks noChangeShapeType="1"/>
          </p:cNvSpPr>
          <p:nvPr userDrawn="1"/>
        </p:nvSpPr>
        <p:spPr bwMode="auto">
          <a:xfrm>
            <a:off x="0" y="6191250"/>
            <a:ext cx="9144000" cy="0"/>
          </a:xfrm>
          <a:prstGeom prst="line">
            <a:avLst/>
          </a:prstGeom>
          <a:noFill/>
          <a:ln w="12700">
            <a:solidFill>
              <a:srgbClr val="A50021"/>
            </a:solidFill>
            <a:round/>
            <a:headEnd/>
            <a:tailEnd/>
          </a:ln>
          <a:extLst>
            <a:ext uri="{909E8E84-426E-40DD-AFC4-6F175D3DCCD1}">
              <a14:hiddenFill xmlns:a14="http://schemas.microsoft.com/office/drawing/2010/main" xmlns="">
                <a:noFill/>
              </a14:hiddenFill>
            </a:ext>
          </a:extLst>
        </p:spPr>
        <p:txBody>
          <a:bodyPr/>
          <a:lstStyle/>
          <a:p>
            <a:endParaRPr lang="en-US" sz="1800" smtClean="0">
              <a:solidFill>
                <a:srgbClr val="000000"/>
              </a:solidFill>
              <a:latin typeface="Arial" pitchFamily="34" charset="0"/>
              <a:ea typeface="MS PGothic" pitchFamily="34" charset="-128"/>
            </a:endParaRPr>
          </a:p>
        </p:txBody>
      </p:sp>
      <p:sp>
        <p:nvSpPr>
          <p:cNvPr id="8" name="Line 8"/>
          <p:cNvSpPr>
            <a:spLocks noChangeShapeType="1"/>
          </p:cNvSpPr>
          <p:nvPr userDrawn="1"/>
        </p:nvSpPr>
        <p:spPr bwMode="auto">
          <a:xfrm>
            <a:off x="8482013" y="381000"/>
            <a:ext cx="0" cy="314325"/>
          </a:xfrm>
          <a:prstGeom prst="line">
            <a:avLst/>
          </a:prstGeom>
          <a:noFill/>
          <a:ln w="190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sz="1800" smtClean="0">
              <a:solidFill>
                <a:srgbClr val="000000"/>
              </a:solidFill>
              <a:latin typeface="Arial" pitchFamily="34" charset="0"/>
              <a:ea typeface="MS PGothic" pitchFamily="34" charset="-128"/>
            </a:endParaRPr>
          </a:p>
        </p:txBody>
      </p:sp>
      <p:sp>
        <p:nvSpPr>
          <p:cNvPr id="9" name="Text Box 9"/>
          <p:cNvSpPr txBox="1">
            <a:spLocks noChangeArrowheads="1"/>
          </p:cNvSpPr>
          <p:nvPr userDrawn="1"/>
        </p:nvSpPr>
        <p:spPr bwMode="auto">
          <a:xfrm>
            <a:off x="8518525" y="314325"/>
            <a:ext cx="3651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A053364-C195-4D1D-8D16-A8C5F3FDE51F}" type="slidenum">
              <a:rPr lang="en-US" sz="1000" smtClean="0">
                <a:solidFill>
                  <a:srgbClr val="FFFFFF"/>
                </a:solidFill>
                <a:ea typeface="MS PGothic" pitchFamily="34" charset="-128"/>
              </a:rPr>
              <a:pPr eaLnBrk="1" hangingPunct="1">
                <a:defRPr/>
              </a:pPr>
              <a:t>‹#›</a:t>
            </a:fld>
            <a:endParaRPr lang="en-US" sz="1000" smtClean="0">
              <a:solidFill>
                <a:srgbClr val="FFFFFF"/>
              </a:solidFill>
              <a:ea typeface="MS PGothic" pitchFamily="34" charset="-128"/>
            </a:endParaRPr>
          </a:p>
        </p:txBody>
      </p:sp>
      <p:sp>
        <p:nvSpPr>
          <p:cNvPr id="3" name="Content Placeholder 2"/>
          <p:cNvSpPr>
            <a:spLocks noGrp="1"/>
          </p:cNvSpPr>
          <p:nvPr>
            <p:ph idx="1"/>
          </p:nvPr>
        </p:nvSpPr>
        <p:spPr/>
        <p:txBody>
          <a:bodyPr/>
          <a:lstStyle>
            <a:lvl2pPr marL="539750" indent="-182563">
              <a:defRPr/>
            </a:lvl2pPr>
            <a:lvl3pPr marL="714375" indent="-169863">
              <a:defRPr/>
            </a:lvl3pPr>
            <a:lvl4pPr marL="898525" indent="-185738">
              <a:defRPr/>
            </a:lvl4pPr>
            <a:lvl5pPr marL="1158875" indent="-263525">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itle 1"/>
          <p:cNvSpPr>
            <a:spLocks noGrp="1"/>
          </p:cNvSpPr>
          <p:nvPr>
            <p:ph type="title"/>
          </p:nvPr>
        </p:nvSpPr>
        <p:spPr>
          <a:xfrm>
            <a:off x="457200" y="0"/>
            <a:ext cx="8001000" cy="685800"/>
          </a:xfrm>
        </p:spPr>
        <p:txBody>
          <a:bodyPr/>
          <a:lstStyle>
            <a:lvl1pPr>
              <a:defRPr/>
            </a:lvl1pPr>
          </a:lstStyle>
          <a:p>
            <a:r>
              <a:rPr lang="en-US" dirty="0" smtClean="0"/>
              <a:t>Click to edit Master title style</a:t>
            </a:r>
            <a:endParaRPr lang="en-GB" dirty="0"/>
          </a:p>
        </p:txBody>
      </p:sp>
      <p:sp>
        <p:nvSpPr>
          <p:cNvPr id="11" name="Rectangle 15"/>
          <p:cNvSpPr>
            <a:spLocks noGrp="1" noChangeArrowheads="1"/>
          </p:cNvSpPr>
          <p:nvPr>
            <p:ph type="ftr" sz="quarter" idx="10"/>
          </p:nvPr>
        </p:nvSpPr>
        <p:spPr>
          <a:xfrm>
            <a:off x="603250" y="6200775"/>
            <a:ext cx="8280400" cy="260350"/>
          </a:xfrm>
          <a:prstGeom prst="rect">
            <a:avLst/>
          </a:prstGeom>
        </p:spPr>
        <p:txBody>
          <a:bodyPr/>
          <a:lstStyle>
            <a:lvl1pPr>
              <a:defRPr/>
            </a:lvl1pPr>
          </a:lstStyle>
          <a:p>
            <a:pPr>
              <a:defRPr/>
            </a:pPr>
            <a:endParaRPr lang="en-GB" sz="1800">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xmlns="" val="1239162348"/>
      </p:ext>
    </p:extLst>
  </p:cSld>
  <p:clrMapOvr>
    <a:masterClrMapping/>
  </p:clrMapOvr>
  <p:transition>
    <p:cu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3738" y="0"/>
            <a:ext cx="7589837" cy="68421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598488" y="1102038"/>
            <a:ext cx="8229600" cy="4525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0" hasCustomPrompt="1"/>
          </p:nvPr>
        </p:nvSpPr>
        <p:spPr>
          <a:xfrm>
            <a:off x="701675" y="6222158"/>
            <a:ext cx="368691" cy="146194"/>
          </a:xfrm>
        </p:spPr>
        <p:txBody>
          <a:bodyPr wrap="none" lIns="0" tIns="0" rIns="0" bIns="0">
            <a:spAutoFit/>
          </a:bodyPr>
          <a:lstStyle>
            <a:lvl1pPr marL="0" indent="0">
              <a:lnSpc>
                <a:spcPct val="95000"/>
              </a:lnSpc>
              <a:spcAft>
                <a:spcPts val="0"/>
              </a:spcAft>
              <a:buNone/>
              <a:defRPr sz="1000" b="0"/>
            </a:lvl1pPr>
            <a:lvl2pPr marL="355600" indent="0">
              <a:buNone/>
              <a:defRPr/>
            </a:lvl2pPr>
            <a:lvl3pPr marL="630238" indent="0">
              <a:buNone/>
              <a:defRPr/>
            </a:lvl3pPr>
            <a:lvl4pPr marL="808038" indent="0">
              <a:buNone/>
              <a:defRPr/>
            </a:lvl4pPr>
            <a:lvl5pPr marL="849313" indent="0">
              <a:buNone/>
              <a:defRPr/>
            </a:lvl5pPr>
          </a:lstStyle>
          <a:p>
            <a:pPr lvl="0"/>
            <a:r>
              <a:rPr lang="en-US" dirty="0" smtClean="0"/>
              <a:t>Footer</a:t>
            </a:r>
            <a:endParaRPr lang="en-GB" dirty="0"/>
          </a:p>
        </p:txBody>
      </p:sp>
    </p:spTree>
    <p:extLst>
      <p:ext uri="{BB962C8B-B14F-4D97-AF65-F5344CB8AC3E}">
        <p14:creationId xmlns:p14="http://schemas.microsoft.com/office/powerpoint/2010/main" xmlns="" val="2162792680"/>
      </p:ext>
    </p:extLst>
  </p:cSld>
  <p:clrMapOvr>
    <a:masterClrMapping/>
  </p:clrMapOvr>
  <p:transition>
    <p:cut/>
  </p:transition>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7/10/2017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7/10/2017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hyperlink" Target="http://www.pasteur.gr/?lang=en"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hyperlink" Target="https://www.google.gr/url?sa=i&amp;rct=j&amp;q=&amp;esrc=s&amp;source=images&amp;cd=&amp;cad=rja&amp;uact=8&amp;ved=0ahUKEwiSqOKZn9HSAhUGVxQKHd9iCRoQjRwIBw&amp;url=http://www.intechopen.com/books/research-directions-in-tumor-angiogenesis/manipulating-redox-signaling-to-block-tumor-angiogenesis&amp;bvm=bv.149397726,d.d24&amp;psig=AFQjCNE6o2nhIbuLUeHLRiyA3OJJ0tJP-g&amp;ust=1489417619259324"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hyperlink" Target="https://www.google.gr/url?sa=i&amp;rct=j&amp;q=&amp;esrc=s&amp;source=images&amp;cd=&amp;cad=rja&amp;uact=8&amp;ved=0ahUKEwieh5HQrNHSAhUKtBQKHdglAM8QjRwIBw&amp;url=http://medipicture.com/what-is-respiratory-burst/&amp;bvm=bv.149397726,d.d24&amp;psig=AFQjCNEMaKCZTkcMhV0R-mUz30SKhEiVQw&amp;ust=1489421012825356"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0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0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139.jpeg"/></Relationships>
</file>

<file path=ppt/slides/_rels/slide11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hyperlink" Target="http://www.ncbi.nlm.nih.gov/pubmed/20038761" TargetMode="External"/><Relationship Id="rId7"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http://www.ncbi.nlm.nih.gov/pubmed?term=Identification%20and%20development%20of%20new%20therapeutics%20for%20multiple%20sclerosis%20Linker" TargetMode="External"/><Relationship Id="rId5" Type="http://schemas.openxmlformats.org/officeDocument/2006/relationships/hyperlink" Target="http://www.ncbi.nlm.nih.gov/pubmed?term=wuest%20nat%20med%202011" TargetMode="External"/><Relationship Id="rId4" Type="http://schemas.openxmlformats.org/officeDocument/2006/relationships/hyperlink" Target="http://www.ncbi.nlm.nih.gov/pubmed?term=linker%20trends%20pharmacol%20sci%202008"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43.png"/><Relationship Id="rId4" Type="http://schemas.openxmlformats.org/officeDocument/2006/relationships/oleObject" Target="../embeddings/Microsoft_Office_Excel_97-2003_Worksheet1.xls"/></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image" Target="../media/image146.jpeg"/></Relationships>
</file>

<file path=ppt/slides/_rels/slide1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48.wmf"/></Relationships>
</file>

<file path=ppt/slides/_rels/slide126.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4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62.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1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5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hyperlink" Target="http://www.pasteur.gr/?lang=en" TargetMode="External"/><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77.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178.png"/></Relationships>
</file>

<file path=ppt/slides/_rels/slide1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notesSlide" Target="../notesSlides/notesSlide85.xml"/><Relationship Id="rId7" Type="http://schemas.openxmlformats.org/officeDocument/2006/relationships/image" Target="../media/image184.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83.png"/><Relationship Id="rId5" Type="http://schemas.openxmlformats.org/officeDocument/2006/relationships/oleObject" Target="../embeddings/Microsoft_Office_Excel_97-2003_Worksheet2.xls"/><Relationship Id="rId4" Type="http://schemas.openxmlformats.org/officeDocument/2006/relationships/image" Target="../media/image182.png"/></Relationships>
</file>

<file path=ppt/slides/_rels/slide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87.png"/></Relationships>
</file>

<file path=ppt/slides/_rels/slide16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hyperlink" Target="http://www.ncbi.nlm.nih.gov/pubmed?term=Smith%20KJ%5bAuthor%5d&amp;cauthor=true&amp;cauthor_uid=460414" TargetMode="External"/><Relationship Id="rId7" Type="http://schemas.openxmlformats.org/officeDocument/2006/relationships/image" Target="../media/image191.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hyperlink" Target="http://www.ncbi.nlm.nih.gov/pubmed?term=McDonald%20WI%5bAuthor%5d&amp;cauthor=true&amp;cauthor_uid=460414" TargetMode="External"/><Relationship Id="rId4" Type="http://schemas.openxmlformats.org/officeDocument/2006/relationships/hyperlink" Target="http://www.ncbi.nlm.nih.gov/pubmed?term=Blakemore%20WF%5bAuthor%5d&amp;cauthor=true&amp;cauthor_uid=46041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04.jpeg"/></Relationships>
</file>

<file path=ppt/slides/_rels/slide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177.jpe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hyperlink" Target="http://www.ncbi.nlm.nih.gov/pubmed?term=Identification%20and%20development%20of%20new%20therapeutics%20for%20multiple%20sclerosis%20Linker" TargetMode="External"/><Relationship Id="rId5" Type="http://schemas.openxmlformats.org/officeDocument/2006/relationships/hyperlink" Target="http://www.ncbi.nlm.nih.gov/pubmed?term=niino%20natalizumab%20ann%20neurol%202006" TargetMode="External"/><Relationship Id="rId4" Type="http://schemas.openxmlformats.org/officeDocument/2006/relationships/hyperlink" Target="http://www.ncbi.nlm.nih.gov/pubmed/1585171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hyperlink" Target="http://www.ncbi.nlm.nih.gov/pubmed/16510744" TargetMode="Externa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hyperlink" Target="http://www.ncbi.nlm.nih.gov/pubmed/20236661" TargetMode="External"/><Relationship Id="rId5" Type="http://schemas.openxmlformats.org/officeDocument/2006/relationships/hyperlink" Target="http://www.ncbi.nlm.nih.gov/pubmed/16510745" TargetMode="External"/><Relationship Id="rId4" Type="http://schemas.openxmlformats.org/officeDocument/2006/relationships/hyperlink" Target="http://www.ncbi.nlm.nih.gov/pubmed/17452584" TargetMode="Externa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tif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Canavan_disease" TargetMode="External"/><Relationship Id="rId3" Type="http://schemas.openxmlformats.org/officeDocument/2006/relationships/image" Target="../media/image3.png"/><Relationship Id="rId7" Type="http://schemas.openxmlformats.org/officeDocument/2006/relationships/hyperlink" Target="https://en.wikipedia.org/wiki/Pelizaeus%E2%80%93Merzbacher_diseas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en.wikipedia.org/wiki/Cerebrotendineous_xanthomatosis" TargetMode="External"/><Relationship Id="rId11" Type="http://schemas.openxmlformats.org/officeDocument/2006/relationships/hyperlink" Target="https://en.wikipedia.org/wiki/Refsum_disease" TargetMode="External"/><Relationship Id="rId5" Type="http://schemas.openxmlformats.org/officeDocument/2006/relationships/hyperlink" Target="https://en.wikipedia.org/wiki/Alexander_disease" TargetMode="External"/><Relationship Id="rId10" Type="http://schemas.openxmlformats.org/officeDocument/2006/relationships/hyperlink" Target="https://en.wikipedia.org/wiki/Adrenoleukodystrophy" TargetMode="External"/><Relationship Id="rId4" Type="http://schemas.openxmlformats.org/officeDocument/2006/relationships/hyperlink" Target="https://en.wikipedia.org/wiki/Adrenomyeloneuropathy" TargetMode="External"/><Relationship Id="rId9" Type="http://schemas.openxmlformats.org/officeDocument/2006/relationships/hyperlink" Target="https://en.wikipedia.org/wiki/Leukoencephalopathy_with_vanishing_white_matter"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tiff"/><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file:///C:\Documents%20and%20Settings\default\Desktop\slide_lib\png\Slide24.jpg" TargetMode="External"/><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18.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20.png"/><Relationship Id="rId4" Type="http://schemas.openxmlformats.org/officeDocument/2006/relationships/image" Target="../media/image11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8" name="TextBox 7"/>
          <p:cNvSpPr txBox="1"/>
          <p:nvPr/>
        </p:nvSpPr>
        <p:spPr>
          <a:xfrm>
            <a:off x="771525" y="6099175"/>
            <a:ext cx="2724150" cy="723900"/>
          </a:xfrm>
          <a:prstGeom prst="rect">
            <a:avLst/>
          </a:prstGeom>
          <a:solidFill>
            <a:schemeClr val="bg1"/>
          </a:solidFill>
        </p:spPr>
        <p:txBody>
          <a:bodyPr wrap="none" rtlCol="0">
            <a:noAutofit/>
          </a:bodyPr>
          <a:lstStyle/>
          <a:p>
            <a:endParaRPr lang="en-US" dirty="0"/>
          </a:p>
        </p:txBody>
      </p:sp>
      <p:sp>
        <p:nvSpPr>
          <p:cNvPr id="10" name="Title 1"/>
          <p:cNvSpPr>
            <a:spLocks noGrp="1"/>
          </p:cNvSpPr>
          <p:nvPr>
            <p:ph type="ctrTitle"/>
          </p:nvPr>
        </p:nvSpPr>
        <p:spPr>
          <a:xfrm>
            <a:off x="1619672" y="1484784"/>
            <a:ext cx="7128792" cy="1470025"/>
          </a:xfrm>
        </p:spPr>
        <p:txBody>
          <a:bodyPr>
            <a:noAutofit/>
          </a:bodyPr>
          <a:lstStyle/>
          <a:p>
            <a:r>
              <a:rPr lang="el-GR" sz="2400" dirty="0" smtClean="0"/>
              <a:t> </a:t>
            </a:r>
            <a:r>
              <a:rPr lang="el-GR" sz="2800" b="1" dirty="0" smtClean="0">
                <a:solidFill>
                  <a:schemeClr val="tx2"/>
                </a:solidFill>
              </a:rPr>
              <a:t>Φλεγμονώδη/</a:t>
            </a:r>
            <a:r>
              <a:rPr lang="el-GR" sz="2800" b="1" dirty="0" err="1" smtClean="0">
                <a:solidFill>
                  <a:schemeClr val="tx2"/>
                </a:solidFill>
              </a:rPr>
              <a:t>απομυελινωτικά </a:t>
            </a:r>
            <a:r>
              <a:rPr lang="el-GR" sz="2800" b="1" dirty="0" smtClean="0">
                <a:solidFill>
                  <a:schemeClr val="tx2"/>
                </a:solidFill>
              </a:rPr>
              <a:t>νοσήματα του ΚΝΣ: από την παθογένεια προς νέες θεραπείες  </a:t>
            </a:r>
            <a:endParaRPr lang="el-GR" sz="2800" dirty="0">
              <a:solidFill>
                <a:schemeClr val="tx2"/>
              </a:solidFill>
            </a:endParaRPr>
          </a:p>
        </p:txBody>
      </p:sp>
      <p:sp>
        <p:nvSpPr>
          <p:cNvPr id="12" name="Subtitle 11"/>
          <p:cNvSpPr>
            <a:spLocks noGrp="1"/>
          </p:cNvSpPr>
          <p:nvPr>
            <p:ph type="subTitle" idx="1"/>
          </p:nvPr>
        </p:nvSpPr>
        <p:spPr>
          <a:xfrm>
            <a:off x="611560" y="3126579"/>
            <a:ext cx="8136904" cy="3542781"/>
          </a:xfrm>
          <a:prstGeom prst="rect">
            <a:avLst/>
          </a:prstGeom>
          <a:effectLst>
            <a:outerShdw blurRad="50800" dist="38100" dir="2700000" algn="tl" rotWithShape="0">
              <a:prstClr val="black">
                <a:alpha val="40000"/>
              </a:prstClr>
            </a:outerShdw>
          </a:effectLst>
        </p:spPr>
        <p:txBody>
          <a:bodyPr wrap="square" lIns="64279" tIns="32139" rIns="64279" bIns="32139">
            <a:spAutoFit/>
          </a:bodyPr>
          <a:lstStyle/>
          <a:p>
            <a:pPr algn="ctr">
              <a:lnSpc>
                <a:spcPct val="150000"/>
              </a:lnSpc>
              <a:defRPr/>
            </a:pPr>
            <a:r>
              <a:rPr lang="el-GR" sz="2000" dirty="0">
                <a:solidFill>
                  <a:srgbClr val="000066"/>
                </a:solidFill>
              </a:rPr>
              <a:t>Δημήτρης Παπαδόπουλος</a:t>
            </a:r>
            <a:r>
              <a:rPr lang="en-US" sz="2000" dirty="0">
                <a:solidFill>
                  <a:srgbClr val="000066"/>
                </a:solidFill>
              </a:rPr>
              <a:t>, </a:t>
            </a:r>
            <a:r>
              <a:rPr lang="el-GR" sz="2000" dirty="0">
                <a:solidFill>
                  <a:srgbClr val="000066"/>
                </a:solidFill>
              </a:rPr>
              <a:t>MD</a:t>
            </a:r>
            <a:r>
              <a:rPr lang="el-GR" sz="2000" dirty="0" smtClean="0">
                <a:solidFill>
                  <a:srgbClr val="000066"/>
                </a:solidFill>
              </a:rPr>
              <a:t>,</a:t>
            </a:r>
            <a:r>
              <a:rPr lang="en-US" sz="2000" dirty="0" smtClean="0">
                <a:solidFill>
                  <a:srgbClr val="000066"/>
                </a:solidFill>
              </a:rPr>
              <a:t> DIC,</a:t>
            </a:r>
            <a:r>
              <a:rPr lang="el-GR" sz="2000" dirty="0" smtClean="0">
                <a:solidFill>
                  <a:srgbClr val="000066"/>
                </a:solidFill>
              </a:rPr>
              <a:t> </a:t>
            </a:r>
            <a:r>
              <a:rPr lang="el-GR" sz="2000" dirty="0" err="1">
                <a:solidFill>
                  <a:srgbClr val="000066"/>
                </a:solidFill>
              </a:rPr>
              <a:t>PhD</a:t>
            </a:r>
            <a:r>
              <a:rPr lang="el-GR" sz="2000" dirty="0">
                <a:solidFill>
                  <a:srgbClr val="000066"/>
                </a:solidFill>
              </a:rPr>
              <a:t>, FEBN</a:t>
            </a:r>
          </a:p>
          <a:p>
            <a:pPr algn="ctr">
              <a:lnSpc>
                <a:spcPct val="150000"/>
              </a:lnSpc>
              <a:defRPr/>
            </a:pPr>
            <a:r>
              <a:rPr lang="el-GR" sz="2000" dirty="0">
                <a:solidFill>
                  <a:srgbClr val="000066"/>
                </a:solidFill>
              </a:rPr>
              <a:t>Νευρολόγος – </a:t>
            </a:r>
            <a:r>
              <a:rPr lang="el-GR" sz="2000" dirty="0" err="1">
                <a:solidFill>
                  <a:srgbClr val="000066"/>
                </a:solidFill>
              </a:rPr>
              <a:t>Νευροανοσολόγος</a:t>
            </a:r>
            <a:endParaRPr lang="el-GR" sz="2000" dirty="0">
              <a:solidFill>
                <a:srgbClr val="000066"/>
              </a:solidFill>
            </a:endParaRPr>
          </a:p>
          <a:p>
            <a:pPr algn="ctr">
              <a:lnSpc>
                <a:spcPct val="150000"/>
              </a:lnSpc>
              <a:defRPr/>
            </a:pPr>
            <a:r>
              <a:rPr lang="el-GR" sz="2000" dirty="0">
                <a:solidFill>
                  <a:srgbClr val="000066"/>
                </a:solidFill>
              </a:rPr>
              <a:t>Διευθυντής νευρολογικού τμήματος και Υπεύθυνος ιατρείου Πολλαπλής Σκλήρυνσης, Ιατρικό Αθηνών-Κλινική Παλαιού Φαλήρου</a:t>
            </a:r>
          </a:p>
          <a:p>
            <a:pPr algn="ctr">
              <a:lnSpc>
                <a:spcPct val="150000"/>
              </a:lnSpc>
              <a:defRPr/>
            </a:pPr>
            <a:r>
              <a:rPr lang="el-GR" sz="2000" dirty="0">
                <a:solidFill>
                  <a:srgbClr val="002060"/>
                </a:solidFill>
              </a:rPr>
              <a:t>Επιστημονικός συνεργάτης </a:t>
            </a:r>
            <a:r>
              <a:rPr lang="en-US" sz="2000" dirty="0">
                <a:solidFill>
                  <a:srgbClr val="002060"/>
                </a:solidFill>
              </a:rPr>
              <a:t>Imperial College London </a:t>
            </a:r>
            <a:r>
              <a:rPr lang="el-GR" sz="2000" dirty="0">
                <a:solidFill>
                  <a:srgbClr val="002060"/>
                </a:solidFill>
              </a:rPr>
              <a:t>και</a:t>
            </a:r>
            <a:r>
              <a:rPr lang="en-US" sz="2000" dirty="0">
                <a:solidFill>
                  <a:srgbClr val="002060"/>
                </a:solidFill>
              </a:rPr>
              <a:t> </a:t>
            </a:r>
            <a:r>
              <a:rPr lang="el-GR" sz="2000" dirty="0">
                <a:solidFill>
                  <a:srgbClr val="002060"/>
                </a:solidFill>
              </a:rPr>
              <a:t>Ελληνικού Ινστιτούτου Παστέρ</a:t>
            </a:r>
          </a:p>
          <a:p>
            <a:pPr algn="ctr">
              <a:lnSpc>
                <a:spcPct val="150000"/>
              </a:lnSpc>
              <a:defRPr/>
            </a:pPr>
            <a:endParaRPr lang="el-GR" sz="2000" dirty="0">
              <a:solidFill>
                <a:srgbClr val="000066"/>
              </a:solidFill>
            </a:endParaRPr>
          </a:p>
        </p:txBody>
      </p:sp>
      <p:pic>
        <p:nvPicPr>
          <p:cNvPr id="13" name="Picture 7" descr="LOGO FALHROY.png"/>
          <p:cNvPicPr>
            <a:picLocks noChangeAspect="1"/>
          </p:cNvPicPr>
          <p:nvPr/>
        </p:nvPicPr>
        <p:blipFill>
          <a:blip r:embed="rId4" cstate="print"/>
          <a:srcRect/>
          <a:stretch>
            <a:fillRect/>
          </a:stretch>
        </p:blipFill>
        <p:spPr bwMode="auto">
          <a:xfrm>
            <a:off x="232172" y="6054329"/>
            <a:ext cx="1238994" cy="555873"/>
          </a:xfrm>
          <a:prstGeom prst="rect">
            <a:avLst/>
          </a:prstGeom>
          <a:noFill/>
          <a:ln w="9525">
            <a:noFill/>
            <a:miter lim="800000"/>
            <a:headEnd/>
            <a:tailEnd/>
          </a:ln>
        </p:spPr>
      </p:pic>
      <p:pic>
        <p:nvPicPr>
          <p:cNvPr id="14" name="Picture 2" descr="http://www.pasteur.gr/wp-content/uploads/2015/03/pasteur_Institute_en.png">
            <a:hlinkClick r:id="rId5" tooltip="Public Health - Research - Education"/>
          </p:cNvPr>
          <p:cNvPicPr>
            <a:picLocks noChangeAspect="1" noChangeArrowheads="1"/>
          </p:cNvPicPr>
          <p:nvPr/>
        </p:nvPicPr>
        <p:blipFill>
          <a:blip r:embed="rId6" cstate="print"/>
          <a:srcRect/>
          <a:stretch>
            <a:fillRect/>
          </a:stretch>
        </p:blipFill>
        <p:spPr bwMode="auto">
          <a:xfrm>
            <a:off x="6983016" y="6021288"/>
            <a:ext cx="1861840" cy="713259"/>
          </a:xfrm>
          <a:prstGeom prst="rect">
            <a:avLst/>
          </a:prstGeom>
          <a:noFill/>
          <a:ln w="9525">
            <a:noFill/>
            <a:miter lim="800000"/>
            <a:headEnd/>
            <a:tailEnd/>
          </a:ln>
        </p:spPr>
      </p:pic>
      <p:pic>
        <p:nvPicPr>
          <p:cNvPr id="15" name="Picture 18" descr="Imperial College London"/>
          <p:cNvPicPr>
            <a:picLocks noChangeAspect="1" noChangeArrowheads="1"/>
          </p:cNvPicPr>
          <p:nvPr/>
        </p:nvPicPr>
        <p:blipFill>
          <a:blip r:embed="rId7" cstate="print"/>
          <a:srcRect/>
          <a:stretch>
            <a:fillRect/>
          </a:stretch>
        </p:blipFill>
        <p:spPr bwMode="auto">
          <a:xfrm>
            <a:off x="4265042" y="6268640"/>
            <a:ext cx="1646411" cy="429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9" name="Rectangle 3"/>
          <p:cNvSpPr>
            <a:spLocks noChangeArrowheads="1"/>
          </p:cNvSpPr>
          <p:nvPr/>
        </p:nvSpPr>
        <p:spPr bwMode="auto">
          <a:xfrm>
            <a:off x="899592" y="4005064"/>
            <a:ext cx="7344816"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n-US" sz="3600" dirty="0" smtClean="0"/>
              <a:t>II. Multiple sclerosis (MS)</a:t>
            </a:r>
            <a:r>
              <a:rPr lang="en-GB" sz="3600" dirty="0" smtClean="0"/>
              <a:t> </a:t>
            </a:r>
            <a:endParaRPr lang="el-GR" sz="3600" dirty="0"/>
          </a:p>
        </p:txBody>
      </p:sp>
      <p:sp>
        <p:nvSpPr>
          <p:cNvPr id="7" name="Rectangle 6"/>
          <p:cNvSpPr/>
          <p:nvPr/>
        </p:nvSpPr>
        <p:spPr>
          <a:xfrm>
            <a:off x="360040" y="6279703"/>
            <a:ext cx="4572000" cy="461665"/>
          </a:xfrm>
          <a:prstGeom prst="rect">
            <a:avLst/>
          </a:prstGeom>
        </p:spPr>
        <p:txBody>
          <a:bodyPr>
            <a:spAutoFit/>
          </a:bodyPr>
          <a:lstStyle/>
          <a:p>
            <a:r>
              <a:rPr lang="el-GR" sz="2400" dirty="0" smtClean="0"/>
              <a:t>Ηράκλειο, 7</a:t>
            </a:r>
            <a:r>
              <a:rPr lang="en-US" sz="2400" dirty="0" smtClean="0"/>
              <a:t>.</a:t>
            </a:r>
            <a:r>
              <a:rPr lang="el-GR" sz="2400" dirty="0" smtClean="0"/>
              <a:t>10</a:t>
            </a:r>
            <a:r>
              <a:rPr lang="en-US" sz="2400" dirty="0" smtClean="0"/>
              <a:t>.1</a:t>
            </a:r>
            <a:r>
              <a:rPr lang="el-GR" sz="2400" dirty="0" smtClean="0"/>
              <a:t>7</a:t>
            </a:r>
            <a:endParaRPr lang="en-US" sz="2400" dirty="0"/>
          </a:p>
        </p:txBody>
      </p:sp>
      <p:sp>
        <p:nvSpPr>
          <p:cNvPr id="12" name="Title 1"/>
          <p:cNvSpPr txBox="1">
            <a:spLocks/>
          </p:cNvSpPr>
          <p:nvPr/>
        </p:nvSpPr>
        <p:spPr>
          <a:xfrm>
            <a:off x="1619672" y="1598935"/>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Φλεγμονώδη/</a:t>
            </a:r>
            <a:r>
              <a:rPr kumimoji="0" lang="el-GR" sz="2800" b="1" i="0" u="none" strike="noStrike" kern="1200" cap="none" spc="0" normalizeH="0" baseline="0" noProof="0" dirty="0" err="1" smtClean="0">
                <a:ln>
                  <a:noFill/>
                </a:ln>
                <a:solidFill>
                  <a:schemeClr val="tx2"/>
                </a:solidFill>
                <a:effectLst/>
                <a:uLnTx/>
                <a:uFillTx/>
                <a:latin typeface="+mj-lt"/>
                <a:ea typeface="+mj-ea"/>
                <a:cs typeface="+mj-cs"/>
              </a:rPr>
              <a:t>απομυελινωτικά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8" name="TextBox 7"/>
          <p:cNvSpPr txBox="1"/>
          <p:nvPr/>
        </p:nvSpPr>
        <p:spPr>
          <a:xfrm>
            <a:off x="771525" y="6099175"/>
            <a:ext cx="2724150" cy="723900"/>
          </a:xfrm>
          <a:prstGeom prst="rect">
            <a:avLst/>
          </a:prstGeom>
          <a:solidFill>
            <a:schemeClr val="bg1"/>
          </a:solidFill>
        </p:spPr>
        <p:txBody>
          <a:bodyPr wrap="none" rtlCol="0">
            <a:noAutofit/>
          </a:bodyPr>
          <a:lstStyle/>
          <a:p>
            <a:endParaRPr lang="en-US" dirty="0"/>
          </a:p>
        </p:txBody>
      </p:sp>
      <p:sp>
        <p:nvSpPr>
          <p:cNvPr id="7" name="Rectangle 3"/>
          <p:cNvSpPr>
            <a:spLocks noChangeArrowheads="1"/>
          </p:cNvSpPr>
          <p:nvPr/>
        </p:nvSpPr>
        <p:spPr bwMode="auto">
          <a:xfrm>
            <a:off x="1259632" y="3960093"/>
            <a:ext cx="7344816"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n-US" sz="3600" dirty="0" smtClean="0"/>
              <a:t> </a:t>
            </a:r>
            <a:r>
              <a:rPr lang="el-GR" sz="3600" dirty="0" smtClean="0"/>
              <a:t>Οξειδωτικές βλάβες στην πολλαπλή σκλήρυνση </a:t>
            </a:r>
            <a:r>
              <a:rPr lang="en-US" sz="3600" dirty="0" smtClean="0"/>
              <a:t> </a:t>
            </a:r>
            <a:r>
              <a:rPr lang="en-GB" sz="3600" dirty="0" smtClean="0"/>
              <a:t> </a:t>
            </a:r>
            <a:endParaRPr lang="el-GR" sz="3600" dirty="0"/>
          </a:p>
        </p:txBody>
      </p:sp>
      <p:sp>
        <p:nvSpPr>
          <p:cNvPr id="9" name="Rectangle 8"/>
          <p:cNvSpPr/>
          <p:nvPr/>
        </p:nvSpPr>
        <p:spPr>
          <a:xfrm>
            <a:off x="3528392" y="5631631"/>
            <a:ext cx="4572000" cy="461665"/>
          </a:xfrm>
          <a:prstGeom prst="rect">
            <a:avLst/>
          </a:prstGeom>
        </p:spPr>
        <p:txBody>
          <a:bodyPr>
            <a:spAutoFit/>
          </a:bodyPr>
          <a:lstStyle/>
          <a:p>
            <a:r>
              <a:rPr lang="el-GR" sz="2400" dirty="0" smtClean="0"/>
              <a:t>Ηράκλειο, 7</a:t>
            </a:r>
            <a:r>
              <a:rPr lang="en-US" sz="2400" dirty="0" smtClean="0"/>
              <a:t>.</a:t>
            </a:r>
            <a:r>
              <a:rPr lang="el-GR" sz="2400" dirty="0" smtClean="0"/>
              <a:t>10</a:t>
            </a:r>
            <a:r>
              <a:rPr lang="en-US" sz="2400" dirty="0" smtClean="0"/>
              <a:t>.1</a:t>
            </a:r>
            <a:r>
              <a:rPr lang="el-GR" sz="2400" dirty="0" smtClean="0"/>
              <a:t>7</a:t>
            </a:r>
            <a:endParaRPr lang="en-US" sz="2400" dirty="0"/>
          </a:p>
        </p:txBody>
      </p:sp>
      <p:sp>
        <p:nvSpPr>
          <p:cNvPr id="10" name="Title 9"/>
          <p:cNvSpPr>
            <a:spLocks noGrp="1"/>
          </p:cNvSpPr>
          <p:nvPr>
            <p:ph type="ctrTitle"/>
          </p:nvPr>
        </p:nvSpPr>
        <p:spPr/>
        <p:txBody>
          <a:bodyPr/>
          <a:lstStyle/>
          <a:p>
            <a:endParaRPr lang="el-GR"/>
          </a:p>
        </p:txBody>
      </p:sp>
      <p:sp>
        <p:nvSpPr>
          <p:cNvPr id="12" name="Title 1"/>
          <p:cNvSpPr txBox="1">
            <a:spLocks/>
          </p:cNvSpPr>
          <p:nvPr/>
        </p:nvSpPr>
        <p:spPr>
          <a:xfrm>
            <a:off x="1619672" y="1598935"/>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Φλεγμονώδη/</a:t>
            </a:r>
            <a:r>
              <a:rPr kumimoji="0" lang="el-GR" sz="2800" b="1" i="0" u="none" strike="noStrike" kern="1200" cap="none" spc="0" normalizeH="0" baseline="0" noProof="0" dirty="0" err="1" smtClean="0">
                <a:ln>
                  <a:noFill/>
                </a:ln>
                <a:solidFill>
                  <a:schemeClr val="tx2"/>
                </a:solidFill>
                <a:effectLst/>
                <a:uLnTx/>
                <a:uFillTx/>
                <a:latin typeface="+mj-lt"/>
                <a:ea typeface="+mj-ea"/>
                <a:cs typeface="+mj-cs"/>
              </a:rPr>
              <a:t>απομυελινωτικά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περιεχομένου"/>
          <p:cNvSpPr>
            <a:spLocks noGrp="1"/>
          </p:cNvSpPr>
          <p:nvPr>
            <p:ph idx="1"/>
          </p:nvPr>
        </p:nvSpPr>
        <p:spPr>
          <a:xfrm>
            <a:off x="280988" y="939800"/>
            <a:ext cx="8637587" cy="706438"/>
          </a:xfrm>
        </p:spPr>
        <p:txBody>
          <a:bodyPr rtlCol="0">
            <a:noAutofit/>
          </a:bodyPr>
          <a:lstStyle/>
          <a:p>
            <a:pPr algn="just" eaLnBrk="1" fontAlgn="auto" hangingPunct="1">
              <a:spcAft>
                <a:spcPts val="0"/>
              </a:spcAft>
              <a:buFont typeface="Wingdings" pitchFamily="2" charset="2"/>
              <a:buChar char="q"/>
              <a:defRPr/>
            </a:pPr>
            <a:r>
              <a:rPr lang="en-US" sz="2000" dirty="0" smtClean="0">
                <a:solidFill>
                  <a:schemeClr val="accent1">
                    <a:lumMod val="75000"/>
                  </a:schemeClr>
                </a:solidFill>
                <a:latin typeface="Arial" pitchFamily="34" charset="0"/>
                <a:cs typeface="Arial" pitchFamily="34" charset="0"/>
                <a:sym typeface="Wingdings 2" panose="05020102010507070707" pitchFamily="18" charset="2"/>
              </a:rPr>
              <a:t> </a:t>
            </a:r>
            <a:r>
              <a:rPr lang="el-GR" sz="1800" dirty="0" smtClean="0">
                <a:solidFill>
                  <a:schemeClr val="tx2"/>
                </a:solidFill>
                <a:latin typeface="Arial" pitchFamily="34" charset="0"/>
                <a:cs typeface="Arial" pitchFamily="34" charset="0"/>
                <a:sym typeface="Wingdings 2" panose="05020102010507070707" pitchFamily="18" charset="2"/>
              </a:rPr>
              <a:t>Ως αποτέλεσμα του φυσιολογικού κυτταρικού μεταβολισμού  αλλά και ειδικών διεργασιών  παράγονται ελεύθερες ρίζες οξυγόνου</a:t>
            </a:r>
            <a:r>
              <a:rPr lang="en-US" sz="1800" dirty="0" smtClean="0">
                <a:solidFill>
                  <a:schemeClr val="tx2"/>
                </a:solidFill>
                <a:latin typeface="Arial" pitchFamily="34" charset="0"/>
                <a:cs typeface="Arial" pitchFamily="34" charset="0"/>
                <a:sym typeface="Wingdings 2" panose="05020102010507070707" pitchFamily="18" charset="2"/>
              </a:rPr>
              <a:t> (reactive oxygen species)  </a:t>
            </a:r>
            <a:r>
              <a:rPr lang="el-GR" sz="1800" dirty="0" smtClean="0">
                <a:solidFill>
                  <a:schemeClr val="tx2"/>
                </a:solidFill>
                <a:latin typeface="Arial" pitchFamily="34" charset="0"/>
                <a:cs typeface="Arial" pitchFamily="34" charset="0"/>
                <a:sym typeface="Wingdings 2" panose="05020102010507070707" pitchFamily="18" charset="2"/>
              </a:rPr>
              <a:t>και αζώτου </a:t>
            </a:r>
            <a:r>
              <a:rPr lang="en-US" sz="1800" dirty="0" smtClean="0">
                <a:solidFill>
                  <a:schemeClr val="tx2"/>
                </a:solidFill>
                <a:latin typeface="Arial" pitchFamily="34" charset="0"/>
                <a:cs typeface="Arial" pitchFamily="34" charset="0"/>
                <a:sym typeface="Wingdings 2" panose="05020102010507070707" pitchFamily="18" charset="2"/>
              </a:rPr>
              <a:t>(reactive  nitrogen species- RNS).</a:t>
            </a:r>
          </a:p>
          <a:p>
            <a:pPr eaLnBrk="1" fontAlgn="auto" hangingPunct="1">
              <a:spcAft>
                <a:spcPts val="0"/>
              </a:spcAft>
              <a:buFont typeface="Arial" charset="0"/>
              <a:buNone/>
              <a:defRPr/>
            </a:pPr>
            <a:endParaRPr lang="el-GR" sz="2000" dirty="0" smtClean="0">
              <a:solidFill>
                <a:schemeClr val="accent1">
                  <a:lumMod val="75000"/>
                </a:schemeClr>
              </a:solidFill>
              <a:latin typeface="Arial" pitchFamily="34" charset="0"/>
              <a:cs typeface="Arial" pitchFamily="34" charset="0"/>
              <a:sym typeface="Wingdings 2" panose="05020102010507070707" pitchFamily="18" charset="2"/>
            </a:endParaRPr>
          </a:p>
        </p:txBody>
      </p:sp>
      <p:pic>
        <p:nvPicPr>
          <p:cNvPr id="12291" name="Picture 7"/>
          <p:cNvPicPr>
            <a:picLocks noChangeAspect="1"/>
          </p:cNvPicPr>
          <p:nvPr/>
        </p:nvPicPr>
        <p:blipFill>
          <a:blip r:embed="rId3" cstate="print"/>
          <a:srcRect l="10216" t="86414"/>
          <a:stretch>
            <a:fillRect/>
          </a:stretch>
        </p:blipFill>
        <p:spPr bwMode="auto">
          <a:xfrm>
            <a:off x="254000" y="554038"/>
            <a:ext cx="8686800" cy="101600"/>
          </a:xfrm>
          <a:prstGeom prst="rect">
            <a:avLst/>
          </a:prstGeom>
          <a:noFill/>
          <a:ln w="9525">
            <a:noFill/>
            <a:miter lim="800000"/>
            <a:headEnd/>
            <a:tailEnd/>
          </a:ln>
        </p:spPr>
      </p:pic>
      <p:sp>
        <p:nvSpPr>
          <p:cNvPr id="12292" name="AutoShape 4" descr="Αποτέλεσμα εικόνας για reactive oxygen species"/>
          <p:cNvSpPr>
            <a:spLocks noChangeAspect="1" noChangeArrowheads="1"/>
          </p:cNvSpPr>
          <p:nvPr/>
        </p:nvSpPr>
        <p:spPr bwMode="auto">
          <a:xfrm>
            <a:off x="0" y="-136525"/>
            <a:ext cx="304800" cy="304800"/>
          </a:xfrm>
          <a:prstGeom prst="rect">
            <a:avLst/>
          </a:prstGeom>
          <a:noFill/>
          <a:ln w="9525">
            <a:noFill/>
            <a:miter lim="800000"/>
            <a:headEnd/>
            <a:tailEnd/>
          </a:ln>
        </p:spPr>
        <p:txBody>
          <a:bodyPr/>
          <a:lstStyle/>
          <a:p>
            <a:endParaRPr lang="el-GR"/>
          </a:p>
        </p:txBody>
      </p:sp>
      <p:sp>
        <p:nvSpPr>
          <p:cNvPr id="12293" name="AutoShape 6" descr="Αποτέλεσμα εικόνας για reactive oxygen species"/>
          <p:cNvSpPr>
            <a:spLocks noChangeAspect="1" noChangeArrowheads="1"/>
          </p:cNvSpPr>
          <p:nvPr/>
        </p:nvSpPr>
        <p:spPr bwMode="auto">
          <a:xfrm>
            <a:off x="0" y="-136525"/>
            <a:ext cx="304800" cy="304800"/>
          </a:xfrm>
          <a:prstGeom prst="rect">
            <a:avLst/>
          </a:prstGeom>
          <a:noFill/>
          <a:ln w="9525">
            <a:noFill/>
            <a:miter lim="800000"/>
            <a:headEnd/>
            <a:tailEnd/>
          </a:ln>
        </p:spPr>
        <p:txBody>
          <a:bodyPr/>
          <a:lstStyle/>
          <a:p>
            <a:endParaRPr lang="el-GR"/>
          </a:p>
        </p:txBody>
      </p:sp>
      <p:pic>
        <p:nvPicPr>
          <p:cNvPr id="12294" name="Picture 13" descr="Αποτέλεσμα εικόνας για reactive nitrogen species">
            <a:hlinkClick r:id="rId4"/>
          </p:cNvPr>
          <p:cNvPicPr>
            <a:picLocks noChangeAspect="1" noChangeArrowheads="1"/>
          </p:cNvPicPr>
          <p:nvPr/>
        </p:nvPicPr>
        <p:blipFill>
          <a:blip r:embed="rId5" cstate="print"/>
          <a:srcRect/>
          <a:stretch>
            <a:fillRect/>
          </a:stretch>
        </p:blipFill>
        <p:spPr bwMode="auto">
          <a:xfrm>
            <a:off x="4495800" y="2000250"/>
            <a:ext cx="4378325" cy="4156075"/>
          </a:xfrm>
          <a:prstGeom prst="rect">
            <a:avLst/>
          </a:prstGeom>
          <a:noFill/>
          <a:ln w="9525">
            <a:solidFill>
              <a:schemeClr val="tx1"/>
            </a:solidFill>
            <a:miter lim="800000"/>
            <a:headEnd/>
            <a:tailEnd/>
          </a:ln>
        </p:spPr>
      </p:pic>
      <p:sp>
        <p:nvSpPr>
          <p:cNvPr id="10" name="Rectangle 9"/>
          <p:cNvSpPr/>
          <p:nvPr/>
        </p:nvSpPr>
        <p:spPr>
          <a:xfrm>
            <a:off x="304800" y="1919288"/>
            <a:ext cx="3932238" cy="4278312"/>
          </a:xfrm>
          <a:prstGeom prst="rect">
            <a:avLst/>
          </a:prstGeom>
        </p:spPr>
        <p:txBody>
          <a:bodyPr>
            <a:spAutoFit/>
          </a:bodyPr>
          <a:lstStyle/>
          <a:p>
            <a:pPr fontAlgn="auto">
              <a:spcAft>
                <a:spcPts val="0"/>
              </a:spcAft>
              <a:buFont typeface="Wingdings" pitchFamily="2" charset="2"/>
              <a:buChar char="q"/>
              <a:defRPr/>
            </a:pPr>
            <a:r>
              <a:rPr lang="el-GR" sz="2000" dirty="0">
                <a:solidFill>
                  <a:schemeClr val="accent1">
                    <a:lumMod val="75000"/>
                  </a:schemeClr>
                </a:solidFill>
                <a:latin typeface="Arial" charset="0"/>
                <a:cs typeface="Arial" charset="0"/>
                <a:sym typeface="Wingdings 2" panose="05020102010507070707" pitchFamily="18" charset="2"/>
              </a:rPr>
              <a:t>  </a:t>
            </a:r>
            <a:r>
              <a:rPr lang="el-GR" dirty="0">
                <a:solidFill>
                  <a:schemeClr val="tx2"/>
                </a:solidFill>
                <a:latin typeface="Arial" charset="0"/>
                <a:cs typeface="Arial" charset="0"/>
                <a:sym typeface="Wingdings 2" panose="05020102010507070707" pitchFamily="18" charset="2"/>
              </a:rPr>
              <a:t>Βασικά χαρακτηριστικά των ελευθέρων ριζών:</a:t>
            </a:r>
          </a:p>
          <a:p>
            <a:pPr lvl="1" fontAlgn="auto">
              <a:spcAft>
                <a:spcPts val="0"/>
              </a:spcAft>
              <a:buFont typeface="Wingdings" pitchFamily="2" charset="2"/>
              <a:buChar char="q"/>
              <a:defRPr/>
            </a:pPr>
            <a:r>
              <a:rPr lang="en-US" dirty="0">
                <a:solidFill>
                  <a:schemeClr val="tx2"/>
                </a:solidFill>
                <a:latin typeface="Arial" charset="0"/>
                <a:cs typeface="Arial" charset="0"/>
                <a:sym typeface="Wingdings 2" panose="05020102010507070707" pitchFamily="18" charset="2"/>
              </a:rPr>
              <a:t> </a:t>
            </a:r>
            <a:r>
              <a:rPr lang="el-GR" dirty="0">
                <a:solidFill>
                  <a:schemeClr val="tx2"/>
                </a:solidFill>
                <a:latin typeface="Arial" charset="0"/>
                <a:cs typeface="Arial" charset="0"/>
                <a:sym typeface="Wingdings 2" panose="05020102010507070707" pitchFamily="18" charset="2"/>
              </a:rPr>
              <a:t>είναι ασταθείς και άρα έντονα αντιδραστικές</a:t>
            </a:r>
          </a:p>
          <a:p>
            <a:pPr lvl="1" fontAlgn="auto">
              <a:spcAft>
                <a:spcPts val="0"/>
              </a:spcAft>
              <a:buFont typeface="Wingdings" pitchFamily="2" charset="2"/>
              <a:buChar char="q"/>
              <a:defRPr/>
            </a:pPr>
            <a:r>
              <a:rPr lang="el-GR" dirty="0">
                <a:solidFill>
                  <a:schemeClr val="tx2"/>
                </a:solidFill>
                <a:latin typeface="Arial" charset="0"/>
                <a:cs typeface="Arial" charset="0"/>
                <a:sym typeface="Wingdings 2" panose="05020102010507070707" pitchFamily="18" charset="2"/>
              </a:rPr>
              <a:t> αντιδρούν με τα συστατικά του κυττάρου και αλλάζουν τη χημική τους σύσταση</a:t>
            </a:r>
          </a:p>
          <a:p>
            <a:pPr lvl="1" fontAlgn="auto">
              <a:spcAft>
                <a:spcPts val="0"/>
              </a:spcAft>
              <a:buFont typeface="Wingdings" pitchFamily="2" charset="2"/>
              <a:buChar char="q"/>
              <a:defRPr/>
            </a:pPr>
            <a:r>
              <a:rPr lang="el-GR" dirty="0">
                <a:solidFill>
                  <a:schemeClr val="tx2"/>
                </a:solidFill>
                <a:latin typeface="Arial" charset="0"/>
                <a:cs typeface="Arial" charset="0"/>
                <a:sym typeface="Wingdings 2" panose="05020102010507070707" pitchFamily="18" charset="2"/>
              </a:rPr>
              <a:t> </a:t>
            </a:r>
            <a:r>
              <a:rPr lang="el-GR" dirty="0" err="1">
                <a:solidFill>
                  <a:schemeClr val="tx2"/>
                </a:solidFill>
                <a:latin typeface="Arial" charset="0"/>
                <a:cs typeface="Arial" charset="0"/>
                <a:sym typeface="Wingdings 2" panose="05020102010507070707" pitchFamily="18" charset="2"/>
              </a:rPr>
              <a:t>δρούν</a:t>
            </a:r>
            <a:r>
              <a:rPr lang="el-GR" dirty="0">
                <a:solidFill>
                  <a:schemeClr val="tx2"/>
                </a:solidFill>
                <a:latin typeface="Arial" charset="0"/>
                <a:cs typeface="Arial" charset="0"/>
                <a:sym typeface="Wingdings 2" panose="05020102010507070707" pitchFamily="18" charset="2"/>
              </a:rPr>
              <a:t> εντός πολύ μικρής απόστασης από το σημείο του σχηματισμού τους</a:t>
            </a:r>
            <a:endParaRPr lang="en-US" dirty="0">
              <a:solidFill>
                <a:schemeClr val="tx2"/>
              </a:solidFill>
              <a:latin typeface="Arial" charset="0"/>
              <a:cs typeface="Arial" charset="0"/>
              <a:sym typeface="Wingdings 2" panose="05020102010507070707" pitchFamily="18" charset="2"/>
            </a:endParaRPr>
          </a:p>
          <a:p>
            <a:pPr fontAlgn="auto">
              <a:spcAft>
                <a:spcPts val="0"/>
              </a:spcAft>
              <a:buFont typeface="Wingdings" pitchFamily="2" charset="2"/>
              <a:buChar char="q"/>
              <a:defRPr/>
            </a:pPr>
            <a:r>
              <a:rPr lang="en-US" dirty="0">
                <a:solidFill>
                  <a:schemeClr val="tx2"/>
                </a:solidFill>
                <a:latin typeface="Arial" charset="0"/>
                <a:cs typeface="Arial" charset="0"/>
                <a:sym typeface="Wingdings 2" panose="05020102010507070707" pitchFamily="18" charset="2"/>
              </a:rPr>
              <a:t>  </a:t>
            </a:r>
            <a:r>
              <a:rPr lang="el-GR" dirty="0">
                <a:solidFill>
                  <a:schemeClr val="tx2"/>
                </a:solidFill>
                <a:latin typeface="Arial" charset="0"/>
                <a:cs typeface="Arial" charset="0"/>
                <a:sym typeface="Wingdings 2" panose="05020102010507070707" pitchFamily="18" charset="2"/>
              </a:rPr>
              <a:t>Παράγονται από επαγώγιμα ένζυμα:</a:t>
            </a:r>
          </a:p>
          <a:p>
            <a:pPr lvl="1" fontAlgn="auto">
              <a:spcAft>
                <a:spcPts val="0"/>
              </a:spcAft>
              <a:buFont typeface="Wingdings" pitchFamily="2" charset="2"/>
              <a:buChar char="q"/>
              <a:defRPr/>
            </a:pPr>
            <a:r>
              <a:rPr lang="el-GR" dirty="0">
                <a:solidFill>
                  <a:schemeClr val="tx2"/>
                </a:solidFill>
                <a:latin typeface="Arial" charset="0"/>
                <a:cs typeface="Arial" charset="0"/>
                <a:sym typeface="Wingdings 2" panose="05020102010507070707" pitchFamily="18" charset="2"/>
              </a:rPr>
              <a:t> </a:t>
            </a:r>
            <a:r>
              <a:rPr lang="en-US" dirty="0">
                <a:solidFill>
                  <a:schemeClr val="tx2"/>
                </a:solidFill>
                <a:latin typeface="Arial" charset="0"/>
                <a:cs typeface="Arial" charset="0"/>
                <a:sym typeface="Wingdings 2" panose="05020102010507070707" pitchFamily="18" charset="2"/>
              </a:rPr>
              <a:t>NADPH </a:t>
            </a:r>
            <a:r>
              <a:rPr lang="en-US" dirty="0" err="1">
                <a:solidFill>
                  <a:schemeClr val="tx2"/>
                </a:solidFill>
                <a:latin typeface="Arial" charset="0"/>
                <a:cs typeface="Arial" charset="0"/>
                <a:sym typeface="Wingdings 2" panose="05020102010507070707" pitchFamily="18" charset="2"/>
              </a:rPr>
              <a:t>oxidases</a:t>
            </a:r>
            <a:endParaRPr lang="en-US" dirty="0">
              <a:solidFill>
                <a:schemeClr val="tx2"/>
              </a:solidFill>
              <a:latin typeface="Arial" charset="0"/>
              <a:cs typeface="Arial" charset="0"/>
              <a:sym typeface="Wingdings 2" panose="05020102010507070707" pitchFamily="18" charset="2"/>
            </a:endParaRPr>
          </a:p>
          <a:p>
            <a:pPr lvl="1" fontAlgn="auto">
              <a:spcAft>
                <a:spcPts val="0"/>
              </a:spcAft>
              <a:buFont typeface="Wingdings" pitchFamily="2" charset="2"/>
              <a:buChar char="q"/>
              <a:defRPr/>
            </a:pPr>
            <a:r>
              <a:rPr lang="en-US" dirty="0">
                <a:solidFill>
                  <a:schemeClr val="tx2"/>
                </a:solidFill>
                <a:latin typeface="Arial" charset="0"/>
                <a:cs typeface="Arial" charset="0"/>
                <a:sym typeface="Wingdings 2" panose="05020102010507070707" pitchFamily="18" charset="2"/>
              </a:rPr>
              <a:t> </a:t>
            </a:r>
            <a:r>
              <a:rPr lang="en-US" dirty="0" err="1">
                <a:solidFill>
                  <a:schemeClr val="tx2"/>
                </a:solidFill>
                <a:latin typeface="Arial" charset="0"/>
                <a:cs typeface="Arial" charset="0"/>
                <a:sym typeface="Wingdings 2" panose="05020102010507070707" pitchFamily="18" charset="2"/>
              </a:rPr>
              <a:t>myeloperoxidases</a:t>
            </a:r>
            <a:endParaRPr lang="en-US" dirty="0">
              <a:solidFill>
                <a:schemeClr val="tx2"/>
              </a:solidFill>
              <a:latin typeface="Arial" charset="0"/>
              <a:cs typeface="Arial" charset="0"/>
              <a:sym typeface="Wingdings 2" panose="05020102010507070707" pitchFamily="18" charset="2"/>
            </a:endParaRPr>
          </a:p>
          <a:p>
            <a:pPr lvl="1" fontAlgn="auto">
              <a:spcAft>
                <a:spcPts val="0"/>
              </a:spcAft>
              <a:buFont typeface="Wingdings" pitchFamily="2" charset="2"/>
              <a:buChar char="q"/>
              <a:defRPr/>
            </a:pPr>
            <a:r>
              <a:rPr lang="en-US" dirty="0">
                <a:solidFill>
                  <a:schemeClr val="tx2"/>
                </a:solidFill>
                <a:latin typeface="Arial" charset="0"/>
                <a:cs typeface="Arial" charset="0"/>
                <a:sym typeface="Wingdings 2" panose="05020102010507070707" pitchFamily="18" charset="2"/>
              </a:rPr>
              <a:t> </a:t>
            </a:r>
            <a:r>
              <a:rPr lang="en-US" dirty="0" err="1">
                <a:solidFill>
                  <a:schemeClr val="tx2"/>
                </a:solidFill>
                <a:latin typeface="Arial" charset="0"/>
                <a:cs typeface="Arial" charset="0"/>
                <a:sym typeface="Wingdings 2" panose="05020102010507070707" pitchFamily="18" charset="2"/>
              </a:rPr>
              <a:t>iNOS</a:t>
            </a:r>
            <a:r>
              <a:rPr lang="el-GR" dirty="0">
                <a:solidFill>
                  <a:schemeClr val="tx2"/>
                </a:solidFill>
                <a:latin typeface="Arial" charset="0"/>
                <a:cs typeface="Arial" charset="0"/>
                <a:sym typeface="Wingdings 2" panose="05020102010507070707" pitchFamily="18" charset="2"/>
              </a:rPr>
              <a:t> </a:t>
            </a:r>
          </a:p>
        </p:txBody>
      </p:sp>
      <p:sp>
        <p:nvSpPr>
          <p:cNvPr id="12296" name="Title 15"/>
          <p:cNvSpPr>
            <a:spLocks noGrp="1"/>
          </p:cNvSpPr>
          <p:nvPr>
            <p:ph type="title"/>
          </p:nvPr>
        </p:nvSpPr>
        <p:spPr>
          <a:xfrm>
            <a:off x="257175" y="11113"/>
            <a:ext cx="8683625" cy="515937"/>
          </a:xfrm>
        </p:spPr>
        <p:txBody>
          <a:bodyPr>
            <a:normAutofit fontScale="90000"/>
          </a:bodyPr>
          <a:lstStyle/>
          <a:p>
            <a:pPr algn="ctr"/>
            <a:r>
              <a:rPr lang="el-GR" sz="2800" b="1" smtClean="0">
                <a:solidFill>
                  <a:schemeClr val="tx2"/>
                </a:solidFill>
              </a:rPr>
              <a:t>Οξειδωτικό </a:t>
            </a:r>
            <a:r>
              <a:rPr lang="en-US" sz="2800" b="1" smtClean="0">
                <a:solidFill>
                  <a:schemeClr val="tx2"/>
                </a:solidFill>
              </a:rPr>
              <a:t>stress</a:t>
            </a:r>
            <a:endParaRPr lang="el-GR" sz="2800" b="1" smtClean="0">
              <a:solidFill>
                <a:schemeClr val="tx2"/>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cstate="print"/>
          <a:srcRect l="10216" t="86414"/>
          <a:stretch>
            <a:fillRect/>
          </a:stretch>
        </p:blipFill>
        <p:spPr bwMode="auto">
          <a:xfrm>
            <a:off x="228600" y="533400"/>
            <a:ext cx="8686800" cy="103188"/>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4868863" y="1524000"/>
            <a:ext cx="4181475" cy="3322638"/>
          </a:xfrm>
          <a:prstGeom prst="rect">
            <a:avLst/>
          </a:prstGeom>
          <a:ln>
            <a:noFill/>
          </a:ln>
          <a:effectLst>
            <a:outerShdw blurRad="292100" dist="139700" dir="2700000" algn="tl" rotWithShape="0">
              <a:srgbClr val="333333">
                <a:alpha val="65000"/>
              </a:srgbClr>
            </a:outerShdw>
          </a:effectLst>
        </p:spPr>
      </p:pic>
      <p:sp>
        <p:nvSpPr>
          <p:cNvPr id="6" name="object 9"/>
          <p:cNvSpPr txBox="1">
            <a:spLocks noChangeArrowheads="1"/>
          </p:cNvSpPr>
          <p:nvPr/>
        </p:nvSpPr>
        <p:spPr bwMode="auto">
          <a:xfrm>
            <a:off x="219075" y="568325"/>
            <a:ext cx="4459288" cy="2832100"/>
          </a:xfrm>
          <a:prstGeom prst="rect">
            <a:avLst/>
          </a:prstGeom>
          <a:noFill/>
          <a:ln w="9525">
            <a:noFill/>
            <a:miter lim="800000"/>
            <a:headEnd/>
            <a:tailEnd/>
          </a:ln>
        </p:spPr>
        <p:txBody>
          <a:bodyPr lIns="0" tIns="0" rIns="0" bIns="0"/>
          <a:lstStyle/>
          <a:p>
            <a:pPr marL="12700" algn="just"/>
            <a:endParaRPr lang="el-GR" sz="1500" b="1">
              <a:solidFill>
                <a:srgbClr val="2E75B6"/>
              </a:solidFill>
              <a:latin typeface="Calibri" pitchFamily="34" charset="0"/>
            </a:endParaRPr>
          </a:p>
          <a:p>
            <a:pPr marL="12700" algn="just">
              <a:lnSpc>
                <a:spcPts val="1100"/>
              </a:lnSpc>
              <a:spcBef>
                <a:spcPts val="88"/>
              </a:spcBef>
            </a:pPr>
            <a:endParaRPr lang="el-GR" sz="1500">
              <a:latin typeface="Calibri" pitchFamily="34" charset="0"/>
            </a:endParaRPr>
          </a:p>
          <a:p>
            <a:pPr marL="12700" algn="just">
              <a:lnSpc>
                <a:spcPct val="150000"/>
              </a:lnSpc>
              <a:buClr>
                <a:srgbClr val="0070C0"/>
              </a:buClr>
              <a:buFont typeface="Wingdings 2" pitchFamily="18" charset="2"/>
              <a:buChar char="?"/>
            </a:pPr>
            <a:r>
              <a:rPr lang="en-US" sz="2000">
                <a:solidFill>
                  <a:srgbClr val="181717"/>
                </a:solidFill>
                <a:latin typeface="Calibri" pitchFamily="34" charset="0"/>
                <a:cs typeface="Segoe UI Semilight" pitchFamily="34" charset="0"/>
                <a:sym typeface="Wingdings 2" pitchFamily="18" charset="2"/>
              </a:rPr>
              <a:t> </a:t>
            </a:r>
            <a:r>
              <a:rPr lang="el-GR">
                <a:solidFill>
                  <a:srgbClr val="181717"/>
                </a:solidFill>
                <a:latin typeface="Calibri" pitchFamily="34" charset="0"/>
                <a:cs typeface="Segoe UI Semilight" pitchFamily="34" charset="0"/>
                <a:sym typeface="Wingdings 2" pitchFamily="18" charset="2"/>
              </a:rPr>
              <a:t>Τροποποίηση των λιπιδίων: βλάβη της κυτταρικής μεμβράνης.</a:t>
            </a:r>
          </a:p>
          <a:p>
            <a:pPr marL="12700" algn="just">
              <a:lnSpc>
                <a:spcPct val="150000"/>
              </a:lnSpc>
              <a:buClr>
                <a:srgbClr val="0070C0"/>
              </a:buClr>
              <a:buFont typeface="Wingdings 2" pitchFamily="18" charset="2"/>
              <a:buChar char="?"/>
            </a:pPr>
            <a:r>
              <a:rPr lang="el-GR">
                <a:solidFill>
                  <a:srgbClr val="181717"/>
                </a:solidFill>
                <a:latin typeface="Calibri" pitchFamily="34" charset="0"/>
                <a:cs typeface="Segoe UI Semilight" pitchFamily="34" charset="0"/>
                <a:sym typeface="Wingdings 2" pitchFamily="18" charset="2"/>
              </a:rPr>
              <a:t> Τροποποίηση των κυτταρικών πρωτεϊνών και ενζύμων.</a:t>
            </a:r>
          </a:p>
          <a:p>
            <a:pPr marL="12700" algn="just">
              <a:lnSpc>
                <a:spcPct val="150000"/>
              </a:lnSpc>
              <a:buClr>
                <a:srgbClr val="0070C0"/>
              </a:buClr>
              <a:buFont typeface="Wingdings 2" pitchFamily="18" charset="2"/>
              <a:buChar char="?"/>
            </a:pPr>
            <a:r>
              <a:rPr lang="el-GR">
                <a:solidFill>
                  <a:srgbClr val="181717"/>
                </a:solidFill>
                <a:latin typeface="Calibri" pitchFamily="34" charset="0"/>
                <a:cs typeface="Segoe UI Semilight" pitchFamily="34" charset="0"/>
                <a:sym typeface="Wingdings 2" pitchFamily="18" charset="2"/>
              </a:rPr>
              <a:t> Τροποποίηση των ενζύμων της αναπνευστικής αλυσίδας των μιτοχονδρίων με αποτέλεσμα την  μιτοχονδριακή δυσλειτουργία </a:t>
            </a:r>
          </a:p>
          <a:p>
            <a:pPr marL="12700" algn="just">
              <a:lnSpc>
                <a:spcPct val="150000"/>
              </a:lnSpc>
              <a:buClr>
                <a:srgbClr val="0070C0"/>
              </a:buClr>
              <a:buFont typeface="Wingdings 2" pitchFamily="18" charset="2"/>
              <a:buChar char="?"/>
            </a:pPr>
            <a:r>
              <a:rPr lang="el-GR">
                <a:solidFill>
                  <a:srgbClr val="181717"/>
                </a:solidFill>
                <a:latin typeface="Calibri" pitchFamily="34" charset="0"/>
                <a:cs typeface="Segoe UI Semilight" pitchFamily="34" charset="0"/>
                <a:sym typeface="Wingdings 2" pitchFamily="18" charset="2"/>
              </a:rPr>
              <a:t>  Βλάβη στο DNA των κυττάρων . </a:t>
            </a:r>
          </a:p>
          <a:p>
            <a:pPr marL="12700" algn="just">
              <a:lnSpc>
                <a:spcPct val="150000"/>
              </a:lnSpc>
              <a:buClr>
                <a:srgbClr val="0070C0"/>
              </a:buClr>
              <a:buFont typeface="Wingdings 2" pitchFamily="18" charset="2"/>
              <a:buChar char="?"/>
            </a:pPr>
            <a:r>
              <a:rPr lang="el-GR">
                <a:solidFill>
                  <a:srgbClr val="181717"/>
                </a:solidFill>
                <a:latin typeface="Calibri" pitchFamily="34" charset="0"/>
                <a:cs typeface="Segoe UI Semilight" pitchFamily="34" charset="0"/>
                <a:sym typeface="Wingdings 2" pitchFamily="18" charset="2"/>
              </a:rPr>
              <a:t> προαγωγή φλεγμονώδους αντίδρασης μέσω προ-φλεγμονωδών κυτταροκινών (IL-1 β και ο TNF- α) υπό την επίδραση του μεταγραφικού παράγοντα NF-κB.</a:t>
            </a:r>
            <a:endParaRPr lang="el-GR">
              <a:solidFill>
                <a:srgbClr val="181717"/>
              </a:solidFill>
              <a:latin typeface="Calibri" pitchFamily="34" charset="0"/>
              <a:cs typeface="Segoe UI Semilight" pitchFamily="34" charset="0"/>
            </a:endParaRPr>
          </a:p>
        </p:txBody>
      </p:sp>
      <p:sp>
        <p:nvSpPr>
          <p:cNvPr id="8" name="Rectangle 7"/>
          <p:cNvSpPr/>
          <p:nvPr/>
        </p:nvSpPr>
        <p:spPr>
          <a:xfrm>
            <a:off x="5380038" y="5145088"/>
            <a:ext cx="3840162" cy="738187"/>
          </a:xfrm>
          <a:prstGeom prst="rect">
            <a:avLst/>
          </a:prstGeom>
        </p:spPr>
        <p:txBody>
          <a:bodyPr>
            <a:spAutoFit/>
          </a:bodyPr>
          <a:lstStyle/>
          <a:p>
            <a:pPr fontAlgn="auto">
              <a:spcBef>
                <a:spcPts val="0"/>
              </a:spcBef>
              <a:spcAft>
                <a:spcPts val="0"/>
              </a:spcAft>
              <a:defRPr/>
            </a:pPr>
            <a:r>
              <a:rPr lang="en-US" sz="1400" kern="0" dirty="0" err="1">
                <a:solidFill>
                  <a:srgbClr val="000000"/>
                </a:solidFill>
                <a:latin typeface="+mn-lt"/>
                <a:ea typeface="ＭＳ Ｐゴシック" pitchFamily="34" charset="-128"/>
                <a:cs typeface="+mn-cs"/>
              </a:rPr>
              <a:t>Compston</a:t>
            </a:r>
            <a:r>
              <a:rPr lang="en-US" sz="1400" kern="0" dirty="0">
                <a:solidFill>
                  <a:srgbClr val="000000"/>
                </a:solidFill>
                <a:latin typeface="+mn-lt"/>
                <a:ea typeface="ＭＳ Ｐゴシック" pitchFamily="34" charset="-128"/>
                <a:cs typeface="+mn-cs"/>
              </a:rPr>
              <a:t> A, Coles A. </a:t>
            </a:r>
            <a:r>
              <a:rPr lang="en-US" sz="1400" i="1" kern="0" dirty="0">
                <a:solidFill>
                  <a:srgbClr val="000000"/>
                </a:solidFill>
                <a:latin typeface="+mn-lt"/>
                <a:ea typeface="ＭＳ Ｐゴシック" pitchFamily="34" charset="-128"/>
                <a:cs typeface="+mn-cs"/>
              </a:rPr>
              <a:t>Lancet.</a:t>
            </a:r>
            <a:r>
              <a:rPr lang="en-US" sz="1400" kern="0" dirty="0">
                <a:solidFill>
                  <a:srgbClr val="000000"/>
                </a:solidFill>
                <a:latin typeface="+mn-lt"/>
                <a:ea typeface="ＭＳ Ｐゴシック" pitchFamily="34" charset="-128"/>
                <a:cs typeface="+mn-cs"/>
              </a:rPr>
              <a:t> 2008</a:t>
            </a:r>
          </a:p>
          <a:p>
            <a:pPr fontAlgn="auto">
              <a:spcBef>
                <a:spcPts val="0"/>
              </a:spcBef>
              <a:spcAft>
                <a:spcPts val="0"/>
              </a:spcAft>
              <a:defRPr/>
            </a:pPr>
            <a:r>
              <a:rPr lang="en-US" sz="1400" kern="0" dirty="0">
                <a:solidFill>
                  <a:srgbClr val="000000"/>
                </a:solidFill>
                <a:latin typeface="+mn-lt"/>
                <a:ea typeface="ＭＳ Ｐゴシック" pitchFamily="34" charset="-128"/>
                <a:cs typeface="+mn-cs"/>
              </a:rPr>
              <a:t>Alvarez J et al. </a:t>
            </a:r>
            <a:r>
              <a:rPr lang="en-GB" sz="1400" i="1" kern="0" dirty="0" err="1">
                <a:solidFill>
                  <a:srgbClr val="000000"/>
                </a:solidFill>
                <a:latin typeface="+mn-lt"/>
                <a:ea typeface="ＭＳ Ｐゴシック" pitchFamily="34" charset="-128"/>
                <a:cs typeface="+mn-cs"/>
              </a:rPr>
              <a:t>Biochim</a:t>
            </a:r>
            <a:r>
              <a:rPr lang="en-GB" sz="1400" i="1" kern="0" dirty="0">
                <a:solidFill>
                  <a:srgbClr val="000000"/>
                </a:solidFill>
                <a:latin typeface="+mn-lt"/>
                <a:ea typeface="ＭＳ Ｐゴシック" pitchFamily="34" charset="-128"/>
                <a:cs typeface="+mn-cs"/>
              </a:rPr>
              <a:t> </a:t>
            </a:r>
            <a:r>
              <a:rPr lang="en-GB" sz="1400" i="1" kern="0" dirty="0" err="1">
                <a:solidFill>
                  <a:srgbClr val="000000"/>
                </a:solidFill>
                <a:latin typeface="+mn-lt"/>
                <a:ea typeface="ＭＳ Ｐゴシック" pitchFamily="34" charset="-128"/>
                <a:cs typeface="+mn-cs"/>
              </a:rPr>
              <a:t>Biophys</a:t>
            </a:r>
            <a:r>
              <a:rPr lang="en-GB" sz="1400" i="1" kern="0" dirty="0">
                <a:solidFill>
                  <a:srgbClr val="000000"/>
                </a:solidFill>
                <a:latin typeface="+mn-lt"/>
                <a:ea typeface="ＭＳ Ｐゴシック" pitchFamily="34" charset="-128"/>
                <a:cs typeface="+mn-cs"/>
              </a:rPr>
              <a:t> </a:t>
            </a:r>
            <a:r>
              <a:rPr lang="en-GB" sz="1400" i="1" kern="0" dirty="0" err="1">
                <a:solidFill>
                  <a:srgbClr val="000000"/>
                </a:solidFill>
                <a:latin typeface="+mn-lt"/>
                <a:ea typeface="ＭＳ Ｐゴシック" pitchFamily="34" charset="-128"/>
                <a:cs typeface="+mn-cs"/>
              </a:rPr>
              <a:t>Acta</a:t>
            </a:r>
            <a:r>
              <a:rPr lang="en-GB" sz="1400" i="1" kern="0" dirty="0">
                <a:solidFill>
                  <a:srgbClr val="000000"/>
                </a:solidFill>
                <a:latin typeface="+mn-lt"/>
                <a:ea typeface="ＭＳ Ｐゴシック" pitchFamily="34" charset="-128"/>
                <a:cs typeface="+mn-cs"/>
              </a:rPr>
              <a:t>. </a:t>
            </a:r>
            <a:r>
              <a:rPr lang="en-GB" sz="1400" kern="0" dirty="0">
                <a:solidFill>
                  <a:srgbClr val="000000"/>
                </a:solidFill>
                <a:latin typeface="+mn-lt"/>
                <a:ea typeface="ＭＳ Ｐゴシック" pitchFamily="34" charset="-128"/>
                <a:cs typeface="+mn-cs"/>
              </a:rPr>
              <a:t>2011</a:t>
            </a:r>
          </a:p>
          <a:p>
            <a:pPr fontAlgn="auto">
              <a:spcBef>
                <a:spcPts val="0"/>
              </a:spcBef>
              <a:spcAft>
                <a:spcPts val="0"/>
              </a:spcAft>
              <a:defRPr/>
            </a:pPr>
            <a:r>
              <a:rPr lang="nl-NL" sz="1400" kern="0" dirty="0">
                <a:solidFill>
                  <a:srgbClr val="000000"/>
                </a:solidFill>
                <a:latin typeface="+mn-lt"/>
                <a:ea typeface="ＭＳ Ｐゴシック" pitchFamily="34" charset="-128"/>
                <a:cs typeface="+mn-cs"/>
              </a:rPr>
              <a:t>Van Horssen J et al. </a:t>
            </a:r>
            <a:r>
              <a:rPr lang="nl-NL" sz="1400" i="1" kern="0" dirty="0">
                <a:solidFill>
                  <a:srgbClr val="000000"/>
                </a:solidFill>
                <a:latin typeface="+mn-lt"/>
                <a:ea typeface="ＭＳ Ｐゴシック" pitchFamily="34" charset="-128"/>
                <a:cs typeface="+mn-cs"/>
              </a:rPr>
              <a:t>Biochim Biophys Acta</a:t>
            </a:r>
            <a:r>
              <a:rPr lang="nl-NL" sz="1400" kern="0" dirty="0">
                <a:solidFill>
                  <a:srgbClr val="000000"/>
                </a:solidFill>
                <a:latin typeface="+mn-lt"/>
                <a:ea typeface="ＭＳ Ｐゴシック" pitchFamily="34" charset="-128"/>
                <a:cs typeface="+mn-cs"/>
              </a:rPr>
              <a:t>. 2011</a:t>
            </a:r>
            <a:endParaRPr lang="el-GR" sz="1400" kern="0" dirty="0">
              <a:solidFill>
                <a:sysClr val="windowText" lastClr="000000"/>
              </a:solidFill>
              <a:latin typeface="+mn-lt"/>
              <a:cs typeface="+mn-cs"/>
            </a:endParaRPr>
          </a:p>
        </p:txBody>
      </p:sp>
      <p:sp>
        <p:nvSpPr>
          <p:cNvPr id="10" name="Title 15"/>
          <p:cNvSpPr txBox="1">
            <a:spLocks/>
          </p:cNvSpPr>
          <p:nvPr/>
        </p:nvSpPr>
        <p:spPr bwMode="auto">
          <a:xfrm>
            <a:off x="0" y="-366713"/>
            <a:ext cx="9144000" cy="1325563"/>
          </a:xfrm>
          <a:prstGeom prst="rect">
            <a:avLst/>
          </a:prstGeom>
          <a:noFill/>
          <a:ln w="9525">
            <a:noFill/>
            <a:miter lim="800000"/>
            <a:headEnd/>
            <a:tailEnd/>
          </a:ln>
        </p:spPr>
        <p:txBody>
          <a:bodyPr anchor="ctr"/>
          <a:lstStyle/>
          <a:p>
            <a:pPr algn="ctr">
              <a:lnSpc>
                <a:spcPct val="90000"/>
              </a:lnSpc>
              <a:defRPr/>
            </a:pPr>
            <a:r>
              <a:rPr lang="el-GR" sz="2800" b="1" dirty="0">
                <a:solidFill>
                  <a:schemeClr val="tx2"/>
                </a:solidFill>
                <a:latin typeface="+mj-lt"/>
                <a:ea typeface="+mj-ea"/>
                <a:cs typeface="+mj-cs"/>
              </a:rPr>
              <a:t>Επιπτώσεις οξειδωτικού </a:t>
            </a:r>
            <a:r>
              <a:rPr lang="en-US" sz="2800" b="1" dirty="0">
                <a:solidFill>
                  <a:schemeClr val="tx2"/>
                </a:solidFill>
                <a:latin typeface="+mj-lt"/>
                <a:ea typeface="+mj-ea"/>
                <a:cs typeface="+mj-cs"/>
              </a:rPr>
              <a:t>stress</a:t>
            </a:r>
            <a:endParaRPr lang="el-GR" sz="2800" b="1"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περιεχομένου"/>
          <p:cNvSpPr>
            <a:spLocks noGrp="1"/>
          </p:cNvSpPr>
          <p:nvPr>
            <p:ph idx="1"/>
          </p:nvPr>
        </p:nvSpPr>
        <p:spPr>
          <a:xfrm>
            <a:off x="280988" y="939800"/>
            <a:ext cx="8421687" cy="706438"/>
          </a:xfrm>
        </p:spPr>
        <p:txBody>
          <a:bodyPr rtlCol="0">
            <a:noAutofit/>
          </a:bodyPr>
          <a:lstStyle/>
          <a:p>
            <a:pPr eaLnBrk="1" fontAlgn="auto" hangingPunct="1">
              <a:spcAft>
                <a:spcPts val="0"/>
              </a:spcAft>
              <a:buFont typeface="Arial" charset="0"/>
              <a:buNone/>
              <a:defRPr/>
            </a:pPr>
            <a:endParaRPr lang="el-GR" sz="2000" dirty="0" smtClean="0">
              <a:solidFill>
                <a:schemeClr val="accent1">
                  <a:lumMod val="75000"/>
                </a:schemeClr>
              </a:solidFill>
              <a:sym typeface="Wingdings 2" panose="05020102010507070707" pitchFamily="18" charset="2"/>
            </a:endParaRPr>
          </a:p>
          <a:p>
            <a:pPr eaLnBrk="1" fontAlgn="auto" hangingPunct="1">
              <a:spcAft>
                <a:spcPts val="0"/>
              </a:spcAft>
              <a:buFont typeface="Arial" charset="0"/>
              <a:buNone/>
              <a:defRPr/>
            </a:pPr>
            <a:r>
              <a:rPr lang="el-GR" sz="2000" b="1" dirty="0" smtClean="0">
                <a:solidFill>
                  <a:schemeClr val="accent1">
                    <a:lumMod val="75000"/>
                  </a:schemeClr>
                </a:solidFill>
                <a:sym typeface="Wingdings 2" panose="05020102010507070707" pitchFamily="18" charset="2"/>
              </a:rPr>
              <a:t>Φυσιολογικός ρόλος ελευθέρων ριζών   </a:t>
            </a:r>
            <a:endParaRPr lang="en-US" sz="2000" b="1" dirty="0" smtClean="0">
              <a:solidFill>
                <a:schemeClr val="accent1">
                  <a:lumMod val="75000"/>
                </a:schemeClr>
              </a:solidFill>
              <a:sym typeface="Wingdings 2" panose="05020102010507070707" pitchFamily="18" charset="2"/>
            </a:endParaRPr>
          </a:p>
          <a:p>
            <a:pPr eaLnBrk="1" fontAlgn="auto" hangingPunct="1">
              <a:spcAft>
                <a:spcPts val="0"/>
              </a:spcAft>
              <a:buFont typeface="Wingdings" pitchFamily="2" charset="2"/>
              <a:buChar char="q"/>
              <a:defRPr/>
            </a:pPr>
            <a:r>
              <a:rPr lang="el-GR" sz="2000" dirty="0" smtClean="0">
                <a:sym typeface="Wingdings 2" panose="05020102010507070707" pitchFamily="18" charset="2"/>
              </a:rPr>
              <a:t> νευροδιαβιβαστές </a:t>
            </a:r>
          </a:p>
          <a:p>
            <a:pPr eaLnBrk="1" fontAlgn="auto" hangingPunct="1">
              <a:spcAft>
                <a:spcPts val="0"/>
              </a:spcAft>
              <a:buFont typeface="Wingdings" pitchFamily="2" charset="2"/>
              <a:buChar char="q"/>
              <a:defRPr/>
            </a:pPr>
            <a:r>
              <a:rPr lang="el-GR" sz="2000" dirty="0" smtClean="0">
                <a:sym typeface="Wingdings 2" panose="05020102010507070707" pitchFamily="18" charset="2"/>
              </a:rPr>
              <a:t> </a:t>
            </a:r>
            <a:r>
              <a:rPr lang="en-US" sz="2000" dirty="0" smtClean="0">
                <a:sym typeface="Wingdings 2" panose="05020102010507070707" pitchFamily="18" charset="2"/>
              </a:rPr>
              <a:t>signal transduction – second messengers</a:t>
            </a:r>
          </a:p>
          <a:p>
            <a:pPr eaLnBrk="1" fontAlgn="auto" hangingPunct="1">
              <a:spcAft>
                <a:spcPts val="0"/>
              </a:spcAft>
              <a:buFont typeface="Wingdings" pitchFamily="2" charset="2"/>
              <a:buChar char="q"/>
              <a:defRPr/>
            </a:pPr>
            <a:r>
              <a:rPr lang="en-US" sz="2000" dirty="0" smtClean="0">
                <a:sym typeface="Wingdings 2" panose="05020102010507070707" pitchFamily="18" charset="2"/>
              </a:rPr>
              <a:t> </a:t>
            </a:r>
            <a:r>
              <a:rPr lang="el-GR" sz="2000" dirty="0" err="1" smtClean="0">
                <a:sym typeface="Wingdings 2" panose="05020102010507070707" pitchFamily="18" charset="2"/>
              </a:rPr>
              <a:t>αυτοφαγία</a:t>
            </a:r>
            <a:r>
              <a:rPr lang="el-GR" sz="2000" dirty="0" smtClean="0">
                <a:sym typeface="Wingdings 2" panose="05020102010507070707" pitchFamily="18" charset="2"/>
              </a:rPr>
              <a:t>- διάσπαση περιεχομένου </a:t>
            </a:r>
            <a:r>
              <a:rPr lang="el-GR" sz="2000" dirty="0" err="1" smtClean="0">
                <a:sym typeface="Wingdings 2" panose="05020102010507070707" pitchFamily="18" charset="2"/>
              </a:rPr>
              <a:t>λυσοσωμάτων</a:t>
            </a:r>
            <a:endParaRPr lang="el-GR" sz="2000" dirty="0" smtClean="0">
              <a:sym typeface="Wingdings 2" panose="05020102010507070707" pitchFamily="18" charset="2"/>
            </a:endParaRPr>
          </a:p>
          <a:p>
            <a:pPr eaLnBrk="1" fontAlgn="auto" hangingPunct="1">
              <a:spcAft>
                <a:spcPts val="0"/>
              </a:spcAft>
              <a:buFont typeface="Wingdings" pitchFamily="2" charset="2"/>
              <a:buChar char="q"/>
              <a:defRPr/>
            </a:pPr>
            <a:r>
              <a:rPr lang="el-GR" sz="2000" dirty="0" smtClean="0">
                <a:sym typeface="Wingdings 2" panose="05020102010507070707" pitchFamily="18" charset="2"/>
              </a:rPr>
              <a:t> </a:t>
            </a:r>
            <a:r>
              <a:rPr lang="en-US" sz="2000" dirty="0" smtClean="0">
                <a:sym typeface="Wingdings 2" panose="05020102010507070707" pitchFamily="18" charset="2"/>
              </a:rPr>
              <a:t> </a:t>
            </a:r>
            <a:r>
              <a:rPr lang="el-GR" sz="2000" dirty="0" smtClean="0">
                <a:sym typeface="Wingdings 2" panose="05020102010507070707" pitchFamily="18" charset="2"/>
              </a:rPr>
              <a:t>ανοσολογική απάντηση- </a:t>
            </a:r>
            <a:r>
              <a:rPr lang="en-US" sz="2000" dirty="0" smtClean="0">
                <a:sym typeface="Wingdings 2" panose="05020102010507070707" pitchFamily="18" charset="2"/>
              </a:rPr>
              <a:t>oxidative burst</a:t>
            </a:r>
          </a:p>
          <a:p>
            <a:pPr eaLnBrk="1" fontAlgn="auto" hangingPunct="1">
              <a:spcAft>
                <a:spcPts val="0"/>
              </a:spcAft>
              <a:buFont typeface="Wingdings" pitchFamily="2" charset="2"/>
              <a:buChar char="q"/>
              <a:defRPr/>
            </a:pPr>
            <a:endParaRPr lang="en-US" sz="1500" dirty="0" smtClean="0">
              <a:solidFill>
                <a:schemeClr val="accent1">
                  <a:lumMod val="75000"/>
                </a:schemeClr>
              </a:solidFill>
              <a:sym typeface="Wingdings 2" panose="05020102010507070707" pitchFamily="18" charset="2"/>
            </a:endParaRPr>
          </a:p>
        </p:txBody>
      </p:sp>
      <p:pic>
        <p:nvPicPr>
          <p:cNvPr id="14339" name="Picture 7"/>
          <p:cNvPicPr>
            <a:picLocks noChangeAspect="1"/>
          </p:cNvPicPr>
          <p:nvPr/>
        </p:nvPicPr>
        <p:blipFill>
          <a:blip r:embed="rId3" cstate="print"/>
          <a:srcRect l="10216" t="86414"/>
          <a:stretch>
            <a:fillRect/>
          </a:stretch>
        </p:blipFill>
        <p:spPr bwMode="auto">
          <a:xfrm>
            <a:off x="254000" y="554038"/>
            <a:ext cx="8686800" cy="101600"/>
          </a:xfrm>
          <a:prstGeom prst="rect">
            <a:avLst/>
          </a:prstGeom>
          <a:noFill/>
          <a:ln w="9525">
            <a:noFill/>
            <a:miter lim="800000"/>
            <a:headEnd/>
            <a:tailEnd/>
          </a:ln>
        </p:spPr>
      </p:pic>
      <p:sp>
        <p:nvSpPr>
          <p:cNvPr id="14340" name="Title 15"/>
          <p:cNvSpPr>
            <a:spLocks noGrp="1"/>
          </p:cNvSpPr>
          <p:nvPr>
            <p:ph type="title"/>
          </p:nvPr>
        </p:nvSpPr>
        <p:spPr>
          <a:xfrm>
            <a:off x="0" y="-366713"/>
            <a:ext cx="9144000" cy="1325563"/>
          </a:xfrm>
        </p:spPr>
        <p:txBody>
          <a:bodyPr/>
          <a:lstStyle/>
          <a:p>
            <a:pPr algn="ctr" eaLnBrk="1" hangingPunct="1"/>
            <a:r>
              <a:rPr lang="el-GR" sz="2800" b="1" smtClean="0"/>
              <a:t>Φυσιολογικός ρόλος των ελευθέρων ριζών: φλεγμονή</a:t>
            </a:r>
          </a:p>
        </p:txBody>
      </p:sp>
      <p:pic>
        <p:nvPicPr>
          <p:cNvPr id="14341" name="Picture 4" descr="Αποτέλεσμα εικόνας για oxidative burst">
            <a:hlinkClick r:id="rId4"/>
          </p:cNvPr>
          <p:cNvPicPr>
            <a:picLocks noChangeAspect="1" noChangeArrowheads="1"/>
          </p:cNvPicPr>
          <p:nvPr/>
        </p:nvPicPr>
        <p:blipFill>
          <a:blip r:embed="rId5" cstate="print"/>
          <a:srcRect/>
          <a:stretch>
            <a:fillRect/>
          </a:stretch>
        </p:blipFill>
        <p:spPr bwMode="auto">
          <a:xfrm>
            <a:off x="3651250" y="3268663"/>
            <a:ext cx="5086350"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περιεχομένου"/>
          <p:cNvSpPr>
            <a:spLocks noGrp="1"/>
          </p:cNvSpPr>
          <p:nvPr>
            <p:ph idx="1"/>
          </p:nvPr>
        </p:nvSpPr>
        <p:spPr>
          <a:xfrm>
            <a:off x="128588" y="512763"/>
            <a:ext cx="8637587" cy="706437"/>
          </a:xfrm>
        </p:spPr>
        <p:txBody>
          <a:bodyPr rtlCol="0">
            <a:noAutofit/>
          </a:bodyPr>
          <a:lstStyle/>
          <a:p>
            <a:pPr eaLnBrk="1" fontAlgn="auto" hangingPunct="1">
              <a:spcAft>
                <a:spcPts val="0"/>
              </a:spcAft>
              <a:buFont typeface="Arial" charset="0"/>
              <a:buNone/>
              <a:defRPr/>
            </a:pPr>
            <a:r>
              <a:rPr lang="en-US" sz="2000" dirty="0" smtClean="0">
                <a:solidFill>
                  <a:schemeClr val="accent1">
                    <a:lumMod val="75000"/>
                  </a:schemeClr>
                </a:solidFill>
                <a:sym typeface="Wingdings 2" panose="05020102010507070707" pitchFamily="18" charset="2"/>
              </a:rPr>
              <a:t> </a:t>
            </a:r>
          </a:p>
          <a:p>
            <a:pPr eaLnBrk="1" fontAlgn="auto" hangingPunct="1">
              <a:spcAft>
                <a:spcPts val="0"/>
              </a:spcAft>
              <a:buFont typeface="Wingdings" pitchFamily="2" charset="2"/>
              <a:buChar char="q"/>
              <a:defRPr/>
            </a:pPr>
            <a:r>
              <a:rPr lang="en-US" sz="2000" dirty="0" smtClean="0">
                <a:solidFill>
                  <a:schemeClr val="accent1">
                    <a:lumMod val="75000"/>
                  </a:schemeClr>
                </a:solidFill>
                <a:sym typeface="Wingdings 2" panose="05020102010507070707" pitchFamily="18" charset="2"/>
              </a:rPr>
              <a:t> </a:t>
            </a:r>
            <a:r>
              <a:rPr lang="el-GR" sz="2000" dirty="0" err="1" smtClean="0">
                <a:solidFill>
                  <a:schemeClr val="tx2"/>
                </a:solidFill>
                <a:sym typeface="Wingdings 2" panose="05020102010507070707" pitchFamily="18" charset="2"/>
              </a:rPr>
              <a:t>Μικρογλοιακά</a:t>
            </a:r>
            <a:r>
              <a:rPr lang="el-GR" sz="2000" dirty="0" smtClean="0">
                <a:solidFill>
                  <a:schemeClr val="tx2"/>
                </a:solidFill>
                <a:sym typeface="Wingdings 2" panose="05020102010507070707" pitchFamily="18" charset="2"/>
              </a:rPr>
              <a:t> και </a:t>
            </a:r>
            <a:r>
              <a:rPr lang="el-GR" sz="2000" dirty="0" err="1" smtClean="0">
                <a:solidFill>
                  <a:schemeClr val="tx2"/>
                </a:solidFill>
                <a:sym typeface="Wingdings 2" panose="05020102010507070707" pitchFamily="18" charset="2"/>
              </a:rPr>
              <a:t>μακροφάγα</a:t>
            </a:r>
            <a:r>
              <a:rPr lang="el-GR" sz="2000" dirty="0" smtClean="0">
                <a:solidFill>
                  <a:schemeClr val="tx2"/>
                </a:solidFill>
                <a:sym typeface="Wingdings 2" panose="05020102010507070707" pitchFamily="18" charset="2"/>
              </a:rPr>
              <a:t> θεωρούνται οι βασικές πηγές των ελευθέρων ριζών στην πολλαπλή σκλήρυνση (</a:t>
            </a:r>
            <a:r>
              <a:rPr lang="en-US" sz="2000" dirty="0" smtClean="0">
                <a:solidFill>
                  <a:schemeClr val="tx2"/>
                </a:solidFill>
                <a:sym typeface="Wingdings 2" panose="05020102010507070707" pitchFamily="18" charset="2"/>
              </a:rPr>
              <a:t>Van </a:t>
            </a:r>
            <a:r>
              <a:rPr lang="en-US" sz="2000" dirty="0" err="1" smtClean="0">
                <a:solidFill>
                  <a:schemeClr val="tx2"/>
                </a:solidFill>
                <a:sym typeface="Wingdings 2" panose="05020102010507070707" pitchFamily="18" charset="2"/>
              </a:rPr>
              <a:t>Horssen</a:t>
            </a:r>
            <a:r>
              <a:rPr lang="en-US" sz="2000" dirty="0" smtClean="0">
                <a:solidFill>
                  <a:schemeClr val="tx2"/>
                </a:solidFill>
                <a:sym typeface="Wingdings 2" panose="05020102010507070707" pitchFamily="18" charset="2"/>
              </a:rPr>
              <a:t> et al, 2008).  </a:t>
            </a:r>
          </a:p>
          <a:p>
            <a:pPr eaLnBrk="1" fontAlgn="auto" hangingPunct="1">
              <a:spcAft>
                <a:spcPts val="0"/>
              </a:spcAft>
              <a:buFont typeface="Wingdings" pitchFamily="2" charset="2"/>
              <a:buChar char="q"/>
              <a:defRPr/>
            </a:pPr>
            <a:r>
              <a:rPr lang="el-GR" sz="2000" dirty="0" smtClean="0">
                <a:solidFill>
                  <a:schemeClr val="tx2"/>
                </a:solidFill>
                <a:sym typeface="Wingdings 2" panose="05020102010507070707" pitchFamily="18" charset="2"/>
              </a:rPr>
              <a:t>Αυξημένα επίπεδα νιτρωδών και νιτρικών στο ΕΝΥ των ασθενών σε υποτροπή  (</a:t>
            </a:r>
            <a:r>
              <a:rPr lang="en-US" sz="2000" dirty="0" smtClean="0">
                <a:solidFill>
                  <a:schemeClr val="tx2"/>
                </a:solidFill>
                <a:sym typeface="Wingdings 2" panose="05020102010507070707" pitchFamily="18" charset="2"/>
              </a:rPr>
              <a:t>Cross et al, 199</a:t>
            </a:r>
            <a:r>
              <a:rPr lang="el-GR" sz="2000" dirty="0" smtClean="0">
                <a:solidFill>
                  <a:schemeClr val="tx2"/>
                </a:solidFill>
                <a:sym typeface="Wingdings 2" panose="05020102010507070707" pitchFamily="18" charset="2"/>
              </a:rPr>
              <a:t>8</a:t>
            </a:r>
            <a:r>
              <a:rPr lang="en-US" sz="2000" dirty="0" smtClean="0">
                <a:solidFill>
                  <a:schemeClr val="tx2"/>
                </a:solidFill>
                <a:sym typeface="Wingdings 2" panose="05020102010507070707" pitchFamily="18" charset="2"/>
              </a:rPr>
              <a:t>, </a:t>
            </a:r>
            <a:r>
              <a:rPr lang="en-US" sz="2000" dirty="0" err="1" smtClean="0">
                <a:solidFill>
                  <a:schemeClr val="tx2"/>
                </a:solidFill>
                <a:sym typeface="Wingdings 2" panose="05020102010507070707" pitchFamily="18" charset="2"/>
              </a:rPr>
              <a:t>JNeuroimmunol</a:t>
            </a:r>
            <a:r>
              <a:rPr lang="en-US" sz="2000" dirty="0" smtClean="0">
                <a:solidFill>
                  <a:schemeClr val="tx2"/>
                </a:solidFill>
                <a:sym typeface="Wingdings 2" panose="05020102010507070707" pitchFamily="18" charset="2"/>
              </a:rPr>
              <a:t>). </a:t>
            </a:r>
            <a:endParaRPr lang="el-GR" sz="2000" dirty="0" smtClean="0">
              <a:solidFill>
                <a:schemeClr val="tx2"/>
              </a:solidFill>
              <a:sym typeface="Wingdings 2" panose="05020102010507070707" pitchFamily="18" charset="2"/>
            </a:endParaRPr>
          </a:p>
          <a:p>
            <a:pPr eaLnBrk="1" fontAlgn="auto" hangingPunct="1">
              <a:spcAft>
                <a:spcPts val="0"/>
              </a:spcAft>
              <a:buFont typeface="Wingdings" pitchFamily="2" charset="2"/>
              <a:buChar char="q"/>
              <a:defRPr/>
            </a:pPr>
            <a:r>
              <a:rPr lang="el-GR" sz="2000" dirty="0" smtClean="0">
                <a:solidFill>
                  <a:schemeClr val="tx2"/>
                </a:solidFill>
                <a:sym typeface="Wingdings 2" panose="05020102010507070707" pitchFamily="18" charset="2"/>
              </a:rPr>
              <a:t>  </a:t>
            </a:r>
            <a:r>
              <a:rPr lang="el-GR" sz="2000" dirty="0" err="1" smtClean="0">
                <a:solidFill>
                  <a:schemeClr val="tx2"/>
                </a:solidFill>
                <a:sym typeface="Wingdings 2" panose="05020102010507070707" pitchFamily="18" charset="2"/>
              </a:rPr>
              <a:t>Παθολογοανατομικές</a:t>
            </a:r>
            <a:r>
              <a:rPr lang="el-GR" sz="2000" dirty="0" smtClean="0">
                <a:solidFill>
                  <a:schemeClr val="tx2"/>
                </a:solidFill>
                <a:sym typeface="Wingdings 2" panose="05020102010507070707" pitchFamily="18" charset="2"/>
              </a:rPr>
              <a:t> ενδείξεις οξείδωσης λιπιδίων, πρωτεϊνών και </a:t>
            </a:r>
            <a:r>
              <a:rPr lang="en-US" sz="2000" dirty="0" smtClean="0">
                <a:solidFill>
                  <a:schemeClr val="tx2"/>
                </a:solidFill>
                <a:sym typeface="Wingdings 2" panose="05020102010507070707" pitchFamily="18" charset="2"/>
              </a:rPr>
              <a:t>DNA </a:t>
            </a:r>
            <a:r>
              <a:rPr lang="el-GR" sz="2000" dirty="0" smtClean="0">
                <a:solidFill>
                  <a:schemeClr val="tx2"/>
                </a:solidFill>
                <a:sym typeface="Wingdings 2" panose="05020102010507070707" pitchFamily="18" charset="2"/>
              </a:rPr>
              <a:t>σε βλάβες ασθενών με πολλαπλή σκλήρυνση (</a:t>
            </a:r>
            <a:r>
              <a:rPr lang="en-US" sz="2000" dirty="0" err="1" smtClean="0">
                <a:solidFill>
                  <a:schemeClr val="tx2"/>
                </a:solidFill>
                <a:sym typeface="Wingdings 2" panose="05020102010507070707" pitchFamily="18" charset="2"/>
              </a:rPr>
              <a:t>Haider</a:t>
            </a:r>
            <a:r>
              <a:rPr lang="en-US" sz="2000" dirty="0" smtClean="0">
                <a:solidFill>
                  <a:schemeClr val="tx2"/>
                </a:solidFill>
                <a:sym typeface="Wingdings 2" panose="05020102010507070707" pitchFamily="18" charset="2"/>
              </a:rPr>
              <a:t> et al, 2016, </a:t>
            </a:r>
            <a:r>
              <a:rPr lang="en-US" sz="2000" dirty="0" err="1" smtClean="0">
                <a:solidFill>
                  <a:schemeClr val="tx2"/>
                </a:solidFill>
                <a:sym typeface="Wingdings 2" panose="05020102010507070707" pitchFamily="18" charset="2"/>
              </a:rPr>
              <a:t>Abedin</a:t>
            </a:r>
            <a:r>
              <a:rPr lang="en-US" sz="2000" dirty="0" smtClean="0">
                <a:solidFill>
                  <a:schemeClr val="tx2"/>
                </a:solidFill>
                <a:sym typeface="Wingdings 2" panose="05020102010507070707" pitchFamily="18" charset="2"/>
              </a:rPr>
              <a:t> et al, 2002; Liu et al, 2001).</a:t>
            </a:r>
            <a:endParaRPr lang="el-GR" sz="2000" dirty="0" smtClean="0">
              <a:solidFill>
                <a:schemeClr val="tx2"/>
              </a:solidFill>
              <a:sym typeface="Wingdings 2" panose="05020102010507070707" pitchFamily="18" charset="2"/>
            </a:endParaRPr>
          </a:p>
          <a:p>
            <a:pPr eaLnBrk="1" fontAlgn="auto" hangingPunct="1">
              <a:spcAft>
                <a:spcPts val="0"/>
              </a:spcAft>
              <a:buFont typeface="Wingdings" pitchFamily="2" charset="2"/>
              <a:buChar char="q"/>
              <a:defRPr/>
            </a:pPr>
            <a:endParaRPr lang="en-US" sz="1500" dirty="0" smtClean="0">
              <a:solidFill>
                <a:schemeClr val="accent1">
                  <a:lumMod val="75000"/>
                </a:schemeClr>
              </a:solidFill>
              <a:sym typeface="Wingdings 2" panose="05020102010507070707" pitchFamily="18" charset="2"/>
            </a:endParaRPr>
          </a:p>
          <a:p>
            <a:pPr eaLnBrk="1" fontAlgn="auto" hangingPunct="1">
              <a:spcAft>
                <a:spcPts val="0"/>
              </a:spcAft>
              <a:buFont typeface="Wingdings" pitchFamily="2" charset="2"/>
              <a:buChar char="q"/>
              <a:defRPr/>
            </a:pPr>
            <a:endParaRPr lang="en-US" sz="1500" dirty="0" smtClean="0">
              <a:solidFill>
                <a:schemeClr val="accent1">
                  <a:lumMod val="75000"/>
                </a:schemeClr>
              </a:solidFill>
              <a:sym typeface="Wingdings 2" panose="05020102010507070707" pitchFamily="18" charset="2"/>
            </a:endParaRPr>
          </a:p>
          <a:p>
            <a:pPr eaLnBrk="1" fontAlgn="auto" hangingPunct="1">
              <a:spcAft>
                <a:spcPts val="0"/>
              </a:spcAft>
              <a:buFont typeface="Arial" charset="0"/>
              <a:buNone/>
              <a:defRPr/>
            </a:pPr>
            <a:endParaRPr lang="en-US" sz="1500" dirty="0" smtClean="0">
              <a:solidFill>
                <a:schemeClr val="accent1">
                  <a:lumMod val="75000"/>
                </a:schemeClr>
              </a:solidFill>
              <a:sym typeface="Wingdings 2" panose="05020102010507070707" pitchFamily="18" charset="2"/>
            </a:endParaRPr>
          </a:p>
        </p:txBody>
      </p:sp>
      <p:pic>
        <p:nvPicPr>
          <p:cNvPr id="15363" name="Picture 7"/>
          <p:cNvPicPr>
            <a:picLocks noChangeAspect="1"/>
          </p:cNvPicPr>
          <p:nvPr/>
        </p:nvPicPr>
        <p:blipFill>
          <a:blip r:embed="rId3" cstate="print"/>
          <a:srcRect l="10216" t="86414"/>
          <a:stretch>
            <a:fillRect/>
          </a:stretch>
        </p:blipFill>
        <p:spPr bwMode="auto">
          <a:xfrm>
            <a:off x="254000" y="554038"/>
            <a:ext cx="8686800" cy="101600"/>
          </a:xfrm>
          <a:prstGeom prst="rect">
            <a:avLst/>
          </a:prstGeom>
          <a:noFill/>
          <a:ln w="9525">
            <a:noFill/>
            <a:miter lim="800000"/>
            <a:headEnd/>
            <a:tailEnd/>
          </a:ln>
        </p:spPr>
      </p:pic>
      <p:sp>
        <p:nvSpPr>
          <p:cNvPr id="15364" name="TextBox 12"/>
          <p:cNvSpPr txBox="1">
            <a:spLocks noChangeArrowheads="1"/>
          </p:cNvSpPr>
          <p:nvPr/>
        </p:nvSpPr>
        <p:spPr bwMode="auto">
          <a:xfrm>
            <a:off x="5443538" y="6397625"/>
            <a:ext cx="4065587" cy="307975"/>
          </a:xfrm>
          <a:prstGeom prst="rect">
            <a:avLst/>
          </a:prstGeom>
          <a:noFill/>
          <a:ln w="9525">
            <a:noFill/>
            <a:miter lim="800000"/>
            <a:headEnd/>
            <a:tailEnd/>
          </a:ln>
        </p:spPr>
        <p:txBody>
          <a:bodyPr>
            <a:spAutoFit/>
          </a:bodyPr>
          <a:lstStyle/>
          <a:p>
            <a:r>
              <a:rPr lang="en-US" sz="1400">
                <a:latin typeface="Calibri" pitchFamily="34" charset="0"/>
              </a:rPr>
              <a:t>Haider L, 2015, Oxid Med Cellular Longevity</a:t>
            </a:r>
            <a:r>
              <a:rPr lang="nl-NL" sz="1400">
                <a:solidFill>
                  <a:srgbClr val="000000"/>
                </a:solidFill>
                <a:latin typeface="Calibri" pitchFamily="34" charset="0"/>
                <a:ea typeface="ＭＳ Ｐゴシック" pitchFamily="34" charset="-128"/>
              </a:rPr>
              <a:t>.</a:t>
            </a:r>
            <a:endParaRPr lang="el-GR" sz="1400">
              <a:latin typeface="Calibri" pitchFamily="34" charset="0"/>
            </a:endParaRPr>
          </a:p>
        </p:txBody>
      </p:sp>
      <p:sp>
        <p:nvSpPr>
          <p:cNvPr id="15365" name="Title 15"/>
          <p:cNvSpPr>
            <a:spLocks noGrp="1"/>
          </p:cNvSpPr>
          <p:nvPr>
            <p:ph type="title"/>
          </p:nvPr>
        </p:nvSpPr>
        <p:spPr>
          <a:xfrm>
            <a:off x="0" y="-366713"/>
            <a:ext cx="9144000" cy="1325563"/>
          </a:xfrm>
        </p:spPr>
        <p:txBody>
          <a:bodyPr/>
          <a:lstStyle/>
          <a:p>
            <a:pPr algn="ctr" eaLnBrk="1" hangingPunct="1"/>
            <a:r>
              <a:rPr lang="el-GR" sz="2800" b="1" smtClean="0"/>
              <a:t>Οξειδωτικό </a:t>
            </a:r>
            <a:r>
              <a:rPr lang="en-US" sz="2800" b="1" smtClean="0"/>
              <a:t>stress </a:t>
            </a:r>
            <a:r>
              <a:rPr lang="el-GR" sz="2800" b="1" smtClean="0"/>
              <a:t>και πολλαπλή σκλήρυνση</a:t>
            </a:r>
          </a:p>
        </p:txBody>
      </p:sp>
      <p:pic>
        <p:nvPicPr>
          <p:cNvPr id="15366" name="Picture 2"/>
          <p:cNvPicPr>
            <a:picLocks noChangeAspect="1" noChangeArrowheads="1"/>
          </p:cNvPicPr>
          <p:nvPr/>
        </p:nvPicPr>
        <p:blipFill>
          <a:blip r:embed="rId4" cstate="print"/>
          <a:srcRect/>
          <a:stretch>
            <a:fillRect/>
          </a:stretch>
        </p:blipFill>
        <p:spPr bwMode="auto">
          <a:xfrm>
            <a:off x="5084763" y="3398838"/>
            <a:ext cx="3854450" cy="2746375"/>
          </a:xfrm>
          <a:prstGeom prst="rect">
            <a:avLst/>
          </a:prstGeom>
          <a:noFill/>
          <a:ln w="9525">
            <a:noFill/>
            <a:miter lim="800000"/>
            <a:headEnd/>
            <a:tailEnd/>
          </a:ln>
        </p:spPr>
      </p:pic>
      <p:sp>
        <p:nvSpPr>
          <p:cNvPr id="15367" name="TextBox 10"/>
          <p:cNvSpPr txBox="1">
            <a:spLocks noChangeArrowheads="1"/>
          </p:cNvSpPr>
          <p:nvPr/>
        </p:nvSpPr>
        <p:spPr bwMode="auto">
          <a:xfrm>
            <a:off x="5151438" y="3444875"/>
            <a:ext cx="684212" cy="368300"/>
          </a:xfrm>
          <a:prstGeom prst="rect">
            <a:avLst/>
          </a:prstGeom>
          <a:noFill/>
          <a:ln w="9525">
            <a:noFill/>
            <a:miter lim="800000"/>
            <a:headEnd/>
            <a:tailEnd/>
          </a:ln>
        </p:spPr>
        <p:txBody>
          <a:bodyPr wrap="none">
            <a:spAutoFit/>
          </a:bodyPr>
          <a:lstStyle/>
          <a:p>
            <a:r>
              <a:rPr lang="el-GR">
                <a:solidFill>
                  <a:schemeClr val="bg1"/>
                </a:solidFill>
              </a:rPr>
              <a:t>ΝΤ</a:t>
            </a:r>
            <a:r>
              <a:rPr lang="en-US">
                <a:solidFill>
                  <a:schemeClr val="bg1"/>
                </a:solidFill>
              </a:rPr>
              <a:t>yr</a:t>
            </a:r>
            <a:endParaRPr lang="el-GR">
              <a:solidFill>
                <a:schemeClr val="bg1"/>
              </a:solidFill>
            </a:endParaRPr>
          </a:p>
        </p:txBody>
      </p:sp>
      <p:sp>
        <p:nvSpPr>
          <p:cNvPr id="15368" name="TextBox 11"/>
          <p:cNvSpPr txBox="1">
            <a:spLocks noChangeArrowheads="1"/>
          </p:cNvSpPr>
          <p:nvPr/>
        </p:nvSpPr>
        <p:spPr bwMode="auto">
          <a:xfrm>
            <a:off x="7056438" y="3459163"/>
            <a:ext cx="800100" cy="369887"/>
          </a:xfrm>
          <a:prstGeom prst="rect">
            <a:avLst/>
          </a:prstGeom>
          <a:noFill/>
          <a:ln w="9525">
            <a:noFill/>
            <a:miter lim="800000"/>
            <a:headEnd/>
            <a:tailEnd/>
          </a:ln>
        </p:spPr>
        <p:txBody>
          <a:bodyPr wrap="none">
            <a:spAutoFit/>
          </a:bodyPr>
          <a:lstStyle/>
          <a:p>
            <a:r>
              <a:rPr lang="en-US">
                <a:solidFill>
                  <a:schemeClr val="bg1"/>
                </a:solidFill>
              </a:rPr>
              <a:t>GFAP</a:t>
            </a:r>
            <a:endParaRPr lang="el-GR">
              <a:solidFill>
                <a:schemeClr val="bg1"/>
              </a:solidFill>
            </a:endParaRPr>
          </a:p>
        </p:txBody>
      </p:sp>
      <p:sp>
        <p:nvSpPr>
          <p:cNvPr id="13" name="Rectangle 12"/>
          <p:cNvSpPr/>
          <p:nvPr/>
        </p:nvSpPr>
        <p:spPr>
          <a:xfrm>
            <a:off x="152400" y="3179763"/>
            <a:ext cx="4983163" cy="2554287"/>
          </a:xfrm>
          <a:prstGeom prst="rect">
            <a:avLst/>
          </a:prstGeom>
        </p:spPr>
        <p:txBody>
          <a:bodyPr>
            <a:spAutoFit/>
          </a:bodyPr>
          <a:lstStyle/>
          <a:p>
            <a:pPr>
              <a:buFont typeface="Wingdings" pitchFamily="2" charset="2"/>
              <a:buChar char="q"/>
              <a:defRPr/>
            </a:pPr>
            <a:r>
              <a:rPr lang="el-GR" sz="2000" dirty="0">
                <a:solidFill>
                  <a:schemeClr val="tx2"/>
                </a:solidFill>
                <a:latin typeface="Arial" charset="0"/>
                <a:cs typeface="Arial" charset="0"/>
                <a:sym typeface="Wingdings 2" panose="05020102010507070707" pitchFamily="18" charset="2"/>
              </a:rPr>
              <a:t>  </a:t>
            </a:r>
            <a:r>
              <a:rPr lang="el-GR" sz="2000" dirty="0" err="1">
                <a:solidFill>
                  <a:schemeClr val="tx2"/>
                </a:solidFill>
                <a:latin typeface="+mn-lt"/>
                <a:cs typeface="Arial" charset="0"/>
                <a:sym typeface="Wingdings 2" panose="05020102010507070707" pitchFamily="18" charset="2"/>
              </a:rPr>
              <a:t>Παθολογοανατομικές</a:t>
            </a:r>
            <a:r>
              <a:rPr lang="el-GR" sz="2000" dirty="0">
                <a:solidFill>
                  <a:schemeClr val="tx2"/>
                </a:solidFill>
                <a:latin typeface="+mn-lt"/>
                <a:cs typeface="Arial" charset="0"/>
                <a:sym typeface="Wingdings 2" panose="05020102010507070707" pitchFamily="18" charset="2"/>
              </a:rPr>
              <a:t> ενδείξεις οξείδωσης νευρώνων, </a:t>
            </a:r>
            <a:r>
              <a:rPr lang="el-GR" sz="2000" dirty="0" err="1">
                <a:solidFill>
                  <a:schemeClr val="tx2"/>
                </a:solidFill>
                <a:latin typeface="+mn-lt"/>
                <a:cs typeface="Arial" charset="0"/>
                <a:sym typeface="Wingdings 2" panose="05020102010507070707" pitchFamily="18" charset="2"/>
              </a:rPr>
              <a:t>αστροκυττάρων</a:t>
            </a:r>
            <a:r>
              <a:rPr lang="el-GR" sz="2000" dirty="0">
                <a:solidFill>
                  <a:schemeClr val="tx2"/>
                </a:solidFill>
                <a:latin typeface="+mn-lt"/>
                <a:cs typeface="Arial" charset="0"/>
                <a:sym typeface="Wingdings 2" panose="05020102010507070707" pitchFamily="18" charset="2"/>
              </a:rPr>
              <a:t>, </a:t>
            </a:r>
            <a:r>
              <a:rPr lang="el-GR" sz="2000" dirty="0" err="1">
                <a:solidFill>
                  <a:schemeClr val="tx2"/>
                </a:solidFill>
                <a:latin typeface="+mn-lt"/>
                <a:cs typeface="Arial" charset="0"/>
                <a:sym typeface="Wingdings 2" panose="05020102010507070707" pitchFamily="18" charset="2"/>
              </a:rPr>
              <a:t>ολιγοδενδροκυττάρων</a:t>
            </a:r>
            <a:r>
              <a:rPr lang="el-GR" sz="2000" dirty="0">
                <a:solidFill>
                  <a:schemeClr val="tx2"/>
                </a:solidFill>
                <a:latin typeface="+mn-lt"/>
                <a:cs typeface="Arial" charset="0"/>
                <a:sym typeface="Wingdings 2" panose="05020102010507070707" pitchFamily="18" charset="2"/>
              </a:rPr>
              <a:t> και </a:t>
            </a:r>
            <a:r>
              <a:rPr lang="el-GR" sz="2000" dirty="0" err="1">
                <a:solidFill>
                  <a:schemeClr val="tx2"/>
                </a:solidFill>
                <a:latin typeface="+mn-lt"/>
                <a:cs typeface="Arial" charset="0"/>
                <a:sym typeface="Wingdings 2" panose="05020102010507070707" pitchFamily="18" charset="2"/>
              </a:rPr>
              <a:t>μικρογλοιακών</a:t>
            </a:r>
            <a:r>
              <a:rPr lang="el-GR" sz="2000" dirty="0">
                <a:solidFill>
                  <a:schemeClr val="tx2"/>
                </a:solidFill>
                <a:latin typeface="+mn-lt"/>
                <a:cs typeface="Arial" charset="0"/>
                <a:sym typeface="Wingdings 2" panose="05020102010507070707" pitchFamily="18" charset="2"/>
              </a:rPr>
              <a:t>/ </a:t>
            </a:r>
            <a:r>
              <a:rPr lang="el-GR" sz="2000" dirty="0" err="1">
                <a:solidFill>
                  <a:schemeClr val="tx2"/>
                </a:solidFill>
                <a:latin typeface="+mn-lt"/>
                <a:cs typeface="Arial" charset="0"/>
                <a:sym typeface="Wingdings 2" panose="05020102010507070707" pitchFamily="18" charset="2"/>
              </a:rPr>
              <a:t>μακροφάγων</a:t>
            </a:r>
            <a:r>
              <a:rPr lang="el-GR" sz="2000" dirty="0">
                <a:solidFill>
                  <a:schemeClr val="tx2"/>
                </a:solidFill>
                <a:latin typeface="+mn-lt"/>
                <a:cs typeface="Arial" charset="0"/>
                <a:sym typeface="Wingdings 2" panose="05020102010507070707" pitchFamily="18" charset="2"/>
              </a:rPr>
              <a:t>.</a:t>
            </a:r>
            <a:endParaRPr lang="en-US" sz="2000" dirty="0">
              <a:solidFill>
                <a:schemeClr val="tx2"/>
              </a:solidFill>
              <a:latin typeface="+mn-lt"/>
              <a:cs typeface="Arial" charset="0"/>
              <a:sym typeface="Wingdings 2" panose="05020102010507070707" pitchFamily="18" charset="2"/>
            </a:endParaRPr>
          </a:p>
          <a:p>
            <a:pPr>
              <a:defRPr/>
            </a:pPr>
            <a:endParaRPr lang="el-GR" sz="2000" dirty="0">
              <a:solidFill>
                <a:schemeClr val="tx2"/>
              </a:solidFill>
              <a:latin typeface="+mn-lt"/>
              <a:cs typeface="Arial" charset="0"/>
              <a:sym typeface="Wingdings 2" panose="05020102010507070707" pitchFamily="18" charset="2"/>
            </a:endParaRPr>
          </a:p>
          <a:p>
            <a:pPr>
              <a:buFont typeface="Wingdings" pitchFamily="2" charset="2"/>
              <a:buChar char="q"/>
              <a:defRPr/>
            </a:pPr>
            <a:r>
              <a:rPr lang="el-GR" sz="2000" dirty="0">
                <a:solidFill>
                  <a:schemeClr val="tx2"/>
                </a:solidFill>
                <a:latin typeface="+mn-lt"/>
                <a:cs typeface="Arial" charset="0"/>
                <a:sym typeface="Wingdings 2" panose="05020102010507070707" pitchFamily="18" charset="2"/>
              </a:rPr>
              <a:t>  </a:t>
            </a:r>
            <a:r>
              <a:rPr lang="en-US" sz="2000" dirty="0" err="1">
                <a:solidFill>
                  <a:schemeClr val="tx2"/>
                </a:solidFill>
                <a:latin typeface="+mn-lt"/>
                <a:cs typeface="Arial" charset="0"/>
                <a:sym typeface="Wingdings 2" panose="05020102010507070707" pitchFamily="18" charset="2"/>
              </a:rPr>
              <a:t>iNOS</a:t>
            </a:r>
            <a:r>
              <a:rPr lang="en-US" sz="2000" dirty="0">
                <a:solidFill>
                  <a:schemeClr val="tx2"/>
                </a:solidFill>
                <a:latin typeface="+mn-lt"/>
                <a:cs typeface="Arial" charset="0"/>
                <a:sym typeface="Wingdings 2" panose="05020102010507070707" pitchFamily="18" charset="2"/>
              </a:rPr>
              <a:t> expression by </a:t>
            </a:r>
            <a:r>
              <a:rPr lang="en-US" sz="2000" dirty="0" err="1">
                <a:solidFill>
                  <a:schemeClr val="tx2"/>
                </a:solidFill>
                <a:latin typeface="+mn-lt"/>
                <a:cs typeface="Arial" charset="0"/>
                <a:sym typeface="Wingdings 2" panose="05020102010507070707" pitchFamily="18" charset="2"/>
              </a:rPr>
              <a:t>astrocytes</a:t>
            </a:r>
            <a:r>
              <a:rPr lang="en-US" sz="2000" dirty="0">
                <a:solidFill>
                  <a:schemeClr val="tx2"/>
                </a:solidFill>
                <a:latin typeface="+mn-lt"/>
                <a:cs typeface="Arial" charset="0"/>
                <a:sym typeface="Wingdings 2" panose="05020102010507070707" pitchFamily="18" charset="2"/>
              </a:rPr>
              <a:t> and macrophages in acute MS lesions (Liu et al, 2001, </a:t>
            </a:r>
            <a:r>
              <a:rPr lang="en-US" sz="2000" dirty="0" err="1">
                <a:solidFill>
                  <a:schemeClr val="tx2"/>
                </a:solidFill>
                <a:latin typeface="+mn-lt"/>
                <a:cs typeface="Arial" charset="0"/>
                <a:sym typeface="Wingdings 2" panose="05020102010507070707" pitchFamily="18" charset="2"/>
              </a:rPr>
              <a:t>AmJPathol</a:t>
            </a:r>
            <a:r>
              <a:rPr lang="en-US" sz="2000" dirty="0">
                <a:solidFill>
                  <a:schemeClr val="tx2"/>
                </a:solidFill>
                <a:latin typeface="+mn-lt"/>
                <a:cs typeface="Arial" charset="0"/>
                <a:sym typeface="Wingdings 2" panose="05020102010507070707" pitchFamily="18" charset="2"/>
              </a:rPr>
              <a:t>).  </a:t>
            </a:r>
            <a:endParaRPr lang="el-GR" sz="2000" dirty="0">
              <a:solidFill>
                <a:schemeClr val="tx2"/>
              </a:solidFill>
              <a:latin typeface="+mn-lt"/>
              <a:cs typeface="Arial"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p:cNvPicPr>
            <a:picLocks noChangeAspect="1"/>
          </p:cNvPicPr>
          <p:nvPr/>
        </p:nvPicPr>
        <p:blipFill>
          <a:blip r:embed="rId3" cstate="print"/>
          <a:srcRect l="10216" t="86414"/>
          <a:stretch>
            <a:fillRect/>
          </a:stretch>
        </p:blipFill>
        <p:spPr bwMode="auto">
          <a:xfrm>
            <a:off x="254000" y="554038"/>
            <a:ext cx="8686800" cy="101600"/>
          </a:xfrm>
          <a:prstGeom prst="rect">
            <a:avLst/>
          </a:prstGeom>
          <a:noFill/>
          <a:ln w="9525">
            <a:noFill/>
            <a:miter lim="800000"/>
            <a:headEnd/>
            <a:tailEnd/>
          </a:ln>
        </p:spPr>
      </p:pic>
      <p:sp>
        <p:nvSpPr>
          <p:cNvPr id="16387" name="Title 15"/>
          <p:cNvSpPr>
            <a:spLocks noGrp="1"/>
          </p:cNvSpPr>
          <p:nvPr>
            <p:ph type="title"/>
          </p:nvPr>
        </p:nvSpPr>
        <p:spPr>
          <a:xfrm>
            <a:off x="0" y="-366713"/>
            <a:ext cx="9144000" cy="1325563"/>
          </a:xfrm>
        </p:spPr>
        <p:txBody>
          <a:bodyPr/>
          <a:lstStyle/>
          <a:p>
            <a:pPr algn="ctr" eaLnBrk="1" hangingPunct="1"/>
            <a:r>
              <a:rPr lang="el-GR" sz="2800" b="1" smtClean="0">
                <a:solidFill>
                  <a:schemeClr val="tx2"/>
                </a:solidFill>
              </a:rPr>
              <a:t>Οξειδωτικό </a:t>
            </a:r>
            <a:r>
              <a:rPr lang="en-US" sz="2800" b="1" smtClean="0">
                <a:solidFill>
                  <a:schemeClr val="tx2"/>
                </a:solidFill>
              </a:rPr>
              <a:t>stress </a:t>
            </a:r>
            <a:r>
              <a:rPr lang="el-GR" sz="2800" b="1" smtClean="0">
                <a:solidFill>
                  <a:schemeClr val="tx2"/>
                </a:solidFill>
              </a:rPr>
              <a:t>και πολλαπλή σκλήρυνση</a:t>
            </a:r>
          </a:p>
        </p:txBody>
      </p:sp>
      <p:sp>
        <p:nvSpPr>
          <p:cNvPr id="16388" name="TextBox 10"/>
          <p:cNvSpPr txBox="1">
            <a:spLocks noChangeArrowheads="1"/>
          </p:cNvSpPr>
          <p:nvPr/>
        </p:nvSpPr>
        <p:spPr bwMode="auto">
          <a:xfrm>
            <a:off x="5151438" y="3444875"/>
            <a:ext cx="684212" cy="368300"/>
          </a:xfrm>
          <a:prstGeom prst="rect">
            <a:avLst/>
          </a:prstGeom>
          <a:noFill/>
          <a:ln w="9525">
            <a:noFill/>
            <a:miter lim="800000"/>
            <a:headEnd/>
            <a:tailEnd/>
          </a:ln>
        </p:spPr>
        <p:txBody>
          <a:bodyPr wrap="none">
            <a:spAutoFit/>
          </a:bodyPr>
          <a:lstStyle/>
          <a:p>
            <a:r>
              <a:rPr lang="el-GR">
                <a:solidFill>
                  <a:schemeClr val="bg1"/>
                </a:solidFill>
              </a:rPr>
              <a:t>ΝΤ</a:t>
            </a:r>
            <a:r>
              <a:rPr lang="en-US">
                <a:solidFill>
                  <a:schemeClr val="bg1"/>
                </a:solidFill>
              </a:rPr>
              <a:t>yr</a:t>
            </a:r>
            <a:endParaRPr lang="el-GR">
              <a:solidFill>
                <a:schemeClr val="bg1"/>
              </a:solidFill>
            </a:endParaRPr>
          </a:p>
        </p:txBody>
      </p:sp>
      <p:sp>
        <p:nvSpPr>
          <p:cNvPr id="16389" name="TextBox 11"/>
          <p:cNvSpPr txBox="1">
            <a:spLocks noChangeArrowheads="1"/>
          </p:cNvSpPr>
          <p:nvPr/>
        </p:nvSpPr>
        <p:spPr bwMode="auto">
          <a:xfrm>
            <a:off x="7056438" y="3459163"/>
            <a:ext cx="800100" cy="369887"/>
          </a:xfrm>
          <a:prstGeom prst="rect">
            <a:avLst/>
          </a:prstGeom>
          <a:noFill/>
          <a:ln w="9525">
            <a:noFill/>
            <a:miter lim="800000"/>
            <a:headEnd/>
            <a:tailEnd/>
          </a:ln>
        </p:spPr>
        <p:txBody>
          <a:bodyPr wrap="none">
            <a:spAutoFit/>
          </a:bodyPr>
          <a:lstStyle/>
          <a:p>
            <a:r>
              <a:rPr lang="en-US">
                <a:solidFill>
                  <a:schemeClr val="bg1"/>
                </a:solidFill>
              </a:rPr>
              <a:t>GFAP</a:t>
            </a:r>
            <a:endParaRPr lang="el-GR">
              <a:solidFill>
                <a:schemeClr val="bg1"/>
              </a:solidFill>
            </a:endParaRPr>
          </a:p>
        </p:txBody>
      </p:sp>
      <p:pic>
        <p:nvPicPr>
          <p:cNvPr id="16390" name="Picture 10"/>
          <p:cNvPicPr>
            <a:picLocks noChangeAspect="1" noChangeArrowheads="1"/>
          </p:cNvPicPr>
          <p:nvPr/>
        </p:nvPicPr>
        <p:blipFill>
          <a:blip r:embed="rId4" cstate="print"/>
          <a:srcRect/>
          <a:stretch>
            <a:fillRect/>
          </a:stretch>
        </p:blipFill>
        <p:spPr bwMode="auto">
          <a:xfrm>
            <a:off x="96838" y="725488"/>
            <a:ext cx="8931275" cy="1911350"/>
          </a:xfrm>
          <a:prstGeom prst="rect">
            <a:avLst/>
          </a:prstGeom>
          <a:noFill/>
          <a:ln w="9525">
            <a:noFill/>
            <a:miter lim="800000"/>
            <a:headEnd/>
            <a:tailEnd/>
          </a:ln>
        </p:spPr>
      </p:pic>
      <p:pic>
        <p:nvPicPr>
          <p:cNvPr id="16391" name="Picture 2"/>
          <p:cNvPicPr>
            <a:picLocks noChangeAspect="1" noChangeArrowheads="1"/>
          </p:cNvPicPr>
          <p:nvPr/>
        </p:nvPicPr>
        <p:blipFill>
          <a:blip r:embed="rId5" cstate="print"/>
          <a:srcRect/>
          <a:stretch>
            <a:fillRect/>
          </a:stretch>
        </p:blipFill>
        <p:spPr bwMode="auto">
          <a:xfrm>
            <a:off x="1477963" y="2622550"/>
            <a:ext cx="6157912" cy="420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περιεχομένου"/>
          <p:cNvSpPr>
            <a:spLocks noGrp="1"/>
          </p:cNvSpPr>
          <p:nvPr>
            <p:ph idx="1"/>
          </p:nvPr>
        </p:nvSpPr>
        <p:spPr>
          <a:xfrm>
            <a:off x="463550" y="5176838"/>
            <a:ext cx="8637588" cy="706437"/>
          </a:xfrm>
        </p:spPr>
        <p:txBody>
          <a:bodyPr rtlCol="0">
            <a:noAutofit/>
          </a:bodyPr>
          <a:lstStyle/>
          <a:p>
            <a:pPr eaLnBrk="1" fontAlgn="auto" hangingPunct="1">
              <a:spcAft>
                <a:spcPts val="0"/>
              </a:spcAft>
              <a:buFont typeface="Wingdings" pitchFamily="2" charset="2"/>
              <a:buChar char="q"/>
              <a:defRPr/>
            </a:pPr>
            <a:r>
              <a:rPr lang="en-US" sz="1500" dirty="0" smtClean="0">
                <a:solidFill>
                  <a:schemeClr val="accent1">
                    <a:lumMod val="75000"/>
                  </a:schemeClr>
                </a:solidFill>
                <a:sym typeface="Wingdings 2" panose="05020102010507070707" pitchFamily="18" charset="2"/>
              </a:rPr>
              <a:t> </a:t>
            </a:r>
            <a:r>
              <a:rPr lang="el-GR" sz="1800" dirty="0" err="1" smtClean="0">
                <a:solidFill>
                  <a:schemeClr val="tx2"/>
                </a:solidFill>
                <a:sym typeface="Wingdings 2" panose="05020102010507070707" pitchFamily="18" charset="2"/>
              </a:rPr>
              <a:t>Ιστοχημικές</a:t>
            </a:r>
            <a:r>
              <a:rPr lang="el-GR" sz="1800" dirty="0" smtClean="0">
                <a:solidFill>
                  <a:schemeClr val="tx2"/>
                </a:solidFill>
                <a:sym typeface="Wingdings 2" panose="05020102010507070707" pitchFamily="18" charset="2"/>
              </a:rPr>
              <a:t> και απεικονιστικές ενδείξεις εναπόθεσης  σιδήρου στην παρυφή </a:t>
            </a:r>
            <a:r>
              <a:rPr lang="el-GR" sz="1800" dirty="0" err="1" smtClean="0">
                <a:solidFill>
                  <a:schemeClr val="tx2"/>
                </a:solidFill>
                <a:sym typeface="Wingdings 2" panose="05020102010507070707" pitchFamily="18" charset="2"/>
              </a:rPr>
              <a:t>χρονίων</a:t>
            </a:r>
            <a:r>
              <a:rPr lang="el-GR" sz="1800" dirty="0" smtClean="0">
                <a:solidFill>
                  <a:schemeClr val="tx2"/>
                </a:solidFill>
                <a:sym typeface="Wingdings 2" panose="05020102010507070707" pitchFamily="18" charset="2"/>
              </a:rPr>
              <a:t> </a:t>
            </a:r>
            <a:r>
              <a:rPr lang="el-GR" sz="1800" dirty="0" err="1" smtClean="0">
                <a:solidFill>
                  <a:schemeClr val="tx2"/>
                </a:solidFill>
                <a:sym typeface="Wingdings 2" panose="05020102010507070707" pitchFamily="18" charset="2"/>
              </a:rPr>
              <a:t>απομυελινωτικών</a:t>
            </a:r>
            <a:r>
              <a:rPr lang="el-GR" sz="1800" dirty="0" smtClean="0">
                <a:solidFill>
                  <a:schemeClr val="tx2"/>
                </a:solidFill>
                <a:sym typeface="Wingdings 2" panose="05020102010507070707" pitchFamily="18" charset="2"/>
              </a:rPr>
              <a:t> πλακών </a:t>
            </a:r>
          </a:p>
          <a:p>
            <a:pPr eaLnBrk="1" fontAlgn="auto" hangingPunct="1">
              <a:spcAft>
                <a:spcPts val="0"/>
              </a:spcAft>
              <a:buFont typeface="Wingdings" pitchFamily="2" charset="2"/>
              <a:buChar char="q"/>
              <a:defRPr/>
            </a:pPr>
            <a:r>
              <a:rPr lang="el-GR" sz="1800" dirty="0" smtClean="0">
                <a:solidFill>
                  <a:schemeClr val="tx2"/>
                </a:solidFill>
                <a:sym typeface="Wingdings 2" panose="05020102010507070707" pitchFamily="18" charset="2"/>
              </a:rPr>
              <a:t> αθροίσεις σιδήρου σε </a:t>
            </a:r>
            <a:r>
              <a:rPr lang="el-GR" sz="1800" dirty="0" err="1" smtClean="0">
                <a:solidFill>
                  <a:schemeClr val="tx2"/>
                </a:solidFill>
                <a:sym typeface="Wingdings 2" panose="05020102010507070707" pitchFamily="18" charset="2"/>
              </a:rPr>
              <a:t>αστροκύτταρα</a:t>
            </a:r>
            <a:endParaRPr lang="en-US" sz="1800" dirty="0" smtClean="0">
              <a:solidFill>
                <a:schemeClr val="tx2"/>
              </a:solidFill>
              <a:sym typeface="Wingdings 2" panose="05020102010507070707" pitchFamily="18" charset="2"/>
            </a:endParaRPr>
          </a:p>
          <a:p>
            <a:pPr eaLnBrk="1" fontAlgn="auto" hangingPunct="1">
              <a:spcAft>
                <a:spcPts val="0"/>
              </a:spcAft>
              <a:buFont typeface="Arial" charset="0"/>
              <a:buNone/>
              <a:defRPr/>
            </a:pPr>
            <a:endParaRPr lang="el-GR" sz="1500" baseline="30000" dirty="0">
              <a:solidFill>
                <a:schemeClr val="accent1">
                  <a:lumMod val="75000"/>
                </a:schemeClr>
              </a:solidFill>
              <a:sym typeface="Wingdings 2" panose="05020102010507070707" pitchFamily="18" charset="2"/>
            </a:endParaRPr>
          </a:p>
        </p:txBody>
      </p:sp>
      <p:pic>
        <p:nvPicPr>
          <p:cNvPr id="18435" name="Picture 7"/>
          <p:cNvPicPr>
            <a:picLocks noChangeAspect="1"/>
          </p:cNvPicPr>
          <p:nvPr/>
        </p:nvPicPr>
        <p:blipFill>
          <a:blip r:embed="rId3" cstate="print"/>
          <a:srcRect l="10216" t="86414"/>
          <a:stretch>
            <a:fillRect/>
          </a:stretch>
        </p:blipFill>
        <p:spPr bwMode="auto">
          <a:xfrm>
            <a:off x="254000" y="554038"/>
            <a:ext cx="8686800" cy="101600"/>
          </a:xfrm>
          <a:prstGeom prst="rect">
            <a:avLst/>
          </a:prstGeom>
          <a:noFill/>
          <a:ln w="9525">
            <a:noFill/>
            <a:miter lim="800000"/>
            <a:headEnd/>
            <a:tailEnd/>
          </a:ln>
        </p:spPr>
      </p:pic>
      <p:sp>
        <p:nvSpPr>
          <p:cNvPr id="18436" name="AutoShape 4" descr="Αποτέλεσμα εικόνας για reactive oxygen species"/>
          <p:cNvSpPr>
            <a:spLocks noChangeAspect="1" noChangeArrowheads="1"/>
          </p:cNvSpPr>
          <p:nvPr/>
        </p:nvSpPr>
        <p:spPr bwMode="auto">
          <a:xfrm>
            <a:off x="0" y="-136525"/>
            <a:ext cx="304800" cy="304800"/>
          </a:xfrm>
          <a:prstGeom prst="rect">
            <a:avLst/>
          </a:prstGeom>
          <a:noFill/>
          <a:ln w="9525">
            <a:noFill/>
            <a:miter lim="800000"/>
            <a:headEnd/>
            <a:tailEnd/>
          </a:ln>
        </p:spPr>
        <p:txBody>
          <a:bodyPr/>
          <a:lstStyle/>
          <a:p>
            <a:endParaRPr lang="el-GR"/>
          </a:p>
        </p:txBody>
      </p:sp>
      <p:sp>
        <p:nvSpPr>
          <p:cNvPr id="18437" name="AutoShape 6" descr="Αποτέλεσμα εικόνας για reactive oxygen species"/>
          <p:cNvSpPr>
            <a:spLocks noChangeAspect="1" noChangeArrowheads="1"/>
          </p:cNvSpPr>
          <p:nvPr/>
        </p:nvSpPr>
        <p:spPr bwMode="auto">
          <a:xfrm>
            <a:off x="0" y="-136525"/>
            <a:ext cx="304800" cy="304800"/>
          </a:xfrm>
          <a:prstGeom prst="rect">
            <a:avLst/>
          </a:prstGeom>
          <a:noFill/>
          <a:ln w="9525">
            <a:noFill/>
            <a:miter lim="800000"/>
            <a:headEnd/>
            <a:tailEnd/>
          </a:ln>
        </p:spPr>
        <p:txBody>
          <a:bodyPr/>
          <a:lstStyle/>
          <a:p>
            <a:endParaRPr lang="el-GR"/>
          </a:p>
        </p:txBody>
      </p:sp>
      <p:sp>
        <p:nvSpPr>
          <p:cNvPr id="11" name="Title 15"/>
          <p:cNvSpPr txBox="1">
            <a:spLocks/>
          </p:cNvSpPr>
          <p:nvPr/>
        </p:nvSpPr>
        <p:spPr bwMode="auto">
          <a:xfrm>
            <a:off x="0" y="-366713"/>
            <a:ext cx="9144000" cy="1325563"/>
          </a:xfrm>
          <a:prstGeom prst="rect">
            <a:avLst/>
          </a:prstGeom>
          <a:noFill/>
          <a:ln w="9525">
            <a:noFill/>
            <a:miter lim="800000"/>
            <a:headEnd/>
            <a:tailEnd/>
          </a:ln>
        </p:spPr>
        <p:txBody>
          <a:bodyPr anchor="ctr"/>
          <a:lstStyle/>
          <a:p>
            <a:pPr algn="ctr">
              <a:lnSpc>
                <a:spcPct val="90000"/>
              </a:lnSpc>
              <a:defRPr/>
            </a:pPr>
            <a:r>
              <a:rPr lang="el-GR" sz="2800" b="1" dirty="0">
                <a:solidFill>
                  <a:schemeClr val="tx2"/>
                </a:solidFill>
                <a:latin typeface="+mj-lt"/>
                <a:ea typeface="+mj-ea"/>
                <a:cs typeface="+mj-cs"/>
              </a:rPr>
              <a:t>Οξειδωτικό </a:t>
            </a:r>
            <a:r>
              <a:rPr lang="en-US" sz="2800" b="1" dirty="0">
                <a:solidFill>
                  <a:schemeClr val="tx2"/>
                </a:solidFill>
                <a:latin typeface="+mj-lt"/>
                <a:ea typeface="+mj-ea"/>
                <a:cs typeface="+mj-cs"/>
              </a:rPr>
              <a:t>stress </a:t>
            </a:r>
            <a:r>
              <a:rPr lang="el-GR" sz="2800" b="1" dirty="0">
                <a:solidFill>
                  <a:schemeClr val="tx2"/>
                </a:solidFill>
                <a:latin typeface="+mj-lt"/>
                <a:ea typeface="+mj-ea"/>
                <a:cs typeface="+mj-cs"/>
              </a:rPr>
              <a:t>και αθροίσεις σιδήρου </a:t>
            </a:r>
          </a:p>
        </p:txBody>
      </p:sp>
      <p:sp>
        <p:nvSpPr>
          <p:cNvPr id="12" name="Rectangle 11"/>
          <p:cNvSpPr/>
          <p:nvPr/>
        </p:nvSpPr>
        <p:spPr>
          <a:xfrm>
            <a:off x="960438" y="1828800"/>
            <a:ext cx="639762"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8440" name="Picture 1"/>
          <p:cNvPicPr>
            <a:picLocks noChangeAspect="1" noChangeArrowheads="1"/>
          </p:cNvPicPr>
          <p:nvPr/>
        </p:nvPicPr>
        <p:blipFill>
          <a:blip r:embed="rId4" cstate="print"/>
          <a:srcRect/>
          <a:stretch>
            <a:fillRect/>
          </a:stretch>
        </p:blipFill>
        <p:spPr bwMode="auto">
          <a:xfrm>
            <a:off x="320675" y="1395413"/>
            <a:ext cx="5808663" cy="3040062"/>
          </a:xfrm>
          <a:prstGeom prst="rect">
            <a:avLst/>
          </a:prstGeom>
          <a:noFill/>
          <a:ln w="9525">
            <a:noFill/>
            <a:miter lim="800000"/>
            <a:headEnd/>
            <a:tailEnd/>
          </a:ln>
        </p:spPr>
      </p:pic>
      <p:pic>
        <p:nvPicPr>
          <p:cNvPr id="18441" name="Picture 2"/>
          <p:cNvPicPr>
            <a:picLocks noChangeAspect="1" noChangeArrowheads="1"/>
          </p:cNvPicPr>
          <p:nvPr/>
        </p:nvPicPr>
        <p:blipFill>
          <a:blip r:embed="rId5" cstate="print"/>
          <a:srcRect/>
          <a:stretch>
            <a:fillRect/>
          </a:stretch>
        </p:blipFill>
        <p:spPr bwMode="auto">
          <a:xfrm>
            <a:off x="6289675" y="1271588"/>
            <a:ext cx="2563813" cy="3148012"/>
          </a:xfrm>
          <a:prstGeom prst="rect">
            <a:avLst/>
          </a:prstGeom>
          <a:noFill/>
          <a:ln w="9525">
            <a:noFill/>
            <a:miter lim="800000"/>
            <a:headEnd/>
            <a:tailEnd/>
          </a:ln>
        </p:spPr>
      </p:pic>
      <p:sp>
        <p:nvSpPr>
          <p:cNvPr id="13" name="2 - Θέση περιεχομένου"/>
          <p:cNvSpPr txBox="1">
            <a:spLocks/>
          </p:cNvSpPr>
          <p:nvPr/>
        </p:nvSpPr>
        <p:spPr bwMode="auto">
          <a:xfrm>
            <a:off x="5081588" y="6365875"/>
            <a:ext cx="4427537" cy="706438"/>
          </a:xfrm>
          <a:prstGeom prst="rect">
            <a:avLst/>
          </a:prstGeom>
          <a:noFill/>
          <a:ln w="9525">
            <a:noFill/>
            <a:miter lim="800000"/>
            <a:headEnd/>
            <a:tailEnd/>
          </a:ln>
        </p:spPr>
        <p:txBody>
          <a:bodyPr/>
          <a:lstStyle/>
          <a:p>
            <a:pPr marL="228600" indent="-228600" fontAlgn="auto">
              <a:lnSpc>
                <a:spcPct val="90000"/>
              </a:lnSpc>
              <a:spcBef>
                <a:spcPts val="1000"/>
              </a:spcBef>
              <a:spcAft>
                <a:spcPts val="0"/>
              </a:spcAft>
              <a:defRPr/>
            </a:pPr>
            <a:r>
              <a:rPr lang="en-US" dirty="0" err="1">
                <a:solidFill>
                  <a:schemeClr val="tx2"/>
                </a:solidFill>
                <a:latin typeface="+mn-lt"/>
                <a:cs typeface="+mn-cs"/>
                <a:sym typeface="Wingdings 2" panose="05020102010507070707" pitchFamily="18" charset="2"/>
              </a:rPr>
              <a:t>Dal</a:t>
            </a:r>
            <a:r>
              <a:rPr lang="en-US" dirty="0">
                <a:solidFill>
                  <a:schemeClr val="tx2"/>
                </a:solidFill>
                <a:latin typeface="+mn-lt"/>
                <a:cs typeface="+mn-cs"/>
                <a:sym typeface="Wingdings 2" panose="05020102010507070707" pitchFamily="18" charset="2"/>
              </a:rPr>
              <a:t> </a:t>
            </a:r>
            <a:r>
              <a:rPr lang="en-US" dirty="0" err="1">
                <a:solidFill>
                  <a:schemeClr val="tx2"/>
                </a:solidFill>
                <a:latin typeface="+mn-lt"/>
                <a:cs typeface="+mn-cs"/>
                <a:sym typeface="Wingdings 2" panose="05020102010507070707" pitchFamily="18" charset="2"/>
              </a:rPr>
              <a:t>Bianco</a:t>
            </a:r>
            <a:r>
              <a:rPr lang="en-US" dirty="0">
                <a:solidFill>
                  <a:schemeClr val="tx2"/>
                </a:solidFill>
                <a:latin typeface="+mn-lt"/>
                <a:cs typeface="+mn-cs"/>
                <a:sym typeface="Wingdings 2" panose="05020102010507070707" pitchFamily="18" charset="2"/>
              </a:rPr>
              <a:t> et al, 2017, </a:t>
            </a:r>
            <a:r>
              <a:rPr lang="en-US" dirty="0" err="1">
                <a:solidFill>
                  <a:schemeClr val="tx2"/>
                </a:solidFill>
                <a:latin typeface="+mn-lt"/>
                <a:cs typeface="+mn-cs"/>
                <a:sym typeface="Wingdings 2" panose="05020102010507070707" pitchFamily="18" charset="2"/>
              </a:rPr>
              <a:t>Acta</a:t>
            </a:r>
            <a:r>
              <a:rPr lang="en-US" dirty="0">
                <a:solidFill>
                  <a:schemeClr val="tx2"/>
                </a:solidFill>
                <a:latin typeface="+mn-lt"/>
                <a:cs typeface="+mn-cs"/>
                <a:sym typeface="Wingdings 2" panose="05020102010507070707" pitchFamily="18" charset="2"/>
              </a:rPr>
              <a:t> </a:t>
            </a:r>
            <a:r>
              <a:rPr lang="en-US" dirty="0" err="1">
                <a:solidFill>
                  <a:schemeClr val="tx2"/>
                </a:solidFill>
                <a:latin typeface="+mn-lt"/>
                <a:cs typeface="+mn-cs"/>
                <a:sym typeface="Wingdings 2" panose="05020102010507070707" pitchFamily="18" charset="2"/>
              </a:rPr>
              <a:t>Neuropathol</a:t>
            </a:r>
            <a:endParaRPr lang="en-US" dirty="0">
              <a:solidFill>
                <a:schemeClr val="tx2"/>
              </a:solidFill>
              <a:latin typeface="+mn-lt"/>
              <a:cs typeface="+mn-cs"/>
              <a:sym typeface="Wingdings 2" panose="05020102010507070707" pitchFamily="18" charset="2"/>
            </a:endParaRPr>
          </a:p>
          <a:p>
            <a:pPr marL="228600" indent="-228600" fontAlgn="auto">
              <a:lnSpc>
                <a:spcPct val="90000"/>
              </a:lnSpc>
              <a:spcBef>
                <a:spcPts val="1000"/>
              </a:spcBef>
              <a:spcAft>
                <a:spcPts val="0"/>
              </a:spcAft>
              <a:buFont typeface="Arial" charset="0"/>
              <a:buNone/>
              <a:defRPr/>
            </a:pPr>
            <a:endParaRPr lang="el-GR" sz="1500" baseline="30000" dirty="0">
              <a:solidFill>
                <a:schemeClr val="accent1">
                  <a:lumMod val="75000"/>
                </a:schemeClr>
              </a:solidFill>
              <a:latin typeface="+mn-lt"/>
              <a:cs typeface="+mn-cs"/>
              <a:sym typeface="Wingdings 2" panose="05020102010507070707" pitchFamily="18" charset="2"/>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περιεχομένου"/>
          <p:cNvSpPr>
            <a:spLocks noGrp="1"/>
          </p:cNvSpPr>
          <p:nvPr>
            <p:ph idx="1"/>
          </p:nvPr>
        </p:nvSpPr>
        <p:spPr>
          <a:xfrm>
            <a:off x="280988" y="269875"/>
            <a:ext cx="8637587" cy="706438"/>
          </a:xfrm>
        </p:spPr>
        <p:txBody>
          <a:bodyPr rtlCol="0">
            <a:noAutofit/>
          </a:bodyPr>
          <a:lstStyle/>
          <a:p>
            <a:pPr eaLnBrk="1" fontAlgn="auto" hangingPunct="1">
              <a:lnSpc>
                <a:spcPct val="150000"/>
              </a:lnSpc>
              <a:spcAft>
                <a:spcPts val="0"/>
              </a:spcAft>
              <a:buFont typeface="Wingdings" pitchFamily="2" charset="2"/>
              <a:buChar char="q"/>
              <a:defRPr/>
            </a:pPr>
            <a:endParaRPr lang="el-GR" sz="1500" dirty="0" smtClean="0">
              <a:solidFill>
                <a:schemeClr val="accent1">
                  <a:lumMod val="75000"/>
                </a:schemeClr>
              </a:solidFill>
              <a:sym typeface="Wingdings 2" panose="05020102010507070707" pitchFamily="18" charset="2"/>
            </a:endParaRPr>
          </a:p>
          <a:p>
            <a:pPr eaLnBrk="1" fontAlgn="auto" hangingPunct="1">
              <a:lnSpc>
                <a:spcPct val="150000"/>
              </a:lnSpc>
              <a:spcAft>
                <a:spcPts val="0"/>
              </a:spcAft>
              <a:buFont typeface="Wingdings" pitchFamily="2" charset="2"/>
              <a:buChar char="q"/>
              <a:defRPr/>
            </a:pPr>
            <a:r>
              <a:rPr lang="el-GR" sz="2400" dirty="0" smtClean="0">
                <a:solidFill>
                  <a:schemeClr val="accent1">
                    <a:lumMod val="75000"/>
                  </a:schemeClr>
                </a:solidFill>
                <a:sym typeface="Wingdings 2" panose="05020102010507070707" pitchFamily="18" charset="2"/>
              </a:rPr>
              <a:t> </a:t>
            </a:r>
            <a:r>
              <a:rPr lang="el-GR" sz="2000" dirty="0" smtClean="0">
                <a:solidFill>
                  <a:schemeClr val="accent1">
                    <a:lumMod val="75000"/>
                  </a:schemeClr>
                </a:solidFill>
                <a:sym typeface="Wingdings 2" panose="05020102010507070707" pitchFamily="18" charset="2"/>
              </a:rPr>
              <a:t>Ο σίδηρος αθροίζεται </a:t>
            </a:r>
            <a:r>
              <a:rPr lang="en-US" sz="2000" dirty="0" smtClean="0">
                <a:solidFill>
                  <a:schemeClr val="accent1">
                    <a:lumMod val="75000"/>
                  </a:schemeClr>
                </a:solidFill>
                <a:sym typeface="Wingdings 2" panose="05020102010507070707" pitchFamily="18" charset="2"/>
              </a:rPr>
              <a:t> </a:t>
            </a:r>
            <a:r>
              <a:rPr lang="el-GR" sz="2000" dirty="0" smtClean="0">
                <a:solidFill>
                  <a:schemeClr val="accent1">
                    <a:lumMod val="75000"/>
                  </a:schemeClr>
                </a:solidFill>
                <a:sym typeface="Wingdings 2" panose="05020102010507070707" pitchFamily="18" charset="2"/>
              </a:rPr>
              <a:t>με την ηλικία  και στον εγκέφαλο βρίσκεται κυρίως  στα </a:t>
            </a:r>
            <a:r>
              <a:rPr lang="el-GR" sz="2000" dirty="0" err="1" smtClean="0">
                <a:solidFill>
                  <a:schemeClr val="accent1">
                    <a:lumMod val="75000"/>
                  </a:schemeClr>
                </a:solidFill>
                <a:sym typeface="Wingdings 2" panose="05020102010507070707" pitchFamily="18" charset="2"/>
              </a:rPr>
              <a:t>ολιγοδενδροκύτταρα</a:t>
            </a:r>
            <a:r>
              <a:rPr lang="el-GR" sz="2000" dirty="0" smtClean="0">
                <a:solidFill>
                  <a:schemeClr val="accent1">
                    <a:lumMod val="75000"/>
                  </a:schemeClr>
                </a:solidFill>
                <a:sym typeface="Wingdings 2" panose="05020102010507070707" pitchFamily="18" charset="2"/>
              </a:rPr>
              <a:t> και τη </a:t>
            </a:r>
            <a:r>
              <a:rPr lang="el-GR" sz="2000" dirty="0" err="1" smtClean="0">
                <a:solidFill>
                  <a:schemeClr val="accent1">
                    <a:lumMod val="75000"/>
                  </a:schemeClr>
                </a:solidFill>
                <a:sym typeface="Wingdings 2" panose="05020102010507070707" pitchFamily="18" charset="2"/>
              </a:rPr>
              <a:t>μυελίνη</a:t>
            </a:r>
            <a:r>
              <a:rPr lang="el-GR" sz="2000" dirty="0" smtClean="0">
                <a:solidFill>
                  <a:schemeClr val="accent1">
                    <a:lumMod val="75000"/>
                  </a:schemeClr>
                </a:solidFill>
                <a:sym typeface="Wingdings 2" panose="05020102010507070707" pitchFamily="18" charset="2"/>
              </a:rPr>
              <a:t>  (</a:t>
            </a:r>
            <a:r>
              <a:rPr lang="en-US" sz="2000" dirty="0" err="1" smtClean="0">
                <a:solidFill>
                  <a:schemeClr val="accent1">
                    <a:lumMod val="75000"/>
                  </a:schemeClr>
                </a:solidFill>
                <a:sym typeface="Wingdings 2" panose="05020102010507070707" pitchFamily="18" charset="2"/>
              </a:rPr>
              <a:t>Hulet</a:t>
            </a:r>
            <a:r>
              <a:rPr lang="en-US" sz="2000" dirty="0" smtClean="0">
                <a:solidFill>
                  <a:schemeClr val="accent1">
                    <a:lumMod val="75000"/>
                  </a:schemeClr>
                </a:solidFill>
                <a:sym typeface="Wingdings 2" panose="05020102010507070707" pitchFamily="18" charset="2"/>
              </a:rPr>
              <a:t> et al, 1999, </a:t>
            </a:r>
            <a:r>
              <a:rPr lang="en-US" sz="2000" dirty="0" err="1" smtClean="0">
                <a:solidFill>
                  <a:schemeClr val="accent1">
                    <a:lumMod val="75000"/>
                  </a:schemeClr>
                </a:solidFill>
                <a:sym typeface="Wingdings 2" panose="05020102010507070707" pitchFamily="18" charset="2"/>
              </a:rPr>
              <a:t>JNeurol</a:t>
            </a:r>
            <a:r>
              <a:rPr lang="en-US" sz="2000" dirty="0" smtClean="0">
                <a:solidFill>
                  <a:schemeClr val="accent1">
                    <a:lumMod val="75000"/>
                  </a:schemeClr>
                </a:solidFill>
                <a:sym typeface="Wingdings 2" panose="05020102010507070707" pitchFamily="18" charset="2"/>
              </a:rPr>
              <a:t> </a:t>
            </a:r>
            <a:r>
              <a:rPr lang="en-US" sz="2000" dirty="0" err="1" smtClean="0">
                <a:solidFill>
                  <a:schemeClr val="accent1">
                    <a:lumMod val="75000"/>
                  </a:schemeClr>
                </a:solidFill>
                <a:sym typeface="Wingdings 2" panose="05020102010507070707" pitchFamily="18" charset="2"/>
              </a:rPr>
              <a:t>Sci</a:t>
            </a:r>
            <a:r>
              <a:rPr lang="en-US" sz="2000" dirty="0" smtClean="0">
                <a:solidFill>
                  <a:schemeClr val="accent1">
                    <a:lumMod val="75000"/>
                  </a:schemeClr>
                </a:solidFill>
                <a:sym typeface="Wingdings 2" panose="05020102010507070707" pitchFamily="18" charset="2"/>
              </a:rPr>
              <a:t>). </a:t>
            </a:r>
            <a:endParaRPr lang="el-GR" sz="2000" dirty="0" smtClean="0">
              <a:solidFill>
                <a:schemeClr val="accent1">
                  <a:lumMod val="75000"/>
                </a:schemeClr>
              </a:solidFill>
              <a:sym typeface="Wingdings 2" panose="05020102010507070707" pitchFamily="18" charset="2"/>
            </a:endParaRPr>
          </a:p>
          <a:p>
            <a:pPr eaLnBrk="1" fontAlgn="auto" hangingPunct="1">
              <a:lnSpc>
                <a:spcPct val="150000"/>
              </a:lnSpc>
              <a:spcAft>
                <a:spcPts val="0"/>
              </a:spcAft>
              <a:buFont typeface="Wingdings" pitchFamily="2" charset="2"/>
              <a:buChar char="q"/>
              <a:defRPr/>
            </a:pPr>
            <a:r>
              <a:rPr lang="el-GR" sz="2000" dirty="0" smtClean="0">
                <a:solidFill>
                  <a:schemeClr val="accent1">
                    <a:lumMod val="75000"/>
                  </a:schemeClr>
                </a:solidFill>
                <a:sym typeface="Wingdings 2" panose="05020102010507070707" pitchFamily="18" charset="2"/>
              </a:rPr>
              <a:t> Με την  διαδικασία της </a:t>
            </a:r>
            <a:r>
              <a:rPr lang="el-GR" sz="2000" dirty="0" err="1" smtClean="0">
                <a:solidFill>
                  <a:schemeClr val="accent1">
                    <a:lumMod val="75000"/>
                  </a:schemeClr>
                </a:solidFill>
                <a:sym typeface="Wingdings 2" panose="05020102010507070707" pitchFamily="18" charset="2"/>
              </a:rPr>
              <a:t>απομυελίνωσης</a:t>
            </a:r>
            <a:r>
              <a:rPr lang="el-GR" sz="2000" dirty="0" smtClean="0">
                <a:solidFill>
                  <a:schemeClr val="accent1">
                    <a:lumMod val="75000"/>
                  </a:schemeClr>
                </a:solidFill>
                <a:sym typeface="Wingdings 2" panose="05020102010507070707" pitchFamily="18" charset="2"/>
              </a:rPr>
              <a:t>  μέρος του σιδήρου απελευθερώνεται</a:t>
            </a:r>
          </a:p>
          <a:p>
            <a:pPr eaLnBrk="1" fontAlgn="auto" hangingPunct="1">
              <a:lnSpc>
                <a:spcPct val="150000"/>
              </a:lnSpc>
              <a:spcAft>
                <a:spcPts val="0"/>
              </a:spcAft>
              <a:buFont typeface="Wingdings" pitchFamily="2" charset="2"/>
              <a:buChar char="q"/>
              <a:defRPr/>
            </a:pPr>
            <a:r>
              <a:rPr lang="el-GR" sz="2000" dirty="0" smtClean="0">
                <a:solidFill>
                  <a:schemeClr val="accent1">
                    <a:lumMod val="75000"/>
                  </a:schemeClr>
                </a:solidFill>
                <a:sym typeface="Wingdings 2" panose="05020102010507070707" pitchFamily="18" charset="2"/>
              </a:rPr>
              <a:t> Ο ελεύθερος σίδηρος είναι τοξικός  και προάγει το οξειδωτικό </a:t>
            </a:r>
            <a:r>
              <a:rPr lang="en-US" sz="2000" dirty="0" smtClean="0">
                <a:solidFill>
                  <a:schemeClr val="accent1">
                    <a:lumMod val="75000"/>
                  </a:schemeClr>
                </a:solidFill>
                <a:sym typeface="Wingdings 2" panose="05020102010507070707" pitchFamily="18" charset="2"/>
              </a:rPr>
              <a:t>stress.</a:t>
            </a:r>
          </a:p>
          <a:p>
            <a:pPr eaLnBrk="1" fontAlgn="auto" hangingPunct="1">
              <a:lnSpc>
                <a:spcPct val="150000"/>
              </a:lnSpc>
              <a:spcAft>
                <a:spcPts val="0"/>
              </a:spcAft>
              <a:buFont typeface="Arial" charset="0"/>
              <a:buNone/>
              <a:defRPr/>
            </a:pPr>
            <a:endParaRPr lang="en-US" sz="2400" dirty="0" smtClean="0">
              <a:solidFill>
                <a:schemeClr val="accent1">
                  <a:lumMod val="75000"/>
                </a:schemeClr>
              </a:solidFill>
              <a:sym typeface="Wingdings 2" panose="05020102010507070707" pitchFamily="18" charset="2"/>
            </a:endParaRPr>
          </a:p>
          <a:p>
            <a:pPr eaLnBrk="1" fontAlgn="auto" hangingPunct="1">
              <a:spcAft>
                <a:spcPts val="0"/>
              </a:spcAft>
              <a:buFont typeface="Wingdings" pitchFamily="2" charset="2"/>
              <a:buChar char="q"/>
              <a:defRPr/>
            </a:pPr>
            <a:endParaRPr lang="en-US" sz="1500" dirty="0" smtClean="0">
              <a:solidFill>
                <a:schemeClr val="accent1">
                  <a:lumMod val="75000"/>
                </a:schemeClr>
              </a:solidFill>
              <a:sym typeface="Wingdings 2" panose="05020102010507070707" pitchFamily="18" charset="2"/>
            </a:endParaRPr>
          </a:p>
          <a:p>
            <a:pPr eaLnBrk="1" fontAlgn="auto" hangingPunct="1">
              <a:spcAft>
                <a:spcPts val="0"/>
              </a:spcAft>
              <a:buFont typeface="Arial" charset="0"/>
              <a:buNone/>
              <a:defRPr/>
            </a:pPr>
            <a:endParaRPr lang="en-US" sz="1500" dirty="0" smtClean="0">
              <a:solidFill>
                <a:schemeClr val="accent1">
                  <a:lumMod val="75000"/>
                </a:schemeClr>
              </a:solidFill>
              <a:sym typeface="Wingdings 2" panose="05020102010507070707" pitchFamily="18" charset="2"/>
            </a:endParaRPr>
          </a:p>
        </p:txBody>
      </p:sp>
      <p:pic>
        <p:nvPicPr>
          <p:cNvPr id="19459" name="Picture 7"/>
          <p:cNvPicPr>
            <a:picLocks noChangeAspect="1"/>
          </p:cNvPicPr>
          <p:nvPr/>
        </p:nvPicPr>
        <p:blipFill>
          <a:blip r:embed="rId3" cstate="print"/>
          <a:srcRect l="10216" t="86414"/>
          <a:stretch>
            <a:fillRect/>
          </a:stretch>
        </p:blipFill>
        <p:spPr bwMode="auto">
          <a:xfrm>
            <a:off x="254000" y="554038"/>
            <a:ext cx="8686800" cy="101600"/>
          </a:xfrm>
          <a:prstGeom prst="rect">
            <a:avLst/>
          </a:prstGeom>
          <a:noFill/>
          <a:ln w="9525">
            <a:noFill/>
            <a:miter lim="800000"/>
            <a:headEnd/>
            <a:tailEnd/>
          </a:ln>
        </p:spPr>
      </p:pic>
      <p:sp>
        <p:nvSpPr>
          <p:cNvPr id="19460" name="TextBox 12"/>
          <p:cNvSpPr txBox="1">
            <a:spLocks noChangeArrowheads="1"/>
          </p:cNvSpPr>
          <p:nvPr/>
        </p:nvSpPr>
        <p:spPr bwMode="auto">
          <a:xfrm>
            <a:off x="5443538" y="6397625"/>
            <a:ext cx="4065587" cy="307975"/>
          </a:xfrm>
          <a:prstGeom prst="rect">
            <a:avLst/>
          </a:prstGeom>
          <a:noFill/>
          <a:ln w="9525">
            <a:noFill/>
            <a:miter lim="800000"/>
            <a:headEnd/>
            <a:tailEnd/>
          </a:ln>
        </p:spPr>
        <p:txBody>
          <a:bodyPr>
            <a:spAutoFit/>
          </a:bodyPr>
          <a:lstStyle/>
          <a:p>
            <a:r>
              <a:rPr lang="en-US" sz="1400">
                <a:latin typeface="Calibri" pitchFamily="34" charset="0"/>
              </a:rPr>
              <a:t>Haider L, 2015, Oxid Med Cellular Longevity</a:t>
            </a:r>
            <a:r>
              <a:rPr lang="nl-NL" sz="1400">
                <a:solidFill>
                  <a:srgbClr val="000000"/>
                </a:solidFill>
                <a:latin typeface="Calibri" pitchFamily="34" charset="0"/>
                <a:ea typeface="ＭＳ Ｐゴシック" pitchFamily="34" charset="-128"/>
              </a:rPr>
              <a:t>.</a:t>
            </a:r>
            <a:endParaRPr lang="el-GR" sz="1400">
              <a:latin typeface="Calibri" pitchFamily="34" charset="0"/>
            </a:endParaRPr>
          </a:p>
        </p:txBody>
      </p:sp>
      <p:sp>
        <p:nvSpPr>
          <p:cNvPr id="15" name="TextBox 14"/>
          <p:cNvSpPr txBox="1"/>
          <p:nvPr/>
        </p:nvSpPr>
        <p:spPr>
          <a:xfrm>
            <a:off x="6488113" y="3144838"/>
            <a:ext cx="2655887" cy="2892425"/>
          </a:xfrm>
          <a:prstGeom prst="rect">
            <a:avLst/>
          </a:prstGeom>
          <a:noFill/>
        </p:spPr>
        <p:txBody>
          <a:bodyPr>
            <a:spAutoFit/>
          </a:bodyPr>
          <a:lstStyle/>
          <a:p>
            <a:pPr fontAlgn="auto">
              <a:spcBef>
                <a:spcPts val="0"/>
              </a:spcBef>
              <a:spcAft>
                <a:spcPts val="0"/>
              </a:spcAft>
              <a:defRPr/>
            </a:pPr>
            <a:r>
              <a:rPr lang="el-GR" sz="1400" b="1" dirty="0">
                <a:solidFill>
                  <a:schemeClr val="accent1">
                    <a:lumMod val="75000"/>
                  </a:schemeClr>
                </a:solidFill>
                <a:latin typeface="+mn-lt"/>
                <a:cs typeface="+mn-cs"/>
              </a:rPr>
              <a:t>Όψιμα Στάδια</a:t>
            </a:r>
          </a:p>
          <a:p>
            <a:pPr fontAlgn="auto">
              <a:spcBef>
                <a:spcPts val="0"/>
              </a:spcBef>
              <a:spcAft>
                <a:spcPts val="0"/>
              </a:spcAft>
              <a:defRPr/>
            </a:pPr>
            <a:r>
              <a:rPr lang="el-GR" sz="1400" dirty="0">
                <a:latin typeface="+mn-lt"/>
                <a:cs typeface="+mn-cs"/>
              </a:rPr>
              <a:t>Στις χρόνιες βλάβες η φλεγμονώδης κυτταρική διήθηση περιορίζεται στην περιφέρεια της βλάβης.</a:t>
            </a:r>
            <a:r>
              <a:rPr lang="el-GR" sz="1400" baseline="30000" dirty="0">
                <a:latin typeface="+mn-lt"/>
                <a:cs typeface="+mn-cs"/>
              </a:rPr>
              <a:t>2</a:t>
            </a:r>
          </a:p>
          <a:p>
            <a:pPr fontAlgn="auto">
              <a:spcBef>
                <a:spcPts val="0"/>
              </a:spcBef>
              <a:spcAft>
                <a:spcPts val="0"/>
              </a:spcAft>
              <a:defRPr/>
            </a:pPr>
            <a:r>
              <a:rPr lang="el-GR" sz="1400" dirty="0">
                <a:latin typeface="+mn-lt"/>
                <a:cs typeface="+mn-cs"/>
              </a:rPr>
              <a:t>Παρατηρούνται </a:t>
            </a:r>
            <a:r>
              <a:rPr lang="el-GR" sz="1400" dirty="0" err="1">
                <a:latin typeface="+mn-lt"/>
                <a:cs typeface="+mn-cs"/>
              </a:rPr>
              <a:t>απομυελινωτικές</a:t>
            </a:r>
            <a:r>
              <a:rPr lang="el-GR" sz="1400" dirty="0">
                <a:latin typeface="+mn-lt"/>
                <a:cs typeface="+mn-cs"/>
              </a:rPr>
              <a:t> βλάβες και διαταραχές στην ομοιόσταση των διαύλων </a:t>
            </a:r>
            <a:r>
              <a:rPr lang="el-GR" sz="1400" dirty="0" err="1">
                <a:latin typeface="+mn-lt"/>
                <a:cs typeface="+mn-cs"/>
              </a:rPr>
              <a:t>Νa</a:t>
            </a:r>
            <a:r>
              <a:rPr lang="el-GR" sz="1400" dirty="0">
                <a:latin typeface="+mn-lt"/>
                <a:cs typeface="+mn-cs"/>
              </a:rPr>
              <a:t> και Ca.</a:t>
            </a:r>
            <a:r>
              <a:rPr lang="el-GR" sz="1400" baseline="30000" dirty="0">
                <a:latin typeface="+mn-lt"/>
                <a:cs typeface="+mn-cs"/>
              </a:rPr>
              <a:t>3</a:t>
            </a:r>
          </a:p>
          <a:p>
            <a:pPr fontAlgn="auto">
              <a:spcBef>
                <a:spcPts val="0"/>
              </a:spcBef>
              <a:spcAft>
                <a:spcPts val="0"/>
              </a:spcAft>
              <a:defRPr/>
            </a:pPr>
            <a:r>
              <a:rPr lang="el-GR" sz="1400" dirty="0">
                <a:latin typeface="+mn-lt"/>
                <a:cs typeface="+mn-cs"/>
              </a:rPr>
              <a:t>Παρατηρείται απώλεια διατροφικής υποστήριξης από ολιγοδενδρο-κύτταρα.</a:t>
            </a:r>
            <a:r>
              <a:rPr lang="el-GR" sz="1400" baseline="30000" dirty="0">
                <a:latin typeface="+mn-lt"/>
                <a:cs typeface="+mn-cs"/>
              </a:rPr>
              <a:t>3</a:t>
            </a:r>
          </a:p>
          <a:p>
            <a:pPr fontAlgn="auto">
              <a:spcBef>
                <a:spcPts val="0"/>
              </a:spcBef>
              <a:spcAft>
                <a:spcPts val="0"/>
              </a:spcAft>
              <a:defRPr/>
            </a:pPr>
            <a:endParaRPr lang="en-US" sz="1400" dirty="0">
              <a:latin typeface="+mn-lt"/>
              <a:cs typeface="+mn-cs"/>
            </a:endParaRPr>
          </a:p>
        </p:txBody>
      </p:sp>
      <p:pic>
        <p:nvPicPr>
          <p:cNvPr id="19462" name="Picture 2"/>
          <p:cNvPicPr>
            <a:picLocks noChangeAspect="1" noChangeArrowheads="1"/>
          </p:cNvPicPr>
          <p:nvPr/>
        </p:nvPicPr>
        <p:blipFill>
          <a:blip r:embed="rId4" cstate="print"/>
          <a:srcRect/>
          <a:stretch>
            <a:fillRect/>
          </a:stretch>
        </p:blipFill>
        <p:spPr bwMode="auto">
          <a:xfrm>
            <a:off x="4568825" y="2944813"/>
            <a:ext cx="4497388" cy="3349625"/>
          </a:xfrm>
          <a:prstGeom prst="rect">
            <a:avLst/>
          </a:prstGeom>
          <a:noFill/>
          <a:ln w="9525">
            <a:noFill/>
            <a:miter lim="800000"/>
            <a:headEnd/>
            <a:tailEnd/>
          </a:ln>
        </p:spPr>
      </p:pic>
      <p:sp>
        <p:nvSpPr>
          <p:cNvPr id="19463" name="Title 15"/>
          <p:cNvSpPr>
            <a:spLocks noGrp="1"/>
          </p:cNvSpPr>
          <p:nvPr>
            <p:ph type="title"/>
          </p:nvPr>
        </p:nvSpPr>
        <p:spPr>
          <a:xfrm>
            <a:off x="0" y="-382588"/>
            <a:ext cx="9144000" cy="1325563"/>
          </a:xfrm>
        </p:spPr>
        <p:txBody>
          <a:bodyPr/>
          <a:lstStyle/>
          <a:p>
            <a:pPr algn="ctr" eaLnBrk="1" hangingPunct="1"/>
            <a:r>
              <a:rPr lang="el-GR" sz="2800" b="1" smtClean="0"/>
              <a:t>Ενίσχυση οξειδωτικού </a:t>
            </a:r>
            <a:r>
              <a:rPr lang="en-US" sz="2800" b="1" smtClean="0"/>
              <a:t>stress: o</a:t>
            </a:r>
            <a:r>
              <a:rPr lang="el-GR" sz="2800" b="1" smtClean="0"/>
              <a:t> ρόλος του σιδήρου</a:t>
            </a:r>
          </a:p>
        </p:txBody>
      </p:sp>
      <p:pic>
        <p:nvPicPr>
          <p:cNvPr id="19464" name="Picture 2" descr="Αποτέλεσμα εικόνας για fenton reaction"/>
          <p:cNvPicPr>
            <a:picLocks noChangeAspect="1" noChangeArrowheads="1"/>
          </p:cNvPicPr>
          <p:nvPr/>
        </p:nvPicPr>
        <p:blipFill>
          <a:blip r:embed="rId5" cstate="print"/>
          <a:srcRect/>
          <a:stretch>
            <a:fillRect/>
          </a:stretch>
        </p:blipFill>
        <p:spPr bwMode="auto">
          <a:xfrm>
            <a:off x="746125" y="4298950"/>
            <a:ext cx="2943225" cy="1279525"/>
          </a:xfrm>
          <a:prstGeom prst="rect">
            <a:avLst/>
          </a:prstGeom>
          <a:noFill/>
          <a:ln w="9525">
            <a:noFill/>
            <a:miter lim="800000"/>
            <a:headEnd/>
            <a:tailEnd/>
          </a:ln>
        </p:spPr>
      </p:pic>
      <p:sp>
        <p:nvSpPr>
          <p:cNvPr id="19465" name="TextBox 17"/>
          <p:cNvSpPr txBox="1">
            <a:spLocks noChangeArrowheads="1"/>
          </p:cNvSpPr>
          <p:nvPr/>
        </p:nvSpPr>
        <p:spPr bwMode="auto">
          <a:xfrm>
            <a:off x="960438" y="3779838"/>
            <a:ext cx="2192337" cy="368300"/>
          </a:xfrm>
          <a:prstGeom prst="rect">
            <a:avLst/>
          </a:prstGeom>
          <a:noFill/>
          <a:ln w="9525">
            <a:noFill/>
            <a:miter lim="800000"/>
            <a:headEnd/>
            <a:tailEnd/>
          </a:ln>
        </p:spPr>
        <p:txBody>
          <a:bodyPr>
            <a:spAutoFit/>
          </a:bodyPr>
          <a:lstStyle/>
          <a:p>
            <a:r>
              <a:rPr lang="en-US" b="1"/>
              <a:t>Fenton reaction</a:t>
            </a:r>
            <a:endParaRPr lang="el-GR" b="1"/>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περιεχομένου"/>
          <p:cNvSpPr>
            <a:spLocks noGrp="1"/>
          </p:cNvSpPr>
          <p:nvPr>
            <p:ph idx="1"/>
          </p:nvPr>
        </p:nvSpPr>
        <p:spPr>
          <a:xfrm>
            <a:off x="463550" y="5634038"/>
            <a:ext cx="8637588" cy="706437"/>
          </a:xfrm>
        </p:spPr>
        <p:txBody>
          <a:bodyPr rtlCol="0">
            <a:noAutofit/>
          </a:bodyPr>
          <a:lstStyle/>
          <a:p>
            <a:pPr eaLnBrk="1" fontAlgn="auto" hangingPunct="1">
              <a:spcAft>
                <a:spcPts val="0"/>
              </a:spcAft>
              <a:buFont typeface="Wingdings" pitchFamily="2" charset="2"/>
              <a:buChar char="q"/>
              <a:defRPr/>
            </a:pPr>
            <a:r>
              <a:rPr lang="en-US" sz="1500" dirty="0" smtClean="0">
                <a:solidFill>
                  <a:schemeClr val="accent1">
                    <a:lumMod val="75000"/>
                  </a:schemeClr>
                </a:solidFill>
                <a:sym typeface="Wingdings 2" panose="05020102010507070707" pitchFamily="18" charset="2"/>
              </a:rPr>
              <a:t> </a:t>
            </a:r>
            <a:r>
              <a:rPr lang="el-GR" sz="1800" dirty="0" smtClean="0">
                <a:solidFill>
                  <a:schemeClr val="tx2"/>
                </a:solidFill>
                <a:sym typeface="Wingdings 2" panose="05020102010507070707" pitchFamily="18" charset="2"/>
              </a:rPr>
              <a:t>Οι αντιοξειδωτικοί μηχανισμοί του οργανισμού  επιδιώκουν να εξουδετερώσουν  τις ελεύθερες ρίζες και να αντιμετωπίσουν το οξειδωτικό </a:t>
            </a:r>
            <a:r>
              <a:rPr lang="en-US" sz="1800" dirty="0" smtClean="0">
                <a:solidFill>
                  <a:schemeClr val="tx2"/>
                </a:solidFill>
                <a:sym typeface="Wingdings 2" panose="05020102010507070707" pitchFamily="18" charset="2"/>
              </a:rPr>
              <a:t>stress.</a:t>
            </a:r>
          </a:p>
          <a:p>
            <a:pPr eaLnBrk="1" fontAlgn="auto" hangingPunct="1">
              <a:spcAft>
                <a:spcPts val="0"/>
              </a:spcAft>
              <a:buFont typeface="Arial" charset="0"/>
              <a:buNone/>
              <a:defRPr/>
            </a:pPr>
            <a:endParaRPr lang="el-GR" sz="1500" baseline="30000" dirty="0">
              <a:solidFill>
                <a:schemeClr val="accent1">
                  <a:lumMod val="75000"/>
                </a:schemeClr>
              </a:solidFill>
              <a:sym typeface="Wingdings 2" panose="05020102010507070707" pitchFamily="18" charset="2"/>
            </a:endParaRPr>
          </a:p>
        </p:txBody>
      </p:sp>
      <p:pic>
        <p:nvPicPr>
          <p:cNvPr id="23555" name="Picture 7"/>
          <p:cNvPicPr>
            <a:picLocks noChangeAspect="1"/>
          </p:cNvPicPr>
          <p:nvPr/>
        </p:nvPicPr>
        <p:blipFill>
          <a:blip r:embed="rId3" cstate="print"/>
          <a:srcRect l="10216" t="86414"/>
          <a:stretch>
            <a:fillRect/>
          </a:stretch>
        </p:blipFill>
        <p:spPr bwMode="auto">
          <a:xfrm>
            <a:off x="254000" y="554038"/>
            <a:ext cx="8686800" cy="101600"/>
          </a:xfrm>
          <a:prstGeom prst="rect">
            <a:avLst/>
          </a:prstGeom>
          <a:noFill/>
          <a:ln w="9525">
            <a:noFill/>
            <a:miter lim="800000"/>
            <a:headEnd/>
            <a:tailEnd/>
          </a:ln>
        </p:spPr>
      </p:pic>
      <p:sp>
        <p:nvSpPr>
          <p:cNvPr id="23556" name="AutoShape 4" descr="Αποτέλεσμα εικόνας για reactive oxygen species"/>
          <p:cNvSpPr>
            <a:spLocks noChangeAspect="1" noChangeArrowheads="1"/>
          </p:cNvSpPr>
          <p:nvPr/>
        </p:nvSpPr>
        <p:spPr bwMode="auto">
          <a:xfrm>
            <a:off x="0" y="-136525"/>
            <a:ext cx="304800" cy="304800"/>
          </a:xfrm>
          <a:prstGeom prst="rect">
            <a:avLst/>
          </a:prstGeom>
          <a:noFill/>
          <a:ln w="9525">
            <a:noFill/>
            <a:miter lim="800000"/>
            <a:headEnd/>
            <a:tailEnd/>
          </a:ln>
        </p:spPr>
        <p:txBody>
          <a:bodyPr/>
          <a:lstStyle/>
          <a:p>
            <a:endParaRPr lang="el-GR"/>
          </a:p>
        </p:txBody>
      </p:sp>
      <p:sp>
        <p:nvSpPr>
          <p:cNvPr id="23557" name="AutoShape 6" descr="Αποτέλεσμα εικόνας για reactive oxygen species"/>
          <p:cNvSpPr>
            <a:spLocks noChangeAspect="1" noChangeArrowheads="1"/>
          </p:cNvSpPr>
          <p:nvPr/>
        </p:nvSpPr>
        <p:spPr bwMode="auto">
          <a:xfrm>
            <a:off x="0" y="-136525"/>
            <a:ext cx="304800" cy="304800"/>
          </a:xfrm>
          <a:prstGeom prst="rect">
            <a:avLst/>
          </a:prstGeom>
          <a:noFill/>
          <a:ln w="9525">
            <a:noFill/>
            <a:miter lim="800000"/>
            <a:headEnd/>
            <a:tailEnd/>
          </a:ln>
        </p:spPr>
        <p:txBody>
          <a:bodyPr/>
          <a:lstStyle/>
          <a:p>
            <a:endParaRPr lang="el-GR"/>
          </a:p>
        </p:txBody>
      </p:sp>
      <p:pic>
        <p:nvPicPr>
          <p:cNvPr id="23558" name="Picture 11"/>
          <p:cNvPicPr>
            <a:picLocks noChangeAspect="1" noChangeArrowheads="1"/>
          </p:cNvPicPr>
          <p:nvPr/>
        </p:nvPicPr>
        <p:blipFill>
          <a:blip r:embed="rId4" cstate="print"/>
          <a:srcRect/>
          <a:stretch>
            <a:fillRect/>
          </a:stretch>
        </p:blipFill>
        <p:spPr bwMode="auto">
          <a:xfrm>
            <a:off x="931863" y="1477963"/>
            <a:ext cx="7216775" cy="3708400"/>
          </a:xfrm>
          <a:prstGeom prst="rect">
            <a:avLst/>
          </a:prstGeom>
          <a:noFill/>
          <a:ln w="9525">
            <a:noFill/>
            <a:miter lim="800000"/>
            <a:headEnd/>
            <a:tailEnd/>
          </a:ln>
        </p:spPr>
      </p:pic>
      <p:sp>
        <p:nvSpPr>
          <p:cNvPr id="11" name="Title 15"/>
          <p:cNvSpPr txBox="1">
            <a:spLocks/>
          </p:cNvSpPr>
          <p:nvPr/>
        </p:nvSpPr>
        <p:spPr bwMode="auto">
          <a:xfrm>
            <a:off x="0" y="-366713"/>
            <a:ext cx="9144000" cy="1325563"/>
          </a:xfrm>
          <a:prstGeom prst="rect">
            <a:avLst/>
          </a:prstGeom>
          <a:noFill/>
          <a:ln w="9525">
            <a:noFill/>
            <a:miter lim="800000"/>
            <a:headEnd/>
            <a:tailEnd/>
          </a:ln>
        </p:spPr>
        <p:txBody>
          <a:bodyPr anchor="ctr"/>
          <a:lstStyle/>
          <a:p>
            <a:pPr algn="ctr">
              <a:lnSpc>
                <a:spcPct val="90000"/>
              </a:lnSpc>
              <a:defRPr/>
            </a:pPr>
            <a:r>
              <a:rPr lang="el-GR" sz="2800" b="1" dirty="0">
                <a:solidFill>
                  <a:schemeClr val="tx2"/>
                </a:solidFill>
                <a:latin typeface="+mj-lt"/>
                <a:ea typeface="+mj-ea"/>
                <a:cs typeface="+mj-cs"/>
              </a:rPr>
              <a:t>Οξειδωτικό </a:t>
            </a:r>
            <a:r>
              <a:rPr lang="en-US" sz="2800" b="1" dirty="0">
                <a:solidFill>
                  <a:schemeClr val="tx2"/>
                </a:solidFill>
                <a:latin typeface="+mj-lt"/>
                <a:ea typeface="+mj-ea"/>
                <a:cs typeface="+mj-cs"/>
              </a:rPr>
              <a:t>stress </a:t>
            </a:r>
            <a:r>
              <a:rPr lang="el-GR" sz="2800" b="1" dirty="0">
                <a:solidFill>
                  <a:schemeClr val="tx2"/>
                </a:solidFill>
                <a:latin typeface="+mj-lt"/>
                <a:ea typeface="+mj-ea"/>
                <a:cs typeface="+mj-cs"/>
              </a:rPr>
              <a:t>και ομοιόσταση</a:t>
            </a:r>
          </a:p>
        </p:txBody>
      </p:sp>
      <p:sp>
        <p:nvSpPr>
          <p:cNvPr id="12" name="Rectangle 11"/>
          <p:cNvSpPr/>
          <p:nvPr/>
        </p:nvSpPr>
        <p:spPr>
          <a:xfrm>
            <a:off x="960438" y="1828800"/>
            <a:ext cx="639762"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4" name="Text Box 20"/>
          <p:cNvSpPr txBox="1">
            <a:spLocks noChangeArrowheads="1"/>
          </p:cNvSpPr>
          <p:nvPr/>
        </p:nvSpPr>
        <p:spPr bwMode="auto">
          <a:xfrm>
            <a:off x="898525" y="5608638"/>
            <a:ext cx="8118475" cy="4000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r>
              <a:rPr lang="en-US" sz="1000" b="1" dirty="0">
                <a:solidFill>
                  <a:srgbClr val="000000"/>
                </a:solidFill>
                <a:latin typeface="+mn-lt"/>
              </a:rPr>
              <a:t>Nrf2=n</a:t>
            </a:r>
            <a:r>
              <a:rPr lang="en-GB" sz="1000" b="1" dirty="0">
                <a:solidFill>
                  <a:srgbClr val="000000"/>
                </a:solidFill>
                <a:latin typeface="+mn-lt"/>
              </a:rPr>
              <a:t>uclear factor (erythroid-derived 2)-like 2; DMF=</a:t>
            </a:r>
            <a:r>
              <a:rPr lang="en-GB" sz="1000" b="1" dirty="0">
                <a:solidFill>
                  <a:srgbClr val="000000"/>
                </a:solidFill>
                <a:latin typeface="+mn-lt"/>
                <a:cs typeface="+mn-cs"/>
              </a:rPr>
              <a:t>dimethyl fumarate</a:t>
            </a:r>
            <a:r>
              <a:rPr lang="en-GB" sz="1000" b="1" dirty="0">
                <a:solidFill>
                  <a:srgbClr val="000000"/>
                </a:solidFill>
                <a:latin typeface="+mn-lt"/>
              </a:rPr>
              <a:t>; MMF=monomethyl fumarate; </a:t>
            </a:r>
            <a:r>
              <a:rPr lang="en-US" sz="1000" b="1" dirty="0">
                <a:solidFill>
                  <a:srgbClr val="000000"/>
                </a:solidFill>
                <a:latin typeface="+mn-lt"/>
              </a:rPr>
              <a:t>Keap1=kelch-like ECH-associated protein 1; </a:t>
            </a:r>
            <a:r>
              <a:rPr lang="it-IT" sz="1000" b="1" dirty="0">
                <a:solidFill>
                  <a:srgbClr val="000000"/>
                </a:solidFill>
                <a:latin typeface="+mn-lt"/>
              </a:rPr>
              <a:t>ARE=</a:t>
            </a:r>
            <a:r>
              <a:rPr lang="en-US" sz="1000" b="1" dirty="0">
                <a:solidFill>
                  <a:srgbClr val="000000"/>
                </a:solidFill>
                <a:latin typeface="+mn-lt"/>
              </a:rPr>
              <a:t>antioxidant response element</a:t>
            </a:r>
            <a:r>
              <a:rPr lang="en-US" sz="1000" b="1" dirty="0" smtClean="0">
                <a:solidFill>
                  <a:srgbClr val="000000"/>
                </a:solidFill>
                <a:latin typeface="+mn-lt"/>
              </a:rPr>
              <a:t>.</a:t>
            </a:r>
            <a:endParaRPr lang="en-US" sz="1000" b="1" dirty="0">
              <a:solidFill>
                <a:srgbClr val="000000"/>
              </a:solidFill>
              <a:latin typeface="+mn-lt"/>
            </a:endParaRPr>
          </a:p>
        </p:txBody>
      </p:sp>
      <p:sp>
        <p:nvSpPr>
          <p:cNvPr id="154" name="Oval 2"/>
          <p:cNvSpPr>
            <a:spLocks noChangeArrowheads="1"/>
          </p:cNvSpPr>
          <p:nvPr/>
        </p:nvSpPr>
        <p:spPr bwMode="auto">
          <a:xfrm>
            <a:off x="795212" y="2165545"/>
            <a:ext cx="4367213" cy="2975372"/>
          </a:xfrm>
          <a:prstGeom prst="ellipse">
            <a:avLst/>
          </a:prstGeom>
          <a:gradFill flip="none" rotWithShape="1">
            <a:gsLst>
              <a:gs pos="17000">
                <a:srgbClr val="FFFFFF"/>
              </a:gs>
              <a:gs pos="17000">
                <a:srgbClr val="B2C7E3">
                  <a:lumMod val="60000"/>
                  <a:lumOff val="40000"/>
                </a:srgbClr>
              </a:gs>
              <a:gs pos="50000">
                <a:srgbClr val="B2C7E3"/>
              </a:gs>
              <a:gs pos="100000">
                <a:srgbClr val="B2C7E3">
                  <a:lumMod val="75000"/>
                </a:srgbClr>
              </a:gs>
            </a:gsLst>
            <a:path path="circle">
              <a:fillToRect l="50000" t="50000" r="50000" b="50000"/>
            </a:path>
            <a:tileRect/>
          </a:gradFill>
          <a:ln w="38100">
            <a:gradFill flip="none" rotWithShape="1">
              <a:gsLst>
                <a:gs pos="0">
                  <a:srgbClr val="4F91CD">
                    <a:tint val="66000"/>
                    <a:satMod val="160000"/>
                  </a:srgbClr>
                </a:gs>
                <a:gs pos="50000">
                  <a:srgbClr val="4F91CD">
                    <a:tint val="44500"/>
                    <a:satMod val="160000"/>
                  </a:srgbClr>
                </a:gs>
                <a:gs pos="100000">
                  <a:srgbClr val="4F91CD">
                    <a:tint val="23500"/>
                    <a:satMod val="160000"/>
                  </a:srgbClr>
                </a:gs>
              </a:gsLst>
              <a:path path="circle">
                <a:fillToRect l="100000" t="100000"/>
              </a:path>
              <a:tileRect r="-100000" b="-100000"/>
            </a:gradFill>
            <a:round/>
            <a:headEnd/>
            <a:tailEnd/>
          </a:ln>
          <a:effectLst>
            <a:outerShdw blurRad="50800" dist="38100" dir="5400000" algn="t" rotWithShape="0">
              <a:prstClr val="black">
                <a:alpha val="40000"/>
              </a:prstClr>
            </a:outerShdw>
          </a:effectLst>
        </p:spPr>
        <p:txBody>
          <a:bodyPr wrap="none" anchor="ctr"/>
          <a:lstStyle/>
          <a:p>
            <a:pPr algn="ctr" eaLnBrk="0" hangingPunct="0">
              <a:defRPr/>
            </a:pPr>
            <a:endParaRPr lang="en-GB" kern="0" dirty="0">
              <a:solidFill>
                <a:srgbClr val="FFFFFF"/>
              </a:solidFill>
              <a:latin typeface="Times New Roman" pitchFamily="18" charset="0"/>
              <a:cs typeface="+mn-cs"/>
            </a:endParaRPr>
          </a:p>
        </p:txBody>
      </p:sp>
      <p:sp>
        <p:nvSpPr>
          <p:cNvPr id="155" name="Oval 5"/>
          <p:cNvSpPr>
            <a:spLocks noChangeArrowheads="1"/>
          </p:cNvSpPr>
          <p:nvPr/>
        </p:nvSpPr>
        <p:spPr bwMode="auto">
          <a:xfrm>
            <a:off x="3071687" y="2638224"/>
            <a:ext cx="1933575" cy="1951435"/>
          </a:xfrm>
          <a:prstGeom prst="ellipse">
            <a:avLst/>
          </a:prstGeom>
          <a:gradFill flip="none" rotWithShape="1">
            <a:gsLst>
              <a:gs pos="0">
                <a:srgbClr val="B2C7E3">
                  <a:lumMod val="20000"/>
                  <a:lumOff val="80000"/>
                </a:srgbClr>
              </a:gs>
              <a:gs pos="50000">
                <a:srgbClr val="B2C7E3"/>
              </a:gs>
              <a:gs pos="86000">
                <a:srgbClr val="0033CC"/>
              </a:gs>
            </a:gsLst>
            <a:path path="circle">
              <a:fillToRect l="50000" t="50000" r="50000" b="50000"/>
            </a:path>
            <a:tileRect/>
          </a:gradFill>
          <a:ln w="19050">
            <a:solidFill>
              <a:srgbClr val="B2C7E3">
                <a:lumMod val="50000"/>
              </a:srgbClr>
            </a:solidFill>
          </a:ln>
          <a:effectLst>
            <a:outerShdw blurRad="50800" dist="38100" dir="5400000" algn="t" rotWithShape="0">
              <a:prstClr val="black">
                <a:alpha val="40000"/>
              </a:prstClr>
            </a:outerShdw>
          </a:effectLst>
          <a:extLst/>
        </p:spPr>
        <p:txBody>
          <a:bodyPr wrap="none" anchor="ctr"/>
          <a:lstStyle/>
          <a:p>
            <a:pPr algn="ctr" eaLnBrk="0" hangingPunct="0">
              <a:defRPr/>
            </a:pPr>
            <a:endParaRPr lang="en-GB" kern="0" dirty="0">
              <a:solidFill>
                <a:srgbClr val="FFFFFF"/>
              </a:solidFill>
              <a:latin typeface="Times New Roman" pitchFamily="18" charset="0"/>
            </a:endParaRPr>
          </a:p>
        </p:txBody>
      </p:sp>
      <p:pic>
        <p:nvPicPr>
          <p:cNvPr id="25609" name="Picture 6"/>
          <p:cNvPicPr>
            <a:picLocks noChangeAspect="1" noChangeArrowheads="1"/>
          </p:cNvPicPr>
          <p:nvPr/>
        </p:nvPicPr>
        <p:blipFill>
          <a:blip r:embed="rId3" cstate="print"/>
          <a:srcRect/>
          <a:stretch>
            <a:fillRect/>
          </a:stretch>
        </p:blipFill>
        <p:spPr bwMode="auto">
          <a:xfrm>
            <a:off x="3313113" y="3721100"/>
            <a:ext cx="1450975" cy="263525"/>
          </a:xfrm>
          <a:prstGeom prst="rect">
            <a:avLst/>
          </a:prstGeom>
          <a:noFill/>
          <a:ln w="9525">
            <a:solidFill>
              <a:srgbClr val="DDDDDD"/>
            </a:solidFill>
            <a:miter lim="800000"/>
            <a:headEnd/>
            <a:tailEnd/>
          </a:ln>
        </p:spPr>
      </p:pic>
      <p:sp>
        <p:nvSpPr>
          <p:cNvPr id="157" name="Rectangle 7"/>
          <p:cNvSpPr>
            <a:spLocks noChangeArrowheads="1"/>
          </p:cNvSpPr>
          <p:nvPr/>
        </p:nvSpPr>
        <p:spPr bwMode="auto">
          <a:xfrm>
            <a:off x="3784600" y="3748088"/>
            <a:ext cx="508000" cy="200025"/>
          </a:xfrm>
          <a:prstGeom prst="rect">
            <a:avLst/>
          </a:prstGeom>
          <a:solidFill>
            <a:srgbClr val="000000"/>
          </a:solidFill>
          <a:ln w="12700">
            <a:solidFill>
              <a:srgbClr val="FFFFFF">
                <a:lumMod val="65000"/>
              </a:srgbClr>
            </a:solidFill>
            <a:miter lim="800000"/>
            <a:headEnd/>
            <a:tailEnd/>
          </a:ln>
        </p:spPr>
        <p:txBody>
          <a:bodyPr wrap="none" anchor="ctr"/>
          <a:lstStyle/>
          <a:p>
            <a:pPr algn="ctr" eaLnBrk="0" hangingPunct="0">
              <a:defRPr/>
            </a:pPr>
            <a:r>
              <a:rPr lang="en-US" sz="1500" b="1" kern="0" dirty="0">
                <a:solidFill>
                  <a:srgbClr val="FFFFFF">
                    <a:lumMod val="65000"/>
                  </a:srgbClr>
                </a:solidFill>
                <a:latin typeface="+mn-lt"/>
              </a:rPr>
              <a:t>ARE</a:t>
            </a:r>
          </a:p>
        </p:txBody>
      </p:sp>
      <p:sp>
        <p:nvSpPr>
          <p:cNvPr id="158" name="Text Box 11"/>
          <p:cNvSpPr txBox="1">
            <a:spLocks noChangeArrowheads="1"/>
          </p:cNvSpPr>
          <p:nvPr/>
        </p:nvSpPr>
        <p:spPr bwMode="auto">
          <a:xfrm>
            <a:off x="3660775" y="4265613"/>
            <a:ext cx="755650" cy="254000"/>
          </a:xfrm>
          <a:prstGeom prst="rect">
            <a:avLst/>
          </a:prstGeom>
          <a:noFill/>
          <a:ln>
            <a:noFill/>
          </a:ln>
          <a:extLst>
            <a:ext uri="{909E8E84-426E-40DD-AFC4-6F175D3DCCD1}"/>
            <a:ext uri="{91240B29-F687-4F45-9708-019B960494DF}"/>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l-GR" sz="1050" b="1" i="1" dirty="0" smtClean="0"/>
              <a:t>Πυρήνας</a:t>
            </a:r>
            <a:endParaRPr lang="en-US" sz="1050" b="1" i="1" dirty="0"/>
          </a:p>
        </p:txBody>
      </p:sp>
      <p:sp>
        <p:nvSpPr>
          <p:cNvPr id="159" name="Text Box 19"/>
          <p:cNvSpPr txBox="1">
            <a:spLocks noChangeArrowheads="1"/>
          </p:cNvSpPr>
          <p:nvPr/>
        </p:nvSpPr>
        <p:spPr bwMode="auto">
          <a:xfrm>
            <a:off x="2366963" y="4745038"/>
            <a:ext cx="1538287" cy="323850"/>
          </a:xfrm>
          <a:prstGeom prst="rect">
            <a:avLst/>
          </a:prstGeom>
          <a:noFill/>
          <a:ln w="9525">
            <a:noFill/>
            <a:miter lim="800000"/>
            <a:headEnd/>
            <a:tailEnd/>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fontAlgn="auto" hangingPunct="0">
              <a:spcBef>
                <a:spcPct val="50000"/>
              </a:spcBef>
              <a:spcAft>
                <a:spcPts val="0"/>
              </a:spcAft>
              <a:defRPr/>
            </a:pPr>
            <a:r>
              <a:rPr lang="el-GR" sz="1500" b="1" i="1" dirty="0" smtClean="0">
                <a:effectLst>
                  <a:outerShdw blurRad="38100" dist="38100" dir="2700000" algn="tl">
                    <a:srgbClr val="C0C0C0"/>
                  </a:outerShdw>
                </a:effectLst>
                <a:latin typeface="+mn-lt"/>
                <a:cs typeface="Arial" charset="0"/>
              </a:rPr>
              <a:t>Κυτταρόπλασμα</a:t>
            </a:r>
            <a:endParaRPr lang="en-US" sz="1500" b="1" i="1" dirty="0">
              <a:effectLst>
                <a:outerShdw blurRad="38100" dist="38100" dir="2700000" algn="tl">
                  <a:srgbClr val="C0C0C0"/>
                </a:outerShdw>
              </a:effectLst>
              <a:latin typeface="+mn-lt"/>
              <a:cs typeface="Arial" charset="0"/>
            </a:endParaRPr>
          </a:p>
        </p:txBody>
      </p:sp>
      <p:sp>
        <p:nvSpPr>
          <p:cNvPr id="160" name="AutoShape 18"/>
          <p:cNvSpPr>
            <a:spLocks noChangeArrowheads="1"/>
          </p:cNvSpPr>
          <p:nvPr/>
        </p:nvSpPr>
        <p:spPr bwMode="auto">
          <a:xfrm>
            <a:off x="1219200" y="3584575"/>
            <a:ext cx="1620838" cy="6651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70C0"/>
          </a:solidFill>
          <a:ln w="9525">
            <a:solidFill>
              <a:srgbClr val="FFFFFF">
                <a:lumMod val="65000"/>
              </a:srgbClr>
            </a:solidFill>
            <a:miter lim="800000"/>
            <a:headEnd/>
            <a:tailEnd/>
          </a:ln>
        </p:spPr>
        <p:txBody>
          <a:bodyPr wrap="none" anchor="ctr"/>
          <a:lstStyle/>
          <a:p>
            <a:pPr algn="ctr" eaLnBrk="0" hangingPunct="0">
              <a:defRPr/>
            </a:pPr>
            <a:endParaRPr lang="en-US" sz="675" b="1" kern="0" dirty="0">
              <a:solidFill>
                <a:srgbClr val="FFFFFF"/>
              </a:solidFill>
              <a:latin typeface="+mn-lt"/>
              <a:cs typeface="+mn-cs"/>
            </a:endParaRPr>
          </a:p>
          <a:p>
            <a:pPr algn="ctr" eaLnBrk="0" hangingPunct="0">
              <a:defRPr/>
            </a:pPr>
            <a:r>
              <a:rPr lang="el-GR" sz="1350" b="1" kern="0" dirty="0" err="1">
                <a:solidFill>
                  <a:srgbClr val="FFFFFF"/>
                </a:solidFill>
                <a:latin typeface="+mn-lt"/>
                <a:cs typeface="+mn-cs"/>
              </a:rPr>
              <a:t>Πρωτεάσωμα</a:t>
            </a:r>
            <a:endParaRPr lang="en-US" sz="1350" b="1" kern="0" dirty="0">
              <a:solidFill>
                <a:srgbClr val="FFFFFF"/>
              </a:solidFill>
              <a:latin typeface="+mn-lt"/>
              <a:cs typeface="+mn-cs"/>
            </a:endParaRPr>
          </a:p>
          <a:p>
            <a:pPr algn="ctr" eaLnBrk="0" hangingPunct="0">
              <a:defRPr/>
            </a:pPr>
            <a:endParaRPr lang="en-US" sz="1350" b="1" kern="0" dirty="0">
              <a:solidFill>
                <a:srgbClr val="FFFFFF"/>
              </a:solidFill>
              <a:latin typeface="+mn-lt"/>
              <a:cs typeface="+mn-cs"/>
            </a:endParaRPr>
          </a:p>
        </p:txBody>
      </p:sp>
      <p:sp>
        <p:nvSpPr>
          <p:cNvPr id="161" name="Rectangle 4"/>
          <p:cNvSpPr>
            <a:spLocks noChangeArrowheads="1"/>
          </p:cNvSpPr>
          <p:nvPr/>
        </p:nvSpPr>
        <p:spPr bwMode="auto">
          <a:xfrm>
            <a:off x="1388143" y="2771572"/>
            <a:ext cx="710804" cy="407939"/>
          </a:xfrm>
          <a:prstGeom prst="ellipse">
            <a:avLst/>
          </a:prstGeom>
          <a:gradFill flip="none" rotWithShape="1">
            <a:gsLst>
              <a:gs pos="0">
                <a:srgbClr val="CCFF99"/>
              </a:gs>
              <a:gs pos="23000">
                <a:srgbClr val="92D050"/>
              </a:gs>
              <a:gs pos="100000">
                <a:srgbClr val="009900"/>
              </a:gs>
            </a:gsLst>
            <a:path path="circle">
              <a:fillToRect l="50000" t="50000" r="50000" b="50000"/>
            </a:path>
            <a:tileRect/>
          </a:gradFill>
          <a:ln w="9525">
            <a:solidFill>
              <a:srgbClr val="FFFFFF">
                <a:lumMod val="75000"/>
              </a:srgbClr>
            </a:solidFill>
            <a:miter lim="800000"/>
            <a:headEnd/>
            <a:tailEnd/>
          </a:ln>
          <a:effectLst>
            <a:outerShdw blurRad="50800" dist="38100" dir="5400000" algn="t" rotWithShape="0">
              <a:prstClr val="black">
                <a:alpha val="40000"/>
              </a:prstClr>
            </a:outerShdw>
          </a:effectLst>
        </p:spPr>
        <p:txBody>
          <a:bodyPr wrap="none" anchor="ctr"/>
          <a:lstStyle/>
          <a:p>
            <a:pPr algn="ctr" eaLnBrk="0" hangingPunct="0">
              <a:defRPr/>
            </a:pPr>
            <a:r>
              <a:rPr lang="en-US" sz="1500" b="1" kern="0" dirty="0">
                <a:solidFill>
                  <a:schemeClr val="bg1">
                    <a:lumMod val="95000"/>
                  </a:schemeClr>
                </a:solidFill>
                <a:latin typeface="+mn-lt"/>
              </a:rPr>
              <a:t>Keap1</a:t>
            </a:r>
          </a:p>
        </p:txBody>
      </p:sp>
      <p:sp>
        <p:nvSpPr>
          <p:cNvPr id="162" name="Text Box 23"/>
          <p:cNvSpPr txBox="1">
            <a:spLocks noChangeArrowheads="1"/>
          </p:cNvSpPr>
          <p:nvPr/>
        </p:nvSpPr>
        <p:spPr bwMode="auto">
          <a:xfrm>
            <a:off x="1387475" y="1863725"/>
            <a:ext cx="1050925" cy="2778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200" b="1" kern="0" dirty="0">
                <a:cs typeface="+mn-cs"/>
              </a:rPr>
              <a:t>DMF </a:t>
            </a:r>
            <a:r>
              <a:rPr lang="el-GR" sz="1200" b="1" kern="0" dirty="0">
                <a:cs typeface="+mn-cs"/>
              </a:rPr>
              <a:t>ή</a:t>
            </a:r>
            <a:r>
              <a:rPr lang="en-US" sz="1200" b="1" kern="0" dirty="0" smtClean="0">
                <a:cs typeface="+mn-cs"/>
              </a:rPr>
              <a:t> </a:t>
            </a:r>
            <a:r>
              <a:rPr lang="en-US" sz="1200" b="1" kern="0" dirty="0">
                <a:cs typeface="+mn-cs"/>
              </a:rPr>
              <a:t>MMF</a:t>
            </a:r>
          </a:p>
        </p:txBody>
      </p:sp>
      <p:grpSp>
        <p:nvGrpSpPr>
          <p:cNvPr id="2" name="Group 162"/>
          <p:cNvGrpSpPr>
            <a:grpSpLocks/>
          </p:cNvGrpSpPr>
          <p:nvPr/>
        </p:nvGrpSpPr>
        <p:grpSpPr bwMode="auto">
          <a:xfrm>
            <a:off x="1691705" y="2391620"/>
            <a:ext cx="1438275" cy="1115616"/>
            <a:chOff x="1470025" y="1838086"/>
            <a:chExt cx="1917072" cy="1487726"/>
          </a:xfrm>
          <a:solidFill>
            <a:srgbClr val="00B050"/>
          </a:solidFill>
        </p:grpSpPr>
        <p:sp>
          <p:nvSpPr>
            <p:cNvPr id="164" name="Oval 18"/>
            <p:cNvSpPr>
              <a:spLocks noChangeArrowheads="1"/>
            </p:cNvSpPr>
            <p:nvPr/>
          </p:nvSpPr>
          <p:spPr bwMode="auto">
            <a:xfrm>
              <a:off x="1639648" y="1846263"/>
              <a:ext cx="762000" cy="400050"/>
            </a:xfrm>
            <a:prstGeom prst="ellipse">
              <a:avLst/>
            </a:prstGeom>
            <a:gradFill flip="none" rotWithShape="1">
              <a:gsLst>
                <a:gs pos="0">
                  <a:srgbClr val="CCCCFF"/>
                </a:gs>
                <a:gs pos="50000">
                  <a:srgbClr val="9933FF"/>
                </a:gs>
                <a:gs pos="100000">
                  <a:srgbClr val="6600CC"/>
                </a:gs>
              </a:gsLst>
              <a:path path="circle">
                <a:fillToRect l="50000" t="50000" r="50000" b="50000"/>
              </a:path>
              <a:tileRect/>
            </a:gradFill>
            <a:ln w="9525">
              <a:solidFill>
                <a:srgbClr val="CC99FF"/>
              </a:solidFill>
              <a:round/>
              <a:headEnd/>
              <a:tailEnd/>
            </a:ln>
            <a:effectLst>
              <a:outerShdw blurRad="50800" dist="38100" dir="5400000" algn="t" rotWithShape="0">
                <a:prstClr val="black">
                  <a:alpha val="40000"/>
                </a:prstClr>
              </a:outerShdw>
            </a:effectLst>
          </p:spPr>
          <p:txBody>
            <a:bodyPr wrap="none" anchor="ctr"/>
            <a:lstStyle/>
            <a:p>
              <a:pPr algn="ctr" eaLnBrk="0" fontAlgn="auto" hangingPunct="0">
                <a:spcBef>
                  <a:spcPts val="0"/>
                </a:spcBef>
                <a:spcAft>
                  <a:spcPts val="0"/>
                </a:spcAft>
                <a:defRPr/>
              </a:pPr>
              <a:r>
                <a:rPr lang="en-US" sz="1500" b="1" dirty="0">
                  <a:solidFill>
                    <a:schemeClr val="bg1">
                      <a:lumMod val="95000"/>
                    </a:schemeClr>
                  </a:solidFill>
                  <a:latin typeface="+mn-lt"/>
                </a:rPr>
                <a:t>Nrf2</a:t>
              </a:r>
            </a:p>
          </p:txBody>
        </p:sp>
        <p:sp>
          <p:nvSpPr>
            <p:cNvPr id="165" name="Oval 18"/>
            <p:cNvSpPr>
              <a:spLocks noChangeArrowheads="1"/>
            </p:cNvSpPr>
            <p:nvPr/>
          </p:nvSpPr>
          <p:spPr bwMode="auto">
            <a:xfrm>
              <a:off x="2625097" y="1838086"/>
              <a:ext cx="762000" cy="400050"/>
            </a:xfrm>
            <a:prstGeom prst="ellipse">
              <a:avLst/>
            </a:prstGeom>
            <a:gradFill flip="none" rotWithShape="1">
              <a:gsLst>
                <a:gs pos="0">
                  <a:srgbClr val="CCCCFF"/>
                </a:gs>
                <a:gs pos="50000">
                  <a:srgbClr val="9933FF"/>
                </a:gs>
                <a:gs pos="100000">
                  <a:srgbClr val="6600CC"/>
                </a:gs>
              </a:gsLst>
              <a:path path="circle">
                <a:fillToRect l="50000" t="50000" r="50000" b="50000"/>
              </a:path>
              <a:tileRect/>
            </a:gradFill>
            <a:ln w="9525">
              <a:solidFill>
                <a:srgbClr val="CC99FF"/>
              </a:solidFill>
              <a:round/>
              <a:headEnd/>
              <a:tailEnd/>
            </a:ln>
            <a:effectLst>
              <a:outerShdw blurRad="50800" dist="38100" dir="5400000" algn="t" rotWithShape="0">
                <a:prstClr val="black">
                  <a:alpha val="40000"/>
                </a:prstClr>
              </a:outerShdw>
            </a:effectLst>
          </p:spPr>
          <p:txBody>
            <a:bodyPr wrap="none" anchor="ctr"/>
            <a:lstStyle/>
            <a:p>
              <a:pPr algn="ctr" eaLnBrk="0" fontAlgn="auto" hangingPunct="0">
                <a:spcBef>
                  <a:spcPts val="0"/>
                </a:spcBef>
                <a:spcAft>
                  <a:spcPts val="0"/>
                </a:spcAft>
                <a:defRPr/>
              </a:pPr>
              <a:r>
                <a:rPr lang="en-US" sz="1500" b="1" dirty="0">
                  <a:solidFill>
                    <a:schemeClr val="bg1">
                      <a:lumMod val="95000"/>
                    </a:schemeClr>
                  </a:solidFill>
                  <a:latin typeface="+mn-lt"/>
                </a:rPr>
                <a:t>Nrf2</a:t>
              </a:r>
            </a:p>
          </p:txBody>
        </p:sp>
        <p:sp>
          <p:nvSpPr>
            <p:cNvPr id="166" name="Oval 18"/>
            <p:cNvSpPr>
              <a:spLocks noChangeArrowheads="1"/>
            </p:cNvSpPr>
            <p:nvPr/>
          </p:nvSpPr>
          <p:spPr bwMode="auto">
            <a:xfrm>
              <a:off x="1470025" y="2925762"/>
              <a:ext cx="762000" cy="400050"/>
            </a:xfrm>
            <a:prstGeom prst="ellipse">
              <a:avLst/>
            </a:prstGeom>
            <a:gradFill flip="none" rotWithShape="1">
              <a:gsLst>
                <a:gs pos="0">
                  <a:srgbClr val="CCCCFF"/>
                </a:gs>
                <a:gs pos="50000">
                  <a:srgbClr val="9933FF"/>
                </a:gs>
                <a:gs pos="100000">
                  <a:srgbClr val="6600CC"/>
                </a:gs>
              </a:gsLst>
              <a:path path="circle">
                <a:fillToRect l="50000" t="50000" r="50000" b="50000"/>
              </a:path>
              <a:tileRect/>
            </a:gradFill>
            <a:ln w="9525">
              <a:solidFill>
                <a:srgbClr val="CC99FF"/>
              </a:solidFill>
              <a:round/>
              <a:headEnd/>
              <a:tailEnd/>
            </a:ln>
            <a:effectLst>
              <a:outerShdw blurRad="50800" dist="38100" dir="5400000" algn="t" rotWithShape="0">
                <a:prstClr val="black">
                  <a:alpha val="40000"/>
                </a:prstClr>
              </a:outerShdw>
            </a:effectLst>
          </p:spPr>
          <p:txBody>
            <a:bodyPr wrap="none" anchor="ctr"/>
            <a:lstStyle/>
            <a:p>
              <a:pPr algn="ctr" eaLnBrk="0" fontAlgn="auto" hangingPunct="0">
                <a:spcBef>
                  <a:spcPts val="0"/>
                </a:spcBef>
                <a:spcAft>
                  <a:spcPts val="0"/>
                </a:spcAft>
                <a:defRPr/>
              </a:pPr>
              <a:r>
                <a:rPr lang="en-US" sz="1500" b="1" dirty="0">
                  <a:solidFill>
                    <a:schemeClr val="bg1">
                      <a:lumMod val="95000"/>
                    </a:schemeClr>
                  </a:solidFill>
                  <a:latin typeface="+mn-lt"/>
                </a:rPr>
                <a:t>Nrf2</a:t>
              </a:r>
            </a:p>
          </p:txBody>
        </p:sp>
        <p:sp>
          <p:nvSpPr>
            <p:cNvPr id="167" name="Oval 18"/>
            <p:cNvSpPr>
              <a:spLocks noChangeArrowheads="1"/>
            </p:cNvSpPr>
            <p:nvPr/>
          </p:nvSpPr>
          <p:spPr bwMode="auto">
            <a:xfrm>
              <a:off x="2333625" y="2920431"/>
              <a:ext cx="762000" cy="400050"/>
            </a:xfrm>
            <a:prstGeom prst="ellipse">
              <a:avLst/>
            </a:prstGeom>
            <a:gradFill flip="none" rotWithShape="1">
              <a:gsLst>
                <a:gs pos="0">
                  <a:srgbClr val="CCCCFF"/>
                </a:gs>
                <a:gs pos="50000">
                  <a:srgbClr val="9933FF"/>
                </a:gs>
                <a:gs pos="100000">
                  <a:srgbClr val="6600CC"/>
                </a:gs>
              </a:gsLst>
              <a:path path="circle">
                <a:fillToRect l="50000" t="50000" r="50000" b="50000"/>
              </a:path>
              <a:tileRect/>
            </a:gradFill>
            <a:ln w="9525">
              <a:solidFill>
                <a:srgbClr val="CC99FF"/>
              </a:solidFill>
              <a:round/>
              <a:headEnd/>
              <a:tailEnd/>
            </a:ln>
            <a:effectLst>
              <a:outerShdw blurRad="50800" dist="38100" dir="5400000" algn="t" rotWithShape="0">
                <a:prstClr val="black">
                  <a:alpha val="40000"/>
                </a:prstClr>
              </a:outerShdw>
            </a:effectLst>
          </p:spPr>
          <p:txBody>
            <a:bodyPr wrap="none" anchor="ctr"/>
            <a:lstStyle/>
            <a:p>
              <a:pPr algn="ctr" eaLnBrk="0" fontAlgn="auto" hangingPunct="0">
                <a:spcBef>
                  <a:spcPts val="0"/>
                </a:spcBef>
                <a:spcAft>
                  <a:spcPts val="0"/>
                </a:spcAft>
                <a:defRPr/>
              </a:pPr>
              <a:r>
                <a:rPr lang="en-US" sz="1500" b="1" dirty="0">
                  <a:solidFill>
                    <a:schemeClr val="bg1">
                      <a:lumMod val="95000"/>
                    </a:schemeClr>
                  </a:solidFill>
                  <a:latin typeface="+mn-lt"/>
                </a:rPr>
                <a:t>Nrf2</a:t>
              </a:r>
            </a:p>
          </p:txBody>
        </p:sp>
      </p:grpSp>
      <p:grpSp>
        <p:nvGrpSpPr>
          <p:cNvPr id="4" name="Group 5"/>
          <p:cNvGrpSpPr>
            <a:grpSpLocks/>
          </p:cNvGrpSpPr>
          <p:nvPr/>
        </p:nvGrpSpPr>
        <p:grpSpPr bwMode="auto">
          <a:xfrm>
            <a:off x="4214813" y="2366963"/>
            <a:ext cx="4183062" cy="2444750"/>
            <a:chOff x="5026025" y="2381282"/>
            <a:chExt cx="5578350" cy="3260717"/>
          </a:xfrm>
        </p:grpSpPr>
        <p:grpSp>
          <p:nvGrpSpPr>
            <p:cNvPr id="5" name="Group 12"/>
            <p:cNvGrpSpPr>
              <a:grpSpLocks/>
            </p:cNvGrpSpPr>
            <p:nvPr/>
          </p:nvGrpSpPr>
          <p:grpSpPr bwMode="auto">
            <a:xfrm>
              <a:off x="5026025" y="2773363"/>
              <a:ext cx="1324447" cy="1404938"/>
              <a:chOff x="3214" y="1747"/>
              <a:chExt cx="924" cy="885"/>
            </a:xfrm>
          </p:grpSpPr>
          <p:sp>
            <p:nvSpPr>
              <p:cNvPr id="171" name="Line 9"/>
              <p:cNvSpPr>
                <a:spLocks noChangeShapeType="1"/>
              </p:cNvSpPr>
              <p:nvPr/>
            </p:nvSpPr>
            <p:spPr bwMode="auto">
              <a:xfrm flipV="1">
                <a:off x="3238" y="1752"/>
                <a:ext cx="0" cy="880"/>
              </a:xfrm>
              <a:prstGeom prst="line">
                <a:avLst/>
              </a:prstGeom>
              <a:noFill/>
              <a:ln w="76200">
                <a:solidFill>
                  <a:schemeClr val="tx2"/>
                </a:solidFill>
                <a:round/>
                <a:headEnd/>
                <a:tailEnd/>
              </a:ln>
              <a:extLst>
                <a:ext uri="{909E8E84-426E-40DD-AFC4-6F175D3DCCD1}"/>
              </a:extLst>
            </p:spPr>
            <p:txBody>
              <a:bodyPr/>
              <a:lstStyle/>
              <a:p>
                <a:pPr>
                  <a:defRPr/>
                </a:pPr>
                <a:endParaRPr lang="en-US" sz="1350" kern="0" dirty="0">
                  <a:solidFill>
                    <a:srgbClr val="000000"/>
                  </a:solidFill>
                  <a:latin typeface="+mn-lt"/>
                  <a:cs typeface="+mn-cs"/>
                </a:endParaRPr>
              </a:p>
            </p:txBody>
          </p:sp>
          <p:sp>
            <p:nvSpPr>
              <p:cNvPr id="172" name="Line 10"/>
              <p:cNvSpPr>
                <a:spLocks noChangeShapeType="1"/>
              </p:cNvSpPr>
              <p:nvPr/>
            </p:nvSpPr>
            <p:spPr bwMode="auto">
              <a:xfrm rot="16200000">
                <a:off x="3676" y="1283"/>
                <a:ext cx="0" cy="928"/>
              </a:xfrm>
              <a:prstGeom prst="line">
                <a:avLst/>
              </a:prstGeom>
              <a:noFill/>
              <a:ln w="76200">
                <a:solidFill>
                  <a:schemeClr val="tx2"/>
                </a:solidFill>
                <a:round/>
                <a:headEnd/>
                <a:tailEnd type="triangle" w="med" len="med"/>
              </a:ln>
              <a:extLst>
                <a:ext uri="{909E8E84-426E-40DD-AFC4-6F175D3DCCD1}"/>
              </a:extLst>
            </p:spPr>
            <p:txBody>
              <a:bodyPr/>
              <a:lstStyle/>
              <a:p>
                <a:pPr>
                  <a:defRPr/>
                </a:pPr>
                <a:endParaRPr lang="en-US" sz="1350" kern="0" dirty="0">
                  <a:solidFill>
                    <a:srgbClr val="000000"/>
                  </a:solidFill>
                  <a:latin typeface="+mn-lt"/>
                  <a:cs typeface="+mn-cs"/>
                </a:endParaRPr>
              </a:p>
            </p:txBody>
          </p:sp>
        </p:grpSp>
        <p:sp>
          <p:nvSpPr>
            <p:cNvPr id="170" name="Rounded Rectangle 169"/>
            <p:cNvSpPr/>
            <p:nvPr/>
          </p:nvSpPr>
          <p:spPr>
            <a:xfrm>
              <a:off x="6357631" y="2381282"/>
              <a:ext cx="4246744" cy="3260717"/>
            </a:xfrm>
            <a:prstGeom prst="roundRect">
              <a:avLst>
                <a:gd name="adj" fmla="val 4031"/>
              </a:avLst>
            </a:prstGeom>
            <a:solidFill>
              <a:srgbClr val="FFFFFF"/>
            </a:solidFill>
            <a:ln w="25400" cap="flat" cmpd="sng" algn="ctr">
              <a:solidFill>
                <a:schemeClr val="tx1"/>
              </a:solidFill>
              <a:prstDash val="solid"/>
            </a:ln>
            <a:effectLst>
              <a:outerShdw blurRad="50800" dist="38100" dir="5400000" algn="t" rotWithShape="0">
                <a:prstClr val="black">
                  <a:alpha val="40000"/>
                </a:prstClr>
              </a:outerShdw>
            </a:effectLst>
          </p:spPr>
          <p:txBody>
            <a:bodyPr anchor="ctr"/>
            <a:lstStyle/>
            <a:p>
              <a:pPr marL="86916" indent="-86916" eaLnBrk="0" fontAlgn="auto" hangingPunct="0">
                <a:spcBef>
                  <a:spcPts val="0"/>
                </a:spcBef>
                <a:spcAft>
                  <a:spcPts val="0"/>
                </a:spcAft>
                <a:defRPr/>
              </a:pPr>
              <a:r>
                <a:rPr lang="el-GR" sz="1400" b="1" i="1" kern="0" dirty="0">
                  <a:latin typeface="+mn-lt"/>
                  <a:cs typeface="+mn-cs"/>
                </a:rPr>
                <a:t>Ενίσχυση των ενδογενών μηχανισμών αντιοξειδωτικής προστασίας σχετίζεται με:</a:t>
              </a:r>
              <a:endParaRPr lang="en-US" sz="1400" b="1" i="1" kern="0" dirty="0">
                <a:latin typeface="+mn-lt"/>
                <a:cs typeface="+mn-cs"/>
              </a:endParaRPr>
            </a:p>
            <a:p>
              <a:pPr marL="126206" indent="-126206" eaLnBrk="0" fontAlgn="auto" hangingPunct="0">
                <a:spcBef>
                  <a:spcPts val="225"/>
                </a:spcBef>
                <a:spcAft>
                  <a:spcPts val="0"/>
                </a:spcAft>
                <a:buClr>
                  <a:schemeClr val="tx2"/>
                </a:buClr>
                <a:buFont typeface="Arial" pitchFamily="34" charset="0"/>
                <a:buChar char="•"/>
                <a:defRPr/>
              </a:pPr>
              <a:r>
                <a:rPr lang="el-GR" sz="1400" b="1" kern="0" dirty="0">
                  <a:solidFill>
                    <a:srgbClr val="000000"/>
                  </a:solidFill>
                  <a:latin typeface="+mn-lt"/>
                  <a:cs typeface="+mn-cs"/>
                </a:rPr>
                <a:t>Άμεση αντιοξειδωτική δράση</a:t>
              </a:r>
            </a:p>
            <a:p>
              <a:pPr marL="126206" indent="-126206" eaLnBrk="0" fontAlgn="auto" hangingPunct="0">
                <a:spcBef>
                  <a:spcPts val="225"/>
                </a:spcBef>
                <a:spcAft>
                  <a:spcPts val="0"/>
                </a:spcAft>
                <a:buClr>
                  <a:schemeClr val="tx2"/>
                </a:buClr>
                <a:buFont typeface="Arial" pitchFamily="34" charset="0"/>
                <a:buChar char="•"/>
                <a:defRPr/>
              </a:pPr>
              <a:r>
                <a:rPr lang="el-GR" sz="1400" b="1" kern="0" dirty="0">
                  <a:solidFill>
                    <a:srgbClr val="000000"/>
                  </a:solidFill>
                  <a:latin typeface="+mn-lt"/>
                  <a:cs typeface="+mn-cs"/>
                </a:rPr>
                <a:t>Μεταβολισμός των ελεύθερων ριζών </a:t>
              </a:r>
            </a:p>
            <a:p>
              <a:pPr marL="126206" indent="-126206" eaLnBrk="0" fontAlgn="auto" hangingPunct="0">
                <a:spcBef>
                  <a:spcPts val="225"/>
                </a:spcBef>
                <a:spcAft>
                  <a:spcPts val="0"/>
                </a:spcAft>
                <a:buClr>
                  <a:schemeClr val="tx2"/>
                </a:buClr>
                <a:buFont typeface="Arial" pitchFamily="34" charset="0"/>
                <a:buChar char="•"/>
                <a:defRPr/>
              </a:pPr>
              <a:r>
                <a:rPr lang="el-GR" sz="1400" b="1" kern="0" dirty="0">
                  <a:solidFill>
                    <a:srgbClr val="000000"/>
                  </a:solidFill>
                  <a:latin typeface="+mn-lt"/>
                  <a:cs typeface="+mn-cs"/>
                </a:rPr>
                <a:t>Αναστολή της φλεγμονής </a:t>
              </a:r>
            </a:p>
            <a:p>
              <a:pPr marL="126206" indent="-126206" eaLnBrk="0" fontAlgn="auto" hangingPunct="0">
                <a:spcBef>
                  <a:spcPts val="225"/>
                </a:spcBef>
                <a:spcAft>
                  <a:spcPts val="0"/>
                </a:spcAft>
                <a:buClr>
                  <a:schemeClr val="tx2"/>
                </a:buClr>
                <a:buFont typeface="Arial" pitchFamily="34" charset="0"/>
                <a:buChar char="•"/>
                <a:defRPr/>
              </a:pPr>
              <a:r>
                <a:rPr lang="el-GR" sz="1400" b="1" kern="0" dirty="0">
                  <a:solidFill>
                    <a:srgbClr val="000000"/>
                  </a:solidFill>
                  <a:latin typeface="+mn-lt"/>
                  <a:cs typeface="+mn-cs"/>
                </a:rPr>
                <a:t>Επιδιόρθωση των πρωτεϊνών και του DNA </a:t>
              </a:r>
            </a:p>
          </p:txBody>
        </p:sp>
      </p:grpSp>
      <p:grpSp>
        <p:nvGrpSpPr>
          <p:cNvPr id="6" name="Group 78"/>
          <p:cNvGrpSpPr>
            <a:grpSpLocks/>
          </p:cNvGrpSpPr>
          <p:nvPr/>
        </p:nvGrpSpPr>
        <p:grpSpPr bwMode="auto">
          <a:xfrm rot="-2500777">
            <a:off x="698500" y="2074863"/>
            <a:ext cx="725488" cy="352425"/>
            <a:chOff x="505968" y="1402080"/>
            <a:chExt cx="7936931" cy="3276600"/>
          </a:xfrm>
        </p:grpSpPr>
        <p:sp>
          <p:nvSpPr>
            <p:cNvPr id="174" name="Oval 173"/>
            <p:cNvSpPr/>
            <p:nvPr/>
          </p:nvSpPr>
          <p:spPr>
            <a:xfrm>
              <a:off x="670175" y="3107702"/>
              <a:ext cx="399457" cy="398510"/>
            </a:xfrm>
            <a:prstGeom prst="ellipse">
              <a:avLst/>
            </a:prstGeom>
            <a:solidFill>
              <a:srgbClr val="FFFFFF">
                <a:lumMod val="75000"/>
              </a:srgbClr>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cxnSp>
          <p:nvCxnSpPr>
            <p:cNvPr id="175" name="Straight Connector 174"/>
            <p:cNvCxnSpPr/>
            <p:nvPr/>
          </p:nvCxnSpPr>
          <p:spPr>
            <a:xfrm>
              <a:off x="699516" y="2173224"/>
              <a:ext cx="377952" cy="550164"/>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76" name="Straight Connector 175"/>
            <p:cNvCxnSpPr/>
            <p:nvPr/>
          </p:nvCxnSpPr>
          <p:spPr>
            <a:xfrm>
              <a:off x="1264920" y="3009900"/>
              <a:ext cx="59436" cy="772668"/>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77" name="Straight Connector 176"/>
            <p:cNvCxnSpPr/>
            <p:nvPr/>
          </p:nvCxnSpPr>
          <p:spPr>
            <a:xfrm flipH="1">
              <a:off x="1426464" y="2522220"/>
              <a:ext cx="1048512" cy="413004"/>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78" name="Straight Connector 177"/>
            <p:cNvCxnSpPr/>
            <p:nvPr/>
          </p:nvCxnSpPr>
          <p:spPr>
            <a:xfrm flipH="1" flipV="1">
              <a:off x="2474976" y="2514600"/>
              <a:ext cx="798576" cy="746760"/>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79" name="Straight Connector 178"/>
            <p:cNvCxnSpPr/>
            <p:nvPr/>
          </p:nvCxnSpPr>
          <p:spPr>
            <a:xfrm flipV="1">
              <a:off x="2938272" y="3217164"/>
              <a:ext cx="362712" cy="1080516"/>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0" name="Straight Connector 179"/>
            <p:cNvCxnSpPr/>
            <p:nvPr/>
          </p:nvCxnSpPr>
          <p:spPr>
            <a:xfrm flipV="1">
              <a:off x="3340608" y="2695194"/>
              <a:ext cx="1008888" cy="540258"/>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1" name="Straight Connector 180"/>
            <p:cNvCxnSpPr/>
            <p:nvPr/>
          </p:nvCxnSpPr>
          <p:spPr>
            <a:xfrm flipV="1">
              <a:off x="4349496" y="1783080"/>
              <a:ext cx="118870" cy="912876"/>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2" name="Straight Connector 181"/>
            <p:cNvCxnSpPr/>
            <p:nvPr/>
          </p:nvCxnSpPr>
          <p:spPr>
            <a:xfrm flipH="1" flipV="1">
              <a:off x="4349496" y="2695194"/>
              <a:ext cx="798576" cy="582930"/>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3" name="Straight Connector 182"/>
            <p:cNvCxnSpPr/>
            <p:nvPr/>
          </p:nvCxnSpPr>
          <p:spPr>
            <a:xfrm flipV="1">
              <a:off x="5026148" y="3217164"/>
              <a:ext cx="103636" cy="938784"/>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4" name="Straight Connector 183"/>
            <p:cNvCxnSpPr/>
            <p:nvPr/>
          </p:nvCxnSpPr>
          <p:spPr>
            <a:xfrm flipV="1">
              <a:off x="5186166" y="2726436"/>
              <a:ext cx="946410" cy="557784"/>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5" name="Straight Connector 184"/>
            <p:cNvCxnSpPr/>
            <p:nvPr/>
          </p:nvCxnSpPr>
          <p:spPr>
            <a:xfrm flipV="1">
              <a:off x="6124189" y="1783080"/>
              <a:ext cx="349763" cy="957072"/>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6" name="Straight Connector 185"/>
            <p:cNvCxnSpPr/>
            <p:nvPr/>
          </p:nvCxnSpPr>
          <p:spPr>
            <a:xfrm flipH="1" flipV="1">
              <a:off x="6124189" y="2705100"/>
              <a:ext cx="599699" cy="762000"/>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7" name="Straight Connector 186"/>
            <p:cNvCxnSpPr/>
            <p:nvPr/>
          </p:nvCxnSpPr>
          <p:spPr>
            <a:xfrm flipH="1">
              <a:off x="6756271" y="3009900"/>
              <a:ext cx="814845" cy="428244"/>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8" name="Straight Connector 187"/>
            <p:cNvCxnSpPr/>
            <p:nvPr/>
          </p:nvCxnSpPr>
          <p:spPr>
            <a:xfrm>
              <a:off x="7379208" y="2372868"/>
              <a:ext cx="251860" cy="650748"/>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89" name="Straight Connector 188"/>
            <p:cNvCxnSpPr/>
            <p:nvPr/>
          </p:nvCxnSpPr>
          <p:spPr>
            <a:xfrm>
              <a:off x="7601712" y="2997708"/>
              <a:ext cx="313938" cy="621792"/>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cxnSp>
          <p:nvCxnSpPr>
            <p:cNvPr id="190" name="Straight Connector 189"/>
            <p:cNvCxnSpPr/>
            <p:nvPr/>
          </p:nvCxnSpPr>
          <p:spPr>
            <a:xfrm flipV="1">
              <a:off x="7631068" y="2723388"/>
              <a:ext cx="618283" cy="241935"/>
            </a:xfrm>
            <a:prstGeom prst="line">
              <a:avLst/>
            </a:prstGeom>
            <a:noFill/>
            <a:ln w="38100" cap="rnd" cmpd="sng" algn="ctr">
              <a:solidFill>
                <a:srgbClr val="808080">
                  <a:lumMod val="50000"/>
                </a:srgbClr>
              </a:solidFill>
              <a:prstDash val="solid"/>
              <a:bevel/>
            </a:ln>
            <a:effectLst/>
            <a:scene3d>
              <a:camera prst="orthographicFront"/>
              <a:lightRig rig="threePt" dir="t"/>
            </a:scene3d>
            <a:sp3d prstMaterial="matte">
              <a:bevelT/>
            </a:sp3d>
          </p:spPr>
        </p:cxnSp>
        <p:sp>
          <p:nvSpPr>
            <p:cNvPr id="191" name="Oval 190"/>
            <p:cNvSpPr/>
            <p:nvPr/>
          </p:nvSpPr>
          <p:spPr>
            <a:xfrm>
              <a:off x="2080936" y="2076716"/>
              <a:ext cx="746806" cy="767492"/>
            </a:xfrm>
            <a:prstGeom prst="ellipse">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192" name="Oval 191"/>
            <p:cNvSpPr/>
            <p:nvPr/>
          </p:nvSpPr>
          <p:spPr>
            <a:xfrm>
              <a:off x="2566684" y="3860467"/>
              <a:ext cx="781530" cy="767492"/>
            </a:xfrm>
            <a:prstGeom prst="ellipse">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193" name="Oval 192"/>
            <p:cNvSpPr/>
            <p:nvPr/>
          </p:nvSpPr>
          <p:spPr>
            <a:xfrm>
              <a:off x="6041367" y="1384458"/>
              <a:ext cx="764168" cy="767492"/>
            </a:xfrm>
            <a:prstGeom prst="ellipse">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194" name="Oval 193"/>
            <p:cNvSpPr/>
            <p:nvPr/>
          </p:nvSpPr>
          <p:spPr>
            <a:xfrm>
              <a:off x="6347759" y="3049804"/>
              <a:ext cx="746795" cy="752737"/>
            </a:xfrm>
            <a:prstGeom prst="ellipse">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195" name="Oval 194"/>
            <p:cNvSpPr/>
            <p:nvPr/>
          </p:nvSpPr>
          <p:spPr>
            <a:xfrm>
              <a:off x="7235125" y="2607947"/>
              <a:ext cx="781530" cy="752728"/>
            </a:xfrm>
            <a:prstGeom prst="ellipse">
              <a:avLst/>
            </a:prstGeom>
            <a:solidFill>
              <a:srgbClr val="00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196" name="Oval 195"/>
            <p:cNvSpPr/>
            <p:nvPr/>
          </p:nvSpPr>
          <p:spPr>
            <a:xfrm>
              <a:off x="5709441" y="2325579"/>
              <a:ext cx="781530" cy="767492"/>
            </a:xfrm>
            <a:prstGeom prst="ellipse">
              <a:avLst/>
            </a:prstGeom>
            <a:solidFill>
              <a:srgbClr val="00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197" name="Oval 196"/>
            <p:cNvSpPr/>
            <p:nvPr/>
          </p:nvSpPr>
          <p:spPr>
            <a:xfrm>
              <a:off x="4772173" y="2891841"/>
              <a:ext cx="764168" cy="752737"/>
            </a:xfrm>
            <a:prstGeom prst="ellipse">
              <a:avLst/>
            </a:prstGeom>
            <a:solidFill>
              <a:srgbClr val="00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198" name="Oval 197"/>
            <p:cNvSpPr/>
            <p:nvPr/>
          </p:nvSpPr>
          <p:spPr>
            <a:xfrm>
              <a:off x="4006870" y="2312788"/>
              <a:ext cx="764168" cy="752737"/>
            </a:xfrm>
            <a:prstGeom prst="ellipse">
              <a:avLst/>
            </a:prstGeom>
            <a:solidFill>
              <a:srgbClr val="00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199" name="Oval 198"/>
            <p:cNvSpPr/>
            <p:nvPr/>
          </p:nvSpPr>
          <p:spPr>
            <a:xfrm>
              <a:off x="2882788" y="2867853"/>
              <a:ext cx="764168" cy="767492"/>
            </a:xfrm>
            <a:prstGeom prst="ellipse">
              <a:avLst/>
            </a:prstGeom>
            <a:solidFill>
              <a:srgbClr val="00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200" name="Oval 199"/>
            <p:cNvSpPr/>
            <p:nvPr/>
          </p:nvSpPr>
          <p:spPr>
            <a:xfrm>
              <a:off x="874678" y="2606626"/>
              <a:ext cx="746806" cy="767492"/>
            </a:xfrm>
            <a:prstGeom prst="ellipse">
              <a:avLst/>
            </a:prstGeom>
            <a:solidFill>
              <a:srgbClr val="000000"/>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201" name="Oval 200"/>
            <p:cNvSpPr/>
            <p:nvPr/>
          </p:nvSpPr>
          <p:spPr>
            <a:xfrm>
              <a:off x="492431" y="1945611"/>
              <a:ext cx="399457" cy="398510"/>
            </a:xfrm>
            <a:prstGeom prst="ellipse">
              <a:avLst/>
            </a:prstGeom>
            <a:solidFill>
              <a:srgbClr val="FFFFFF">
                <a:lumMod val="75000"/>
              </a:srgbClr>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202" name="Oval 201"/>
            <p:cNvSpPr/>
            <p:nvPr/>
          </p:nvSpPr>
          <p:spPr>
            <a:xfrm>
              <a:off x="4270886" y="1576801"/>
              <a:ext cx="382084" cy="398501"/>
            </a:xfrm>
            <a:prstGeom prst="ellipse">
              <a:avLst/>
            </a:prstGeom>
            <a:solidFill>
              <a:srgbClr val="FFFFFF">
                <a:lumMod val="75000"/>
              </a:srgbClr>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203" name="Oval 202"/>
            <p:cNvSpPr/>
            <p:nvPr/>
          </p:nvSpPr>
          <p:spPr>
            <a:xfrm>
              <a:off x="4838355" y="3942806"/>
              <a:ext cx="382084" cy="398501"/>
            </a:xfrm>
            <a:prstGeom prst="ellipse">
              <a:avLst/>
            </a:prstGeom>
            <a:solidFill>
              <a:srgbClr val="FFFFFF">
                <a:lumMod val="75000"/>
              </a:srgbClr>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204" name="Oval 203"/>
            <p:cNvSpPr/>
            <p:nvPr/>
          </p:nvSpPr>
          <p:spPr>
            <a:xfrm>
              <a:off x="7717664" y="3414038"/>
              <a:ext cx="382084" cy="398510"/>
            </a:xfrm>
            <a:prstGeom prst="ellipse">
              <a:avLst/>
            </a:prstGeom>
            <a:solidFill>
              <a:srgbClr val="FFFFFF">
                <a:lumMod val="75000"/>
              </a:srgbClr>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205" name="Oval 204"/>
            <p:cNvSpPr/>
            <p:nvPr/>
          </p:nvSpPr>
          <p:spPr>
            <a:xfrm>
              <a:off x="8060359" y="2487635"/>
              <a:ext cx="382084" cy="398510"/>
            </a:xfrm>
            <a:prstGeom prst="ellipse">
              <a:avLst/>
            </a:prstGeom>
            <a:solidFill>
              <a:srgbClr val="FFFFFF">
                <a:lumMod val="75000"/>
              </a:srgbClr>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206" name="Oval 205"/>
            <p:cNvSpPr/>
            <p:nvPr/>
          </p:nvSpPr>
          <p:spPr>
            <a:xfrm>
              <a:off x="7152763" y="2121175"/>
              <a:ext cx="399457" cy="383746"/>
            </a:xfrm>
            <a:prstGeom prst="ellipse">
              <a:avLst/>
            </a:prstGeom>
            <a:solidFill>
              <a:srgbClr val="FFFFFF">
                <a:lumMod val="75000"/>
              </a:srgbClr>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sp>
          <p:nvSpPr>
            <p:cNvPr id="207" name="Oval 206"/>
            <p:cNvSpPr/>
            <p:nvPr/>
          </p:nvSpPr>
          <p:spPr>
            <a:xfrm>
              <a:off x="1134129" y="3597081"/>
              <a:ext cx="399457" cy="398501"/>
            </a:xfrm>
            <a:prstGeom prst="ellipse">
              <a:avLst/>
            </a:prstGeom>
            <a:solidFill>
              <a:srgbClr val="FFFFFF">
                <a:lumMod val="75000"/>
              </a:srgbClr>
            </a:solidFill>
            <a:ln w="25400" cap="flat" cmpd="sng" algn="ctr">
              <a:noFill/>
              <a:prstDash val="solid"/>
            </a:ln>
            <a:effectLst/>
          </p:spPr>
          <p:txBody>
            <a:bodyPr anchor="ctr"/>
            <a:lstStyle/>
            <a:p>
              <a:pPr algn="ctr" fontAlgn="auto">
                <a:spcBef>
                  <a:spcPts val="0"/>
                </a:spcBef>
                <a:spcAft>
                  <a:spcPts val="0"/>
                </a:spcAft>
                <a:defRPr/>
              </a:pPr>
              <a:endParaRPr lang="en-US" sz="1350" kern="0" dirty="0">
                <a:solidFill>
                  <a:srgbClr val="FFFFFF"/>
                </a:solidFill>
                <a:latin typeface="Arial"/>
                <a:cs typeface="+mn-cs"/>
              </a:endParaRPr>
            </a:p>
          </p:txBody>
        </p:sp>
      </p:grpSp>
      <p:sp>
        <p:nvSpPr>
          <p:cNvPr id="208" name="Oval 18"/>
          <p:cNvSpPr>
            <a:spLocks noChangeArrowheads="1"/>
          </p:cNvSpPr>
          <p:nvPr/>
        </p:nvSpPr>
        <p:spPr bwMode="auto">
          <a:xfrm>
            <a:off x="2070372" y="2764429"/>
            <a:ext cx="571500" cy="300038"/>
          </a:xfrm>
          <a:prstGeom prst="ellipse">
            <a:avLst/>
          </a:prstGeom>
          <a:gradFill>
            <a:gsLst>
              <a:gs pos="0">
                <a:srgbClr val="CCCCFF"/>
              </a:gs>
              <a:gs pos="50000">
                <a:srgbClr val="9933FF"/>
              </a:gs>
              <a:gs pos="100000">
                <a:srgbClr val="6600CC"/>
              </a:gs>
            </a:gsLst>
            <a:path path="circle">
              <a:fillToRect l="50000" t="50000" r="50000" b="50000"/>
            </a:path>
          </a:gradFill>
          <a:ln w="9525">
            <a:solidFill>
              <a:srgbClr val="CC99FF"/>
            </a:solidFill>
            <a:round/>
            <a:headEnd/>
            <a:tailEnd/>
          </a:ln>
          <a:effectLst>
            <a:outerShdw blurRad="50800" dist="38100" dir="5400000" algn="t" rotWithShape="0">
              <a:prstClr val="black">
                <a:alpha val="40000"/>
              </a:prstClr>
            </a:outerShdw>
          </a:effectLst>
        </p:spPr>
        <p:txBody>
          <a:bodyPr wrap="none" anchor="ctr"/>
          <a:lstStyle/>
          <a:p>
            <a:pPr algn="ctr" eaLnBrk="0" hangingPunct="0">
              <a:defRPr/>
            </a:pPr>
            <a:r>
              <a:rPr lang="en-US" sz="1500" b="1" dirty="0">
                <a:solidFill>
                  <a:srgbClr val="000000"/>
                </a:solidFill>
                <a:latin typeface="+mn-lt"/>
              </a:rPr>
              <a:t>Nrf2</a:t>
            </a:r>
          </a:p>
        </p:txBody>
      </p:sp>
      <p:sp>
        <p:nvSpPr>
          <p:cNvPr id="209" name="Oval 18"/>
          <p:cNvSpPr>
            <a:spLocks noChangeArrowheads="1"/>
          </p:cNvSpPr>
          <p:nvPr/>
        </p:nvSpPr>
        <p:spPr bwMode="auto">
          <a:xfrm>
            <a:off x="2070372" y="2762047"/>
            <a:ext cx="571500" cy="300038"/>
          </a:xfrm>
          <a:prstGeom prst="ellipse">
            <a:avLst/>
          </a:prstGeom>
          <a:gradFill>
            <a:gsLst>
              <a:gs pos="0">
                <a:srgbClr val="CCCCFF"/>
              </a:gs>
              <a:gs pos="50000">
                <a:srgbClr val="9933FF"/>
              </a:gs>
              <a:gs pos="100000">
                <a:srgbClr val="6600CC"/>
              </a:gs>
            </a:gsLst>
            <a:path path="circle">
              <a:fillToRect l="50000" t="50000" r="50000" b="50000"/>
            </a:path>
          </a:gradFill>
          <a:ln w="9525">
            <a:solidFill>
              <a:srgbClr val="CC99FF"/>
            </a:solidFill>
            <a:round/>
            <a:headEnd/>
            <a:tailEnd/>
          </a:ln>
          <a:effectLst>
            <a:outerShdw blurRad="50800" dist="38100" dir="5400000" algn="t" rotWithShape="0">
              <a:prstClr val="black">
                <a:alpha val="40000"/>
              </a:prstClr>
            </a:outerShdw>
          </a:effectLst>
        </p:spPr>
        <p:txBody>
          <a:bodyPr wrap="none" anchor="ctr"/>
          <a:lstStyle/>
          <a:p>
            <a:pPr algn="ctr" eaLnBrk="0" hangingPunct="0">
              <a:defRPr/>
            </a:pPr>
            <a:r>
              <a:rPr lang="en-US" sz="1500" b="1" dirty="0">
                <a:solidFill>
                  <a:schemeClr val="bg1">
                    <a:lumMod val="95000"/>
                  </a:schemeClr>
                </a:solidFill>
                <a:latin typeface="+mn-lt"/>
              </a:rPr>
              <a:t>Nrf2</a:t>
            </a:r>
          </a:p>
        </p:txBody>
      </p:sp>
      <p:pic>
        <p:nvPicPr>
          <p:cNvPr id="25627" name="Picture 60"/>
          <p:cNvPicPr>
            <a:picLocks noChangeAspect="1"/>
          </p:cNvPicPr>
          <p:nvPr/>
        </p:nvPicPr>
        <p:blipFill>
          <a:blip r:embed="rId4" cstate="print"/>
          <a:srcRect l="10216" t="86414"/>
          <a:stretch>
            <a:fillRect/>
          </a:stretch>
        </p:blipFill>
        <p:spPr bwMode="auto">
          <a:xfrm>
            <a:off x="228600" y="960438"/>
            <a:ext cx="8686800" cy="103187"/>
          </a:xfrm>
          <a:prstGeom prst="rect">
            <a:avLst/>
          </a:prstGeom>
          <a:noFill/>
          <a:ln w="9525">
            <a:noFill/>
            <a:miter lim="800000"/>
            <a:headEnd/>
            <a:tailEnd/>
          </a:ln>
        </p:spPr>
      </p:pic>
      <p:sp>
        <p:nvSpPr>
          <p:cNvPr id="3" name="Rectangle 2"/>
          <p:cNvSpPr/>
          <p:nvPr/>
        </p:nvSpPr>
        <p:spPr>
          <a:xfrm>
            <a:off x="104775" y="6424613"/>
            <a:ext cx="8874125" cy="246062"/>
          </a:xfrm>
          <a:prstGeom prst="rect">
            <a:avLst/>
          </a:prstGeom>
        </p:spPr>
        <p:txBody>
          <a:bodyPr>
            <a:spAutoFit/>
          </a:bodyPr>
          <a:lstStyle/>
          <a:p>
            <a:pPr>
              <a:defRPr/>
            </a:pPr>
            <a:r>
              <a:rPr lang="nl-NL" sz="1000" dirty="0">
                <a:solidFill>
                  <a:srgbClr val="000000"/>
                </a:solidFill>
                <a:latin typeface="+mn-lt"/>
                <a:ea typeface="ＭＳ Ｐゴシック" pitchFamily="34" charset="-128"/>
                <a:cs typeface="+mn-cs"/>
              </a:rPr>
              <a:t>Van Horssen J et al</a:t>
            </a:r>
            <a:r>
              <a:rPr lang="en-GB" sz="1000" dirty="0">
                <a:solidFill>
                  <a:srgbClr val="000000"/>
                </a:solidFill>
                <a:latin typeface="+mn-lt"/>
                <a:ea typeface="ＭＳ Ｐゴシック" pitchFamily="34" charset="-128"/>
                <a:cs typeface="+mn-cs"/>
              </a:rPr>
              <a:t>. </a:t>
            </a:r>
            <a:r>
              <a:rPr lang="en-GB" sz="1000" i="1" dirty="0" err="1">
                <a:solidFill>
                  <a:srgbClr val="000000"/>
                </a:solidFill>
                <a:latin typeface="+mn-lt"/>
                <a:ea typeface="ＭＳ Ｐゴシック" pitchFamily="34" charset="-128"/>
                <a:cs typeface="+mn-cs"/>
              </a:rPr>
              <a:t>Biochem</a:t>
            </a:r>
            <a:r>
              <a:rPr lang="en-GB" sz="1000" i="1" dirty="0">
                <a:solidFill>
                  <a:srgbClr val="000000"/>
                </a:solidFill>
                <a:latin typeface="+mn-lt"/>
                <a:ea typeface="ＭＳ Ｐゴシック" pitchFamily="34" charset="-128"/>
                <a:cs typeface="+mn-cs"/>
              </a:rPr>
              <a:t> </a:t>
            </a:r>
            <a:r>
              <a:rPr lang="en-GB" sz="1000" i="1" dirty="0" err="1">
                <a:solidFill>
                  <a:srgbClr val="000000"/>
                </a:solidFill>
                <a:latin typeface="+mn-lt"/>
                <a:ea typeface="ＭＳ Ｐゴシック" pitchFamily="34" charset="-128"/>
                <a:cs typeface="+mn-cs"/>
              </a:rPr>
              <a:t>Biophys</a:t>
            </a:r>
            <a:r>
              <a:rPr lang="en-GB" sz="1000" i="1" dirty="0">
                <a:solidFill>
                  <a:srgbClr val="000000"/>
                </a:solidFill>
                <a:latin typeface="+mn-lt"/>
                <a:ea typeface="ＭＳ Ｐゴシック" pitchFamily="34" charset="-128"/>
                <a:cs typeface="+mn-cs"/>
              </a:rPr>
              <a:t> </a:t>
            </a:r>
            <a:r>
              <a:rPr lang="en-GB" sz="1000" i="1" dirty="0" err="1">
                <a:solidFill>
                  <a:srgbClr val="000000"/>
                </a:solidFill>
                <a:latin typeface="+mn-lt"/>
                <a:ea typeface="ＭＳ Ｐゴシック" pitchFamily="34" charset="-128"/>
                <a:cs typeface="+mn-cs"/>
              </a:rPr>
              <a:t>Acta</a:t>
            </a:r>
            <a:r>
              <a:rPr lang="en-GB" sz="1000" i="1" dirty="0">
                <a:solidFill>
                  <a:srgbClr val="000000"/>
                </a:solidFill>
                <a:latin typeface="+mn-lt"/>
                <a:ea typeface="ＭＳ Ｐゴシック" pitchFamily="34" charset="-128"/>
                <a:cs typeface="+mn-cs"/>
              </a:rPr>
              <a:t>.</a:t>
            </a:r>
            <a:r>
              <a:rPr lang="en-GB" sz="1000" dirty="0">
                <a:solidFill>
                  <a:srgbClr val="000000"/>
                </a:solidFill>
                <a:latin typeface="+mn-lt"/>
                <a:ea typeface="ＭＳ Ｐゴシック" pitchFamily="34" charset="-128"/>
                <a:cs typeface="+mn-cs"/>
              </a:rPr>
              <a:t> 2011;1812:141-150; </a:t>
            </a:r>
            <a:r>
              <a:rPr lang="en-US" sz="1000" kern="0" dirty="0" err="1">
                <a:solidFill>
                  <a:srgbClr val="000000"/>
                </a:solidFill>
                <a:latin typeface="+mn-lt"/>
              </a:rPr>
              <a:t>Scannevin</a:t>
            </a:r>
            <a:r>
              <a:rPr lang="en-US" sz="1000" kern="0" dirty="0">
                <a:solidFill>
                  <a:srgbClr val="000000"/>
                </a:solidFill>
                <a:latin typeface="+mn-lt"/>
              </a:rPr>
              <a:t> RC et al. Presented at ECTRIMS; October 19–22, 2011; Amsterdam, The Netherlands</a:t>
            </a:r>
            <a:r>
              <a:rPr lang="en-US" sz="1000" dirty="0">
                <a:solidFill>
                  <a:srgbClr val="000000"/>
                </a:solidFill>
                <a:latin typeface="+mn-lt"/>
              </a:rPr>
              <a:t>. P488</a:t>
            </a:r>
            <a:r>
              <a:rPr lang="en-GB" sz="1000" dirty="0">
                <a:solidFill>
                  <a:srgbClr val="000000"/>
                </a:solidFill>
                <a:latin typeface="+mn-lt"/>
                <a:ea typeface="ＭＳ Ｐゴシック" pitchFamily="34" charset="-128"/>
                <a:cs typeface="+mn-cs"/>
              </a:rPr>
              <a:t>.</a:t>
            </a:r>
            <a:r>
              <a:rPr lang="en-US" sz="1000" dirty="0">
                <a:solidFill>
                  <a:srgbClr val="000000"/>
                </a:solidFill>
                <a:latin typeface="+mn-lt"/>
              </a:rPr>
              <a:t> </a:t>
            </a:r>
          </a:p>
        </p:txBody>
      </p:sp>
      <p:sp>
        <p:nvSpPr>
          <p:cNvPr id="64" name="Title 15"/>
          <p:cNvSpPr txBox="1">
            <a:spLocks/>
          </p:cNvSpPr>
          <p:nvPr/>
        </p:nvSpPr>
        <p:spPr bwMode="auto">
          <a:xfrm>
            <a:off x="0" y="-153988"/>
            <a:ext cx="9144000" cy="1325563"/>
          </a:xfrm>
          <a:prstGeom prst="rect">
            <a:avLst/>
          </a:prstGeom>
          <a:noFill/>
          <a:ln w="9525">
            <a:noFill/>
            <a:miter lim="800000"/>
            <a:headEnd/>
            <a:tailEnd/>
          </a:ln>
        </p:spPr>
        <p:txBody>
          <a:bodyPr anchor="ctr"/>
          <a:lstStyle/>
          <a:p>
            <a:pPr algn="ctr">
              <a:lnSpc>
                <a:spcPct val="90000"/>
              </a:lnSpc>
              <a:defRPr/>
            </a:pPr>
            <a:r>
              <a:rPr lang="el-GR" sz="2800" b="1" dirty="0">
                <a:latin typeface="+mj-lt"/>
                <a:ea typeface="+mj-ea"/>
                <a:cs typeface="+mj-cs"/>
              </a:rPr>
              <a:t>Η ενίσχυση της αντιοξειδωτικής προστασίας ως </a:t>
            </a:r>
          </a:p>
          <a:p>
            <a:pPr algn="ctr">
              <a:lnSpc>
                <a:spcPct val="90000"/>
              </a:lnSpc>
              <a:defRPr/>
            </a:pPr>
            <a:r>
              <a:rPr lang="el-GR" sz="2800" b="1" dirty="0">
                <a:latin typeface="+mj-lt"/>
                <a:ea typeface="+mj-ea"/>
                <a:cs typeface="+mj-cs"/>
              </a:rPr>
              <a:t>θεραπευτικός στόχος</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1.85185E-6 L 3.88889E-6 0.17754 " pathEditMode="relative" rAng="0" ptsTypes="AA">
                                      <p:cBhvr>
                                        <p:cTn id="6" dur="2000" fill="hold"/>
                                        <p:tgtEl>
                                          <p:spTgt spid="161"/>
                                        </p:tgtEl>
                                        <p:attrNameLst>
                                          <p:attrName>ppt_x</p:attrName>
                                          <p:attrName>ppt_y</p:attrName>
                                        </p:attrNameLst>
                                      </p:cBhvr>
                                      <p:rCtr x="0" y="8866"/>
                                    </p:animMotion>
                                  </p:childTnLst>
                                </p:cTn>
                              </p:par>
                              <p:par>
                                <p:cTn id="7" presetID="42" presetClass="path" presetSubtype="0" accel="50000" decel="50000" fill="hold" grpId="0" nodeType="withEffect">
                                  <p:stCondLst>
                                    <p:cond delay="0"/>
                                  </p:stCondLst>
                                  <p:childTnLst>
                                    <p:animMotion origin="layout" path="M 4.16667E-6 1.11111E-6 L 4.16667E-6 0.17778 " pathEditMode="relative" rAng="0" ptsTypes="AA">
                                      <p:cBhvr>
                                        <p:cTn id="8" dur="2000" fill="hold"/>
                                        <p:tgtEl>
                                          <p:spTgt spid="208"/>
                                        </p:tgtEl>
                                        <p:attrNameLst>
                                          <p:attrName>ppt_x</p:attrName>
                                          <p:attrName>ppt_y</p:attrName>
                                        </p:attrNameLst>
                                      </p:cBhvr>
                                      <p:rCtr x="0" y="8889"/>
                                    </p:animMotion>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2000"/>
                                        <p:tgtEl>
                                          <p:spTgt spid="208"/>
                                        </p:tgtEl>
                                      </p:cBhvr>
                                    </p:animEffect>
                                    <p:set>
                                      <p:cBhvr>
                                        <p:cTn id="12" dur="1" fill="hold">
                                          <p:stCondLst>
                                            <p:cond delay="1999"/>
                                          </p:stCondLst>
                                        </p:cTn>
                                        <p:tgtEl>
                                          <p:spTgt spid="208"/>
                                        </p:tgtEl>
                                        <p:attrNameLst>
                                          <p:attrName>style.visibility</p:attrName>
                                        </p:attrNameLst>
                                      </p:cBhvr>
                                      <p:to>
                                        <p:strVal val="hidden"/>
                                      </p:to>
                                    </p:set>
                                  </p:childTnLst>
                                </p:cTn>
                              </p:par>
                            </p:childTnLst>
                          </p:cTn>
                        </p:par>
                        <p:par>
                          <p:cTn id="13" fill="hold">
                            <p:stCondLst>
                              <p:cond delay="4000"/>
                            </p:stCondLst>
                            <p:childTnLst>
                              <p:par>
                                <p:cTn id="14" presetID="42" presetClass="path" presetSubtype="0" accel="50000" decel="50000" fill="hold" grpId="3" nodeType="afterEffect">
                                  <p:stCondLst>
                                    <p:cond delay="0"/>
                                  </p:stCondLst>
                                  <p:childTnLst>
                                    <p:animMotion origin="layout" path="M 3.88889E-6 0.17754 L -0.00105 0.00069 " pathEditMode="relative" rAng="0" ptsTypes="AA">
                                      <p:cBhvr>
                                        <p:cTn id="15" dur="2000" fill="hold"/>
                                        <p:tgtEl>
                                          <p:spTgt spid="161"/>
                                        </p:tgtEl>
                                        <p:attrNameLst>
                                          <p:attrName>ppt_x</p:attrName>
                                          <p:attrName>ppt_y</p:attrName>
                                        </p:attrNameLst>
                                      </p:cBhvr>
                                      <p:rCtr x="-52" y="-8843"/>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1.38889E-6 -1.85185E-6 L 0.10504 0.15533 " pathEditMode="relative" rAng="0" ptsTypes="AA">
                                      <p:cBhvr>
                                        <p:cTn id="19" dur="2000" fill="hold"/>
                                        <p:tgtEl>
                                          <p:spTgt spid="6"/>
                                        </p:tgtEl>
                                        <p:attrNameLst>
                                          <p:attrName>ppt_x</p:attrName>
                                          <p:attrName>ppt_y</p:attrName>
                                        </p:attrNameLst>
                                      </p:cBhvr>
                                      <p:rCtr x="5243" y="7755"/>
                                    </p:animMotion>
                                  </p:child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par>
                                <p:cTn id="24" presetID="1" presetClass="emph" presetSubtype="2" fill="hold" nodeType="withEffect">
                                  <p:stCondLst>
                                    <p:cond delay="0"/>
                                  </p:stCondLst>
                                  <p:childTnLst>
                                    <p:animClr clrSpc="rgb" dir="cw">
                                      <p:cBhvr>
                                        <p:cTn id="25" dur="2000" fill="hold"/>
                                        <p:tgtEl>
                                          <p:spTgt spid="161"/>
                                        </p:tgtEl>
                                        <p:attrNameLst>
                                          <p:attrName>fillcolor</p:attrName>
                                        </p:attrNameLst>
                                      </p:cBhvr>
                                      <p:to>
                                        <a:srgbClr val="CC0000"/>
                                      </p:to>
                                    </p:animClr>
                                    <p:set>
                                      <p:cBhvr>
                                        <p:cTn id="26" dur="2000" fill="hold"/>
                                        <p:tgtEl>
                                          <p:spTgt spid="161"/>
                                        </p:tgtEl>
                                        <p:attrNameLst>
                                          <p:attrName>fill.type</p:attrName>
                                        </p:attrNameLst>
                                      </p:cBhvr>
                                      <p:to>
                                        <p:strVal val="solid"/>
                                      </p:to>
                                    </p:set>
                                    <p:set>
                                      <p:cBhvr>
                                        <p:cTn id="27" dur="2000" fill="hold"/>
                                        <p:tgtEl>
                                          <p:spTgt spid="161"/>
                                        </p:tgtEl>
                                        <p:attrNameLst>
                                          <p:attrName>fill.on</p:attrName>
                                        </p:attrNameLst>
                                      </p:cBhvr>
                                      <p:to>
                                        <p:strVal val="true"/>
                                      </p:to>
                                    </p:set>
                                  </p:childTnLst>
                                </p:cTn>
                              </p:par>
                              <p:par>
                                <p:cTn id="28" presetID="3" presetClass="emph" presetSubtype="2" fill="hold" grpId="2" nodeType="withEffect">
                                  <p:stCondLst>
                                    <p:cond delay="0"/>
                                  </p:stCondLst>
                                  <p:childTnLst>
                                    <p:animClr clrSpc="rgb" dir="cw">
                                      <p:cBhvr override="childStyle">
                                        <p:cTn id="29" dur="2000" fill="hold"/>
                                        <p:tgtEl>
                                          <p:spTgt spid="161">
                                            <p:txEl>
                                              <p:charRg st="4294967295" end="4294967295"/>
                                            </p:txEl>
                                          </p:spTgt>
                                        </p:tgtEl>
                                        <p:attrNameLst>
                                          <p:attrName>style.color</p:attrName>
                                        </p:attrNameLst>
                                      </p:cBhvr>
                                      <p:to>
                                        <a:schemeClr val="bg1"/>
                                      </p:to>
                                    </p:animClr>
                                  </p:childTnLst>
                                </p:cTn>
                              </p:par>
                            </p:childTnLst>
                          </p:cTn>
                        </p:par>
                        <p:par>
                          <p:cTn id="30" fill="hold">
                            <p:stCondLst>
                              <p:cond delay="4000"/>
                            </p:stCondLst>
                            <p:childTnLst>
                              <p:par>
                                <p:cTn id="31" presetID="0" presetClass="path" presetSubtype="0" accel="50000" decel="50000" fill="hold" grpId="1" nodeType="afterEffect">
                                  <p:stCondLst>
                                    <p:cond delay="0"/>
                                  </p:stCondLst>
                                  <p:childTnLst>
                                    <p:animMotion origin="layout" path="M 2.5E-6 -4.44444E-6 L -0.03959 0.17917 " pathEditMode="relative" rAng="0" ptsTypes="AA">
                                      <p:cBhvr>
                                        <p:cTn id="32" dur="2000" fill="hold"/>
                                        <p:tgtEl>
                                          <p:spTgt spid="161"/>
                                        </p:tgtEl>
                                        <p:attrNameLst>
                                          <p:attrName>ppt_x</p:attrName>
                                          <p:attrName>ppt_y</p:attrName>
                                        </p:attrNameLst>
                                      </p:cBhvr>
                                      <p:rCtr x="-1979" y="8958"/>
                                    </p:animMotion>
                                  </p:childTnLst>
                                </p:cTn>
                              </p:par>
                              <p:par>
                                <p:cTn id="33" presetID="9" presetClass="exit" presetSubtype="0" fill="hold" grpId="0" nodeType="withEffect">
                                  <p:stCondLst>
                                    <p:cond delay="0"/>
                                  </p:stCondLst>
                                  <p:childTnLst>
                                    <p:animEffect transition="out" filter="dissolve">
                                      <p:cBhvr>
                                        <p:cTn id="34" dur="500"/>
                                        <p:tgtEl>
                                          <p:spTgt spid="160"/>
                                        </p:tgtEl>
                                      </p:cBhvr>
                                    </p:animEffect>
                                    <p:set>
                                      <p:cBhvr>
                                        <p:cTn id="35" dur="1" fill="hold">
                                          <p:stCondLst>
                                            <p:cond delay="499"/>
                                          </p:stCondLst>
                                        </p:cTn>
                                        <p:tgtEl>
                                          <p:spTgt spid="160"/>
                                        </p:tgtEl>
                                        <p:attrNameLst>
                                          <p:attrName>style.visibility</p:attrName>
                                        </p:attrNameLst>
                                      </p:cBhvr>
                                      <p:to>
                                        <p:strVal val="hidden"/>
                                      </p:to>
                                    </p:se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209"/>
                                        </p:tgtEl>
                                        <p:attrNameLst>
                                          <p:attrName>style.visibility</p:attrName>
                                        </p:attrNameLst>
                                      </p:cBhvr>
                                      <p:to>
                                        <p:strVal val="visible"/>
                                      </p:to>
                                    </p:set>
                                    <p:animEffect transition="in" filter="fade">
                                      <p:cBhvr>
                                        <p:cTn id="39" dur="2000"/>
                                        <p:tgtEl>
                                          <p:spTgt spid="209"/>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2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1" nodeType="clickEffect">
                                  <p:stCondLst>
                                    <p:cond delay="0"/>
                                  </p:stCondLst>
                                  <p:childTnLst>
                                    <p:animMotion origin="layout" path="M 4.16667E-6 3.7037E-7 C 0.04652 0.00023 0.09305 0.00116 0.12204 0.00856 C 0.15104 0.01551 0.15937 0.02963 0.17395 0.04167 C 0.18836 0.0537 0.20104 0.06481 0.20902 0.08056 C 0.21701 0.09676 0.21996 0.12778 0.22222 0.1375 " pathEditMode="relative" rAng="0" ptsTypes="aaaaA">
                                      <p:cBhvr>
                                        <p:cTn id="46" dur="2000" fill="hold"/>
                                        <p:tgtEl>
                                          <p:spTgt spid="209"/>
                                        </p:tgtEl>
                                        <p:attrNameLst>
                                          <p:attrName>ppt_x</p:attrName>
                                          <p:attrName>ppt_y</p:attrName>
                                        </p:attrNameLst>
                                      </p:cBhvr>
                                      <p:rCtr x="11111" y="6875"/>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1000" fill="hold"/>
                                        <p:tgtEl>
                                          <p:spTgt spid="4"/>
                                        </p:tgtEl>
                                        <p:attrNameLst>
                                          <p:attrName>ppt_w</p:attrName>
                                        </p:attrNameLst>
                                      </p:cBhvr>
                                      <p:tavLst>
                                        <p:tav tm="0">
                                          <p:val>
                                            <p:fltVal val="0"/>
                                          </p:val>
                                        </p:tav>
                                        <p:tav tm="100000">
                                          <p:val>
                                            <p:strVal val="#ppt_w"/>
                                          </p:val>
                                        </p:tav>
                                      </p:tavLst>
                                    </p:anim>
                                    <p:anim calcmode="lin" valueType="num">
                                      <p:cBhvr>
                                        <p:cTn id="52" dur="1000" fill="hold"/>
                                        <p:tgtEl>
                                          <p:spTgt spid="4"/>
                                        </p:tgtEl>
                                        <p:attrNameLst>
                                          <p:attrName>ppt_h</p:attrName>
                                        </p:attrNameLst>
                                      </p:cBhvr>
                                      <p:tavLst>
                                        <p:tav tm="0">
                                          <p:val>
                                            <p:fltVal val="0"/>
                                          </p:val>
                                        </p:tav>
                                        <p:tav tm="100000">
                                          <p:val>
                                            <p:strVal val="#ppt_h"/>
                                          </p:val>
                                        </p:tav>
                                      </p:tavLst>
                                    </p:anim>
                                    <p:animEffect transition="in" filter="fade">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1" grpId="0" animBg="1"/>
      <p:bldP spid="161" grpId="1" animBg="1"/>
      <p:bldP spid="161" grpId="2"/>
      <p:bldP spid="161" grpId="3" animBg="1"/>
      <p:bldP spid="208" grpId="0" animBg="1"/>
      <p:bldP spid="208" grpId="1" animBg="1"/>
      <p:bldP spid="209" grpId="0" animBg="1"/>
      <p:bldP spid="20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bwMode="gray">
          <a:xfrm>
            <a:off x="152400" y="70880"/>
            <a:ext cx="8288338" cy="68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defRPr>
            </a:lvl2pPr>
            <a:lvl3pPr algn="l" rtl="0" eaLnBrk="0" fontAlgn="base" hangingPunct="0">
              <a:spcBef>
                <a:spcPct val="0"/>
              </a:spcBef>
              <a:spcAft>
                <a:spcPct val="0"/>
              </a:spcAft>
              <a:defRPr sz="2000" b="1">
                <a:solidFill>
                  <a:schemeClr val="bg1"/>
                </a:solidFill>
                <a:latin typeface="Arial" pitchFamily="34" charset="0"/>
              </a:defRPr>
            </a:lvl3pPr>
            <a:lvl4pPr algn="l" rtl="0" eaLnBrk="0" fontAlgn="base" hangingPunct="0">
              <a:spcBef>
                <a:spcPct val="0"/>
              </a:spcBef>
              <a:spcAft>
                <a:spcPct val="0"/>
              </a:spcAft>
              <a:defRPr sz="2000" b="1">
                <a:solidFill>
                  <a:schemeClr val="bg1"/>
                </a:solidFill>
                <a:latin typeface="Arial" pitchFamily="34" charset="0"/>
              </a:defRPr>
            </a:lvl4pPr>
            <a:lvl5pPr algn="l" rtl="0" eaLnBrk="0" fontAlgn="base" hangingPunct="0">
              <a:spcBef>
                <a:spcPct val="0"/>
              </a:spcBef>
              <a:spcAft>
                <a:spcPct val="0"/>
              </a:spcAft>
              <a:defRPr sz="2000" b="1">
                <a:solidFill>
                  <a:schemeClr val="bg1"/>
                </a:solidFill>
                <a:latin typeface="Arial" pitchFamily="34" charset="0"/>
              </a:defRPr>
            </a:lvl5pPr>
            <a:lvl6pPr marL="457200" algn="l" rtl="0" fontAlgn="base">
              <a:spcBef>
                <a:spcPct val="0"/>
              </a:spcBef>
              <a:spcAft>
                <a:spcPct val="0"/>
              </a:spcAft>
              <a:defRPr sz="2000">
                <a:solidFill>
                  <a:schemeClr val="bg1"/>
                </a:solidFill>
                <a:latin typeface="Arial" pitchFamily="34" charset="0"/>
              </a:defRPr>
            </a:lvl6pPr>
            <a:lvl7pPr marL="914400" algn="l" rtl="0" fontAlgn="base">
              <a:spcBef>
                <a:spcPct val="0"/>
              </a:spcBef>
              <a:spcAft>
                <a:spcPct val="0"/>
              </a:spcAft>
              <a:defRPr sz="2000">
                <a:solidFill>
                  <a:schemeClr val="bg1"/>
                </a:solidFill>
                <a:latin typeface="Arial" pitchFamily="34" charset="0"/>
              </a:defRPr>
            </a:lvl7pPr>
            <a:lvl8pPr marL="1371600" algn="l" rtl="0" fontAlgn="base">
              <a:spcBef>
                <a:spcPct val="0"/>
              </a:spcBef>
              <a:spcAft>
                <a:spcPct val="0"/>
              </a:spcAft>
              <a:defRPr sz="2000">
                <a:solidFill>
                  <a:schemeClr val="bg1"/>
                </a:solidFill>
                <a:latin typeface="Arial" pitchFamily="34" charset="0"/>
              </a:defRPr>
            </a:lvl8pPr>
            <a:lvl9pPr marL="1828800" algn="l" rtl="0" fontAlgn="base">
              <a:spcBef>
                <a:spcPct val="0"/>
              </a:spcBef>
              <a:spcAft>
                <a:spcPct val="0"/>
              </a:spcAft>
              <a:defRPr sz="2000">
                <a:solidFill>
                  <a:schemeClr val="bg1"/>
                </a:solidFill>
                <a:latin typeface="Arial" pitchFamily="34" charset="0"/>
              </a:defRPr>
            </a:lvl9pPr>
          </a:lstStyle>
          <a:p>
            <a:pPr algn="ctr" eaLnBrk="1" hangingPunct="1"/>
            <a:r>
              <a:rPr lang="el-GR" kern="0" dirty="0" smtClean="0"/>
              <a:t>Πολλαπλή Σκλήρυνση (ΠΣ) </a:t>
            </a:r>
            <a:r>
              <a:rPr lang="en-GB" kern="0" dirty="0" smtClean="0"/>
              <a:t>– </a:t>
            </a:r>
            <a:r>
              <a:rPr lang="el-GR" kern="0" dirty="0" smtClean="0"/>
              <a:t>η πιο συχνή μη τραυματική νευρολογική διαταραχή στους νέους ενήλικες</a:t>
            </a:r>
            <a:endParaRPr lang="en-GB" kern="0" baseline="30000" dirty="0" smtClean="0"/>
          </a:p>
        </p:txBody>
      </p:sp>
      <p:sp>
        <p:nvSpPr>
          <p:cNvPr id="6" name="Rectangle 3"/>
          <p:cNvSpPr txBox="1">
            <a:spLocks noChangeArrowheads="1"/>
          </p:cNvSpPr>
          <p:nvPr/>
        </p:nvSpPr>
        <p:spPr bwMode="auto">
          <a:xfrm>
            <a:off x="234950" y="1220788"/>
            <a:ext cx="3879850" cy="5576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ts val="600"/>
              </a:spcAft>
              <a:buClr>
                <a:schemeClr val="accent1"/>
              </a:buClr>
              <a:buFont typeface="Arial" pitchFamily="34" charset="0"/>
              <a:buChar char="•"/>
              <a:defRPr sz="2000" b="1">
                <a:solidFill>
                  <a:srgbClr val="464749"/>
                </a:solidFill>
                <a:latin typeface="+mn-lt"/>
                <a:ea typeface="+mn-ea"/>
                <a:cs typeface="+mn-cs"/>
              </a:defRPr>
            </a:lvl1pPr>
            <a:lvl2pPr marL="630238" indent="-274638" algn="l" rtl="0" eaLnBrk="0" fontAlgn="base" hangingPunct="0">
              <a:spcBef>
                <a:spcPct val="0"/>
              </a:spcBef>
              <a:spcAft>
                <a:spcPts val="600"/>
              </a:spcAft>
              <a:buClr>
                <a:srgbClr val="A50021"/>
              </a:buClr>
              <a:buFont typeface="Arial" pitchFamily="34" charset="0"/>
              <a:buChar char="–"/>
              <a:defRPr>
                <a:solidFill>
                  <a:srgbClr val="464749"/>
                </a:solidFill>
                <a:latin typeface="+mn-lt"/>
              </a:defRPr>
            </a:lvl2pPr>
            <a:lvl3pPr marL="808038" indent="-177800" algn="l" rtl="0" eaLnBrk="0" fontAlgn="base" hangingPunct="0">
              <a:spcBef>
                <a:spcPct val="0"/>
              </a:spcBef>
              <a:spcAft>
                <a:spcPts val="600"/>
              </a:spcAft>
              <a:buClr>
                <a:srgbClr val="A50021"/>
              </a:buClr>
              <a:buFont typeface="Arial" pitchFamily="34" charset="0"/>
              <a:buChar char="•"/>
              <a:defRPr sz="1600">
                <a:solidFill>
                  <a:srgbClr val="464749"/>
                </a:solidFill>
                <a:latin typeface="+mn-lt"/>
              </a:defRPr>
            </a:lvl3pPr>
            <a:lvl4pPr marL="985838" indent="-177800" algn="l" rtl="0" eaLnBrk="0" fontAlgn="base" hangingPunct="0">
              <a:spcBef>
                <a:spcPct val="0"/>
              </a:spcBef>
              <a:spcAft>
                <a:spcPts val="600"/>
              </a:spcAft>
              <a:buClr>
                <a:srgbClr val="A50021"/>
              </a:buClr>
              <a:buFont typeface="Arial" pitchFamily="34" charset="0"/>
              <a:buChar char="–"/>
              <a:defRPr sz="1400">
                <a:solidFill>
                  <a:srgbClr val="464749"/>
                </a:solidFill>
                <a:latin typeface="+mn-lt"/>
              </a:defRPr>
            </a:lvl4pPr>
            <a:lvl5pPr marL="1030288" indent="-180975" algn="l" rtl="0" eaLnBrk="0" fontAlgn="base" hangingPunct="0">
              <a:spcBef>
                <a:spcPct val="20000"/>
              </a:spcBef>
              <a:spcAft>
                <a:spcPct val="25000"/>
              </a:spcAft>
              <a:buClr>
                <a:srgbClr val="A50021"/>
              </a:buClr>
              <a:buFont typeface="Arial" pitchFamily="34" charset="0"/>
              <a:buChar char="–"/>
              <a:defRPr sz="1600">
                <a:solidFill>
                  <a:srgbClr val="464749"/>
                </a:solidFill>
                <a:latin typeface="+mn-lt"/>
              </a:defRPr>
            </a:lvl5pPr>
            <a:lvl6pPr marL="1487488" indent="-180975" algn="l" rtl="0" fontAlgn="base">
              <a:spcBef>
                <a:spcPct val="20000"/>
              </a:spcBef>
              <a:spcAft>
                <a:spcPct val="25000"/>
              </a:spcAft>
              <a:buClr>
                <a:srgbClr val="A50021"/>
              </a:buClr>
              <a:buFont typeface="Arial" pitchFamily="34" charset="0"/>
              <a:buChar char="–"/>
              <a:defRPr sz="1600">
                <a:solidFill>
                  <a:srgbClr val="464749"/>
                </a:solidFill>
                <a:latin typeface="+mn-lt"/>
              </a:defRPr>
            </a:lvl6pPr>
            <a:lvl7pPr marL="1944688" indent="-180975" algn="l" rtl="0" fontAlgn="base">
              <a:spcBef>
                <a:spcPct val="20000"/>
              </a:spcBef>
              <a:spcAft>
                <a:spcPct val="25000"/>
              </a:spcAft>
              <a:buClr>
                <a:srgbClr val="A50021"/>
              </a:buClr>
              <a:buFont typeface="Arial" pitchFamily="34" charset="0"/>
              <a:buChar char="–"/>
              <a:defRPr sz="1600">
                <a:solidFill>
                  <a:srgbClr val="464749"/>
                </a:solidFill>
                <a:latin typeface="+mn-lt"/>
              </a:defRPr>
            </a:lvl7pPr>
            <a:lvl8pPr marL="2401888" indent="-180975" algn="l" rtl="0" fontAlgn="base">
              <a:spcBef>
                <a:spcPct val="20000"/>
              </a:spcBef>
              <a:spcAft>
                <a:spcPct val="25000"/>
              </a:spcAft>
              <a:buClr>
                <a:srgbClr val="A50021"/>
              </a:buClr>
              <a:buFont typeface="Arial" pitchFamily="34" charset="0"/>
              <a:buChar char="–"/>
              <a:defRPr sz="1600">
                <a:solidFill>
                  <a:srgbClr val="464749"/>
                </a:solidFill>
                <a:latin typeface="+mn-lt"/>
              </a:defRPr>
            </a:lvl8pPr>
            <a:lvl9pPr marL="2859088" indent="-180975" algn="l" rtl="0" fontAlgn="base">
              <a:spcBef>
                <a:spcPct val="20000"/>
              </a:spcBef>
              <a:spcAft>
                <a:spcPct val="25000"/>
              </a:spcAft>
              <a:buClr>
                <a:srgbClr val="A50021"/>
              </a:buClr>
              <a:buFont typeface="Arial" pitchFamily="34" charset="0"/>
              <a:buChar char="–"/>
              <a:defRPr sz="1600">
                <a:solidFill>
                  <a:srgbClr val="464749"/>
                </a:solidFill>
                <a:latin typeface="+mn-lt"/>
              </a:defRPr>
            </a:lvl9pPr>
          </a:lstStyle>
          <a:p>
            <a:pPr eaLnBrk="1" hangingPunct="1">
              <a:buClr>
                <a:srgbClr val="A50021"/>
              </a:buClr>
            </a:pPr>
            <a:r>
              <a:rPr lang="el-GR" sz="1600" b="0" kern="0" dirty="0">
                <a:solidFill>
                  <a:schemeClr val="tx1"/>
                </a:solidFill>
              </a:rPr>
              <a:t>Η </a:t>
            </a:r>
            <a:r>
              <a:rPr lang="el-GR" sz="1600" b="0" kern="0" dirty="0" smtClean="0">
                <a:solidFill>
                  <a:schemeClr val="tx1"/>
                </a:solidFill>
              </a:rPr>
              <a:t>ΠΣ </a:t>
            </a:r>
            <a:r>
              <a:rPr lang="el-GR" sz="1600" b="0" kern="0" dirty="0">
                <a:solidFill>
                  <a:schemeClr val="tx1"/>
                </a:solidFill>
              </a:rPr>
              <a:t>είναι ένα χρόνιο, </a:t>
            </a:r>
            <a:r>
              <a:rPr lang="el-GR" sz="1600" b="0" kern="0" dirty="0" err="1">
                <a:solidFill>
                  <a:schemeClr val="tx1"/>
                </a:solidFill>
              </a:rPr>
              <a:t>αυτοάνοσο</a:t>
            </a:r>
            <a:r>
              <a:rPr lang="el-GR" sz="1600" b="0" kern="0" dirty="0">
                <a:solidFill>
                  <a:schemeClr val="tx1"/>
                </a:solidFill>
              </a:rPr>
              <a:t>, </a:t>
            </a:r>
            <a:r>
              <a:rPr lang="el-GR" sz="1600" b="0" kern="0" dirty="0">
                <a:solidFill>
                  <a:srgbClr val="FF0000"/>
                </a:solidFill>
              </a:rPr>
              <a:t>φλεγμονώδες</a:t>
            </a:r>
            <a:r>
              <a:rPr lang="el-GR" sz="1600" b="0" kern="0" dirty="0">
                <a:solidFill>
                  <a:schemeClr val="tx1"/>
                </a:solidFill>
              </a:rPr>
              <a:t> και </a:t>
            </a:r>
            <a:r>
              <a:rPr lang="el-GR" sz="1600" b="0" kern="0" dirty="0" err="1">
                <a:solidFill>
                  <a:srgbClr val="FF0000"/>
                </a:solidFill>
              </a:rPr>
              <a:t>νευροεκφυλιστικό</a:t>
            </a:r>
            <a:r>
              <a:rPr lang="el-GR" sz="1600" b="0" kern="0" dirty="0">
                <a:solidFill>
                  <a:schemeClr val="tx1"/>
                </a:solidFill>
              </a:rPr>
              <a:t> νόσημα του </a:t>
            </a:r>
            <a:r>
              <a:rPr lang="el-GR" sz="1600" b="0" kern="0" dirty="0" smtClean="0">
                <a:solidFill>
                  <a:schemeClr val="tx1"/>
                </a:solidFill>
              </a:rPr>
              <a:t>ΚΝΣ</a:t>
            </a:r>
            <a:endParaRPr lang="en-GB" sz="1600" b="0" kern="0" dirty="0">
              <a:solidFill>
                <a:schemeClr val="tx1"/>
              </a:solidFill>
            </a:endParaRPr>
          </a:p>
          <a:p>
            <a:pPr>
              <a:buClr>
                <a:srgbClr val="A50021"/>
              </a:buClr>
            </a:pPr>
            <a:r>
              <a:rPr lang="el-GR" sz="1600" b="0" kern="0" dirty="0">
                <a:solidFill>
                  <a:schemeClr val="tx1"/>
                </a:solidFill>
              </a:rPr>
              <a:t>Επηρεάζει πάνω από </a:t>
            </a:r>
            <a:r>
              <a:rPr lang="en-US" sz="1600" b="0" kern="0" dirty="0" smtClean="0">
                <a:solidFill>
                  <a:schemeClr val="tx1"/>
                </a:solidFill>
              </a:rPr>
              <a:t>3</a:t>
            </a:r>
            <a:r>
              <a:rPr lang="el-GR" sz="1600" b="0" kern="0" dirty="0" smtClean="0">
                <a:solidFill>
                  <a:schemeClr val="tx1"/>
                </a:solidFill>
              </a:rPr>
              <a:t>.5 </a:t>
            </a:r>
            <a:r>
              <a:rPr lang="el-GR" sz="1600" b="0" kern="0" dirty="0">
                <a:solidFill>
                  <a:schemeClr val="tx1"/>
                </a:solidFill>
              </a:rPr>
              <a:t>εκ. ανθρώπους παγκοσμίως(</a:t>
            </a:r>
            <a:r>
              <a:rPr lang="en-GB" sz="1600" b="0" kern="0" dirty="0">
                <a:solidFill>
                  <a:schemeClr val="tx1"/>
                </a:solidFill>
              </a:rPr>
              <a:t>0.5 EU/0.4 </a:t>
            </a:r>
            <a:r>
              <a:rPr lang="en-GB" sz="1600" b="0" kern="0" dirty="0" smtClean="0">
                <a:solidFill>
                  <a:schemeClr val="tx1"/>
                </a:solidFill>
              </a:rPr>
              <a:t>US)</a:t>
            </a:r>
            <a:r>
              <a:rPr lang="en-GB" sz="1600" b="0" kern="0" baseline="30000" dirty="0" smtClean="0">
                <a:solidFill>
                  <a:schemeClr val="tx1"/>
                </a:solidFill>
              </a:rPr>
              <a:t>1</a:t>
            </a:r>
            <a:endParaRPr lang="en-GB" sz="1600" b="0" kern="0" baseline="30000" dirty="0">
              <a:solidFill>
                <a:schemeClr val="tx1"/>
              </a:solidFill>
            </a:endParaRPr>
          </a:p>
          <a:p>
            <a:pPr>
              <a:buClr>
                <a:srgbClr val="A50021"/>
              </a:buClr>
              <a:buNone/>
            </a:pPr>
            <a:endParaRPr lang="en-GB" sz="1600" b="0" kern="0" baseline="30000" dirty="0">
              <a:solidFill>
                <a:schemeClr val="tx1"/>
              </a:solidFill>
            </a:endParaRPr>
          </a:p>
          <a:p>
            <a:pPr eaLnBrk="1" hangingPunct="1">
              <a:buClr>
                <a:srgbClr val="A50021"/>
              </a:buClr>
            </a:pPr>
            <a:r>
              <a:rPr lang="el-GR" sz="1600" b="0" kern="0" dirty="0">
                <a:solidFill>
                  <a:schemeClr val="tx1"/>
                </a:solidFill>
              </a:rPr>
              <a:t>Επηρεάζει κυρίως άτομα νεαρής ηλικίας-τυπική έναρξη μεταξύ 20-40 </a:t>
            </a:r>
            <a:r>
              <a:rPr lang="el-GR" sz="1600" b="0" kern="0" dirty="0" smtClean="0">
                <a:solidFill>
                  <a:schemeClr val="tx1"/>
                </a:solidFill>
              </a:rPr>
              <a:t>ετών</a:t>
            </a:r>
            <a:r>
              <a:rPr lang="en-GB" sz="1600" b="0" kern="0" baseline="30000" dirty="0" smtClean="0">
                <a:solidFill>
                  <a:schemeClr val="tx1"/>
                </a:solidFill>
              </a:rPr>
              <a:t>5,6</a:t>
            </a:r>
          </a:p>
          <a:p>
            <a:pPr marL="0" indent="0" eaLnBrk="1" hangingPunct="1">
              <a:buClr>
                <a:srgbClr val="A50021"/>
              </a:buClr>
              <a:buNone/>
            </a:pPr>
            <a:endParaRPr lang="el-GR" sz="1600" b="0" kern="0" baseline="30000" dirty="0" smtClean="0">
              <a:solidFill>
                <a:schemeClr val="tx1"/>
              </a:solidFill>
            </a:endParaRPr>
          </a:p>
          <a:p>
            <a:pPr marL="260350" indent="-173038">
              <a:spcBef>
                <a:spcPts val="600"/>
              </a:spcBef>
              <a:buClr>
                <a:srgbClr val="A50021"/>
              </a:buClr>
              <a:buFontTx/>
              <a:buChar char="•"/>
              <a:defRPr/>
            </a:pPr>
            <a:r>
              <a:rPr lang="el-GR" altLang="en-US" sz="1600" b="0" kern="0" dirty="0">
                <a:solidFill>
                  <a:schemeClr val="tx1"/>
                </a:solidFill>
              </a:rPr>
              <a:t>Η </a:t>
            </a:r>
            <a:r>
              <a:rPr lang="el-GR" altLang="en-US" sz="1600" b="0" kern="0" dirty="0" smtClean="0">
                <a:solidFill>
                  <a:schemeClr val="tx1"/>
                </a:solidFill>
              </a:rPr>
              <a:t>ΠΣ </a:t>
            </a:r>
            <a:r>
              <a:rPr lang="el-GR" altLang="en-US" sz="1600" b="0" kern="0" dirty="0">
                <a:solidFill>
                  <a:schemeClr val="tx1"/>
                </a:solidFill>
              </a:rPr>
              <a:t>έχει σημαντικές επιπτώσεις τόσο για την κοινωνία όσο και για τον ασθενή</a:t>
            </a:r>
            <a:endParaRPr lang="en-US" altLang="en-US" sz="1600" b="0" kern="0" dirty="0">
              <a:solidFill>
                <a:schemeClr val="tx1"/>
              </a:solidFill>
            </a:endParaRPr>
          </a:p>
          <a:p>
            <a:pPr marL="538163" lvl="1" indent="-174625">
              <a:spcBef>
                <a:spcPts val="600"/>
              </a:spcBef>
              <a:buFont typeface="Arial" pitchFamily="34" charset="0"/>
              <a:buChar char="-"/>
              <a:defRPr/>
            </a:pPr>
            <a:r>
              <a:rPr lang="el-GR" altLang="en-US" sz="1200" dirty="0" smtClean="0">
                <a:solidFill>
                  <a:schemeClr val="tx1">
                    <a:lumMod val="75000"/>
                    <a:lumOff val="25000"/>
                  </a:schemeClr>
                </a:solidFill>
              </a:rPr>
              <a:t>Φτωχή ποιότητα ζωής</a:t>
            </a:r>
            <a:endParaRPr lang="en-US" altLang="en-US" sz="1200" dirty="0">
              <a:solidFill>
                <a:schemeClr val="tx1">
                  <a:lumMod val="75000"/>
                  <a:lumOff val="25000"/>
                </a:schemeClr>
              </a:solidFill>
            </a:endParaRPr>
          </a:p>
          <a:p>
            <a:pPr marL="538163" lvl="1" indent="-174625">
              <a:spcBef>
                <a:spcPts val="600"/>
              </a:spcBef>
              <a:buFont typeface="Arial" pitchFamily="34" charset="0"/>
              <a:buChar char="-"/>
              <a:defRPr/>
            </a:pPr>
            <a:r>
              <a:rPr lang="el-GR" altLang="en-US" sz="1200" dirty="0" smtClean="0">
                <a:solidFill>
                  <a:schemeClr val="tx1">
                    <a:lumMod val="75000"/>
                    <a:lumOff val="25000"/>
                  </a:schemeClr>
                </a:solidFill>
              </a:rPr>
              <a:t>Αυξημένο κόστος υγειονομικής περίθαλψης</a:t>
            </a:r>
            <a:endParaRPr lang="en-US" altLang="en-US" sz="1200" dirty="0">
              <a:solidFill>
                <a:schemeClr val="tx1">
                  <a:lumMod val="75000"/>
                  <a:lumOff val="25000"/>
                </a:schemeClr>
              </a:solidFill>
            </a:endParaRPr>
          </a:p>
          <a:p>
            <a:pPr marL="538163" lvl="1" indent="-174625">
              <a:spcBef>
                <a:spcPts val="600"/>
              </a:spcBef>
              <a:buFont typeface="Arial" pitchFamily="34" charset="0"/>
              <a:buChar char="-"/>
              <a:defRPr/>
            </a:pPr>
            <a:r>
              <a:rPr lang="el-GR" altLang="en-US" sz="1200" dirty="0" smtClean="0">
                <a:solidFill>
                  <a:schemeClr val="tx1">
                    <a:lumMod val="75000"/>
                    <a:lumOff val="25000"/>
                  </a:schemeClr>
                </a:solidFill>
              </a:rPr>
              <a:t>Δραματική επίπτωση στην εργασία ακόμα και από τα πρώιμα στάδια, με περίπου 50% των ασθενών με </a:t>
            </a:r>
            <a:r>
              <a:rPr lang="en-US" altLang="en-US" sz="1200" dirty="0" smtClean="0">
                <a:solidFill>
                  <a:schemeClr val="tx1">
                    <a:lumMod val="75000"/>
                    <a:lumOff val="25000"/>
                  </a:schemeClr>
                </a:solidFill>
              </a:rPr>
              <a:t>EDSS 3</a:t>
            </a:r>
            <a:r>
              <a:rPr lang="el-GR" altLang="en-US" sz="1200" dirty="0" smtClean="0">
                <a:solidFill>
                  <a:schemeClr val="tx1">
                    <a:lumMod val="75000"/>
                    <a:lumOff val="25000"/>
                  </a:schemeClr>
                </a:solidFill>
              </a:rPr>
              <a:t> να έχουν εγκαταλείψει την εργασία τους</a:t>
            </a:r>
            <a:endParaRPr lang="en-US" altLang="en-US" sz="1200" dirty="0">
              <a:solidFill>
                <a:schemeClr val="tx1">
                  <a:lumMod val="75000"/>
                  <a:lumOff val="25000"/>
                </a:schemeClr>
              </a:solidFill>
            </a:endParaRPr>
          </a:p>
          <a:p>
            <a:pPr eaLnBrk="1" hangingPunct="1">
              <a:buClr>
                <a:srgbClr val="A50021"/>
              </a:buClr>
            </a:pPr>
            <a:endParaRPr lang="en-GB" b="0" kern="0" baseline="30000" dirty="0"/>
          </a:p>
        </p:txBody>
      </p:sp>
      <p:sp>
        <p:nvSpPr>
          <p:cNvPr id="7" name="Text Box 4"/>
          <p:cNvSpPr txBox="1">
            <a:spLocks noChangeArrowheads="1"/>
          </p:cNvSpPr>
          <p:nvPr/>
        </p:nvSpPr>
        <p:spPr bwMode="auto">
          <a:xfrm>
            <a:off x="4908550" y="1220788"/>
            <a:ext cx="3702050" cy="70788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l-GR" sz="2000" b="1" dirty="0" smtClean="0">
                <a:solidFill>
                  <a:srgbClr val="FF9900"/>
                </a:solidFill>
              </a:rPr>
              <a:t>Παγκόσμια επίπτωση της ΠΣ ανά</a:t>
            </a:r>
            <a:r>
              <a:rPr lang="en-GB" sz="2000" b="1" dirty="0" smtClean="0">
                <a:solidFill>
                  <a:srgbClr val="FF9900"/>
                </a:solidFill>
              </a:rPr>
              <a:t> 100,000</a:t>
            </a:r>
            <a:r>
              <a:rPr lang="el-GR" sz="2000" b="1" dirty="0" smtClean="0">
                <a:solidFill>
                  <a:srgbClr val="FF9900"/>
                </a:solidFill>
              </a:rPr>
              <a:t> άτομα</a:t>
            </a:r>
            <a:r>
              <a:rPr lang="en-GB" sz="2000" b="1" baseline="30000" dirty="0" smtClean="0">
                <a:solidFill>
                  <a:srgbClr val="FF9900"/>
                </a:solidFill>
              </a:rPr>
              <a:t>2</a:t>
            </a:r>
            <a:endParaRPr lang="en-GB" sz="2000" b="1" baseline="30000" dirty="0">
              <a:solidFill>
                <a:srgbClr val="FF9900"/>
              </a:solidFill>
            </a:endParaRPr>
          </a:p>
        </p:txBody>
      </p:sp>
      <p:sp>
        <p:nvSpPr>
          <p:cNvPr id="8" name="Text Box 219"/>
          <p:cNvSpPr txBox="1">
            <a:spLocks noChangeArrowheads="1"/>
          </p:cNvSpPr>
          <p:nvPr/>
        </p:nvSpPr>
        <p:spPr bwMode="auto">
          <a:xfrm>
            <a:off x="600059" y="6219116"/>
            <a:ext cx="63976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n-GB" sz="800" baseline="30000" dirty="0">
                <a:solidFill>
                  <a:srgbClr val="606060"/>
                </a:solidFill>
              </a:rPr>
              <a:t>1</a:t>
            </a:r>
            <a:r>
              <a:rPr lang="en-GB" sz="800" dirty="0">
                <a:solidFill>
                  <a:srgbClr val="606060"/>
                </a:solidFill>
              </a:rPr>
              <a:t>World Health Organization. </a:t>
            </a:r>
            <a:r>
              <a:rPr lang="en-GB" sz="800" i="1" dirty="0">
                <a:solidFill>
                  <a:srgbClr val="606060"/>
                </a:solidFill>
              </a:rPr>
              <a:t>Neurology atlas</a:t>
            </a:r>
            <a:r>
              <a:rPr lang="en-GB" sz="800" dirty="0">
                <a:solidFill>
                  <a:srgbClr val="606060"/>
                </a:solidFill>
              </a:rPr>
              <a:t> 2004; </a:t>
            </a:r>
            <a:r>
              <a:rPr lang="en-GB" sz="800" baseline="30000" dirty="0">
                <a:solidFill>
                  <a:srgbClr val="606060"/>
                </a:solidFill>
              </a:rPr>
              <a:t>2</a:t>
            </a:r>
            <a:r>
              <a:rPr lang="en-GB" sz="800" dirty="0">
                <a:solidFill>
                  <a:srgbClr val="606060"/>
                </a:solidFill>
              </a:rPr>
              <a:t>World Health Organization. Multiple sclerosis resources in the world atlas, 2008; </a:t>
            </a:r>
            <a:r>
              <a:rPr lang="en-GB" sz="800" baseline="30000" dirty="0">
                <a:solidFill>
                  <a:srgbClr val="606060"/>
                </a:solidFill>
              </a:rPr>
              <a:t>3</a:t>
            </a:r>
            <a:r>
              <a:rPr lang="en-GB" sz="800" dirty="0">
                <a:solidFill>
                  <a:srgbClr val="606060"/>
                </a:solidFill>
              </a:rPr>
              <a:t>Whitacre CC </a:t>
            </a:r>
            <a:r>
              <a:rPr lang="en-GB" sz="800" i="1" dirty="0">
                <a:solidFill>
                  <a:srgbClr val="606060"/>
                </a:solidFill>
              </a:rPr>
              <a:t>et al. Science</a:t>
            </a:r>
            <a:r>
              <a:rPr lang="en-GB" sz="800" dirty="0">
                <a:solidFill>
                  <a:srgbClr val="606060"/>
                </a:solidFill>
              </a:rPr>
              <a:t> 1999; </a:t>
            </a:r>
            <a:endParaRPr lang="en-GB" sz="800" dirty="0" smtClean="0">
              <a:solidFill>
                <a:srgbClr val="606060"/>
              </a:solidFill>
            </a:endParaRPr>
          </a:p>
          <a:p>
            <a:r>
              <a:rPr lang="en-GB" sz="800" baseline="30000" dirty="0" smtClean="0">
                <a:solidFill>
                  <a:srgbClr val="606060"/>
                </a:solidFill>
              </a:rPr>
              <a:t>4</a:t>
            </a:r>
            <a:r>
              <a:rPr lang="en-GB" sz="800" dirty="0" smtClean="0">
                <a:solidFill>
                  <a:srgbClr val="606060"/>
                </a:solidFill>
              </a:rPr>
              <a:t>Koch-Henriksen </a:t>
            </a:r>
            <a:r>
              <a:rPr lang="en-GB" sz="800" dirty="0">
                <a:solidFill>
                  <a:srgbClr val="606060"/>
                </a:solidFill>
              </a:rPr>
              <a:t>N </a:t>
            </a:r>
            <a:r>
              <a:rPr lang="en-GB" sz="800" i="1" dirty="0">
                <a:solidFill>
                  <a:srgbClr val="606060"/>
                </a:solidFill>
              </a:rPr>
              <a:t>et al, Lancet </a:t>
            </a:r>
            <a:r>
              <a:rPr lang="en-GB" sz="800" i="1" dirty="0" err="1">
                <a:solidFill>
                  <a:srgbClr val="606060"/>
                </a:solidFill>
              </a:rPr>
              <a:t>Neurol</a:t>
            </a:r>
            <a:r>
              <a:rPr lang="en-GB" sz="800" dirty="0">
                <a:solidFill>
                  <a:srgbClr val="606060"/>
                </a:solidFill>
              </a:rPr>
              <a:t> 2011; </a:t>
            </a:r>
            <a:r>
              <a:rPr lang="en-GB" sz="800" baseline="30000" dirty="0">
                <a:solidFill>
                  <a:srgbClr val="606060"/>
                </a:solidFill>
              </a:rPr>
              <a:t>5</a:t>
            </a:r>
            <a:r>
              <a:rPr lang="en-GB" sz="800" dirty="0">
                <a:solidFill>
                  <a:srgbClr val="606060"/>
                </a:solidFill>
              </a:rPr>
              <a:t>Noseworthy JH </a:t>
            </a:r>
            <a:r>
              <a:rPr lang="en-GB" sz="800" i="1" dirty="0">
                <a:solidFill>
                  <a:srgbClr val="606060"/>
                </a:solidFill>
              </a:rPr>
              <a:t>et al. N </a:t>
            </a:r>
            <a:r>
              <a:rPr lang="en-GB" sz="800" i="1" dirty="0" err="1">
                <a:solidFill>
                  <a:srgbClr val="606060"/>
                </a:solidFill>
              </a:rPr>
              <a:t>Engl</a:t>
            </a:r>
            <a:r>
              <a:rPr lang="en-GB" sz="800" i="1" dirty="0">
                <a:solidFill>
                  <a:srgbClr val="606060"/>
                </a:solidFill>
              </a:rPr>
              <a:t> J Med</a:t>
            </a:r>
            <a:r>
              <a:rPr lang="en-GB" sz="800" dirty="0">
                <a:solidFill>
                  <a:srgbClr val="606060"/>
                </a:solidFill>
              </a:rPr>
              <a:t> 2000 ; </a:t>
            </a:r>
            <a:r>
              <a:rPr lang="en-GB" sz="800" baseline="30000" dirty="0">
                <a:solidFill>
                  <a:srgbClr val="606060"/>
                </a:solidFill>
              </a:rPr>
              <a:t>6</a:t>
            </a:r>
            <a:r>
              <a:rPr lang="en-GB" sz="800" dirty="0">
                <a:solidFill>
                  <a:srgbClr val="606060"/>
                </a:solidFill>
              </a:rPr>
              <a:t>Confavreux C </a:t>
            </a:r>
            <a:r>
              <a:rPr lang="en-GB" sz="800" i="1" dirty="0">
                <a:solidFill>
                  <a:srgbClr val="606060"/>
                </a:solidFill>
              </a:rPr>
              <a:t>et al. Brain</a:t>
            </a:r>
            <a:r>
              <a:rPr lang="en-GB" sz="800" dirty="0">
                <a:solidFill>
                  <a:srgbClr val="606060"/>
                </a:solidFill>
              </a:rPr>
              <a:t> 1980</a:t>
            </a:r>
          </a:p>
        </p:txBody>
      </p:sp>
      <p:grpSp>
        <p:nvGrpSpPr>
          <p:cNvPr id="2" name="Group 17"/>
          <p:cNvGrpSpPr>
            <a:grpSpLocks/>
          </p:cNvGrpSpPr>
          <p:nvPr/>
        </p:nvGrpSpPr>
        <p:grpSpPr bwMode="auto">
          <a:xfrm>
            <a:off x="4456113" y="2338388"/>
            <a:ext cx="4519612" cy="3182937"/>
            <a:chOff x="2807" y="1347"/>
            <a:chExt cx="2847" cy="2005"/>
          </a:xfrm>
        </p:grpSpPr>
        <p:pic>
          <p:nvPicPr>
            <p:cNvPr id="10"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l="2728"/>
            <a:stretch>
              <a:fillRect/>
            </a:stretch>
          </p:blipFill>
          <p:spPr bwMode="auto">
            <a:xfrm>
              <a:off x="2807" y="1347"/>
              <a:ext cx="2847" cy="1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11" name="Rectangle 15"/>
            <p:cNvSpPr>
              <a:spLocks noChangeArrowheads="1"/>
            </p:cNvSpPr>
            <p:nvPr/>
          </p:nvSpPr>
          <p:spPr bwMode="auto">
            <a:xfrm>
              <a:off x="3707" y="2908"/>
              <a:ext cx="1100" cy="444"/>
            </a:xfrm>
            <a:prstGeom prst="rect">
              <a:avLst/>
            </a:prstGeom>
            <a:solidFill>
              <a:schemeClr val="bg1"/>
            </a:solidFill>
            <a:ln>
              <a:noFill/>
            </a:ln>
            <a:extLst>
              <a:ext uri="{91240B29-F687-4F45-9708-019B960494DF}">
                <a14:hiddenLine xmlns:a14="http://schemas.microsoft.com/office/drawing/2010/main" xmlns="" w="6350" algn="ctr">
                  <a:solidFill>
                    <a:srgbClr val="000000"/>
                  </a:solidFill>
                  <a:miter lim="800000"/>
                  <a:headEnd/>
                  <a:tailEnd/>
                </a14:hiddenLine>
              </a:ext>
            </a:extLst>
          </p:spPr>
          <p:txBody>
            <a:bodyPr wrap="none" anchor="ctr"/>
            <a:lstStyle/>
            <a:p>
              <a:endParaRPr lang="en-GB">
                <a:solidFill>
                  <a:prstClr val="black"/>
                </a:solidFill>
              </a:endParaRPr>
            </a:p>
          </p:txBody>
        </p:sp>
      </p:grpSp>
      <p:grpSp>
        <p:nvGrpSpPr>
          <p:cNvPr id="3" name="Group 18"/>
          <p:cNvGrpSpPr>
            <a:grpSpLocks/>
          </p:cNvGrpSpPr>
          <p:nvPr/>
        </p:nvGrpSpPr>
        <p:grpSpPr bwMode="auto">
          <a:xfrm>
            <a:off x="5356225" y="5154613"/>
            <a:ext cx="2755900" cy="730250"/>
            <a:chOff x="3383" y="3115"/>
            <a:chExt cx="1736" cy="460"/>
          </a:xfrm>
        </p:grpSpPr>
        <p:sp>
          <p:nvSpPr>
            <p:cNvPr id="13" name="Rectangle 7"/>
            <p:cNvSpPr>
              <a:spLocks noChangeArrowheads="1"/>
            </p:cNvSpPr>
            <p:nvPr/>
          </p:nvSpPr>
          <p:spPr bwMode="auto">
            <a:xfrm>
              <a:off x="3383" y="3168"/>
              <a:ext cx="88" cy="88"/>
            </a:xfrm>
            <a:prstGeom prst="rect">
              <a:avLst/>
            </a:prstGeom>
            <a:solidFill>
              <a:srgbClr val="EB145B"/>
            </a:solidFill>
            <a:ln w="6350">
              <a:solidFill>
                <a:schemeClr val="bg2"/>
              </a:solidFill>
              <a:miter lim="800000"/>
              <a:headEnd/>
              <a:tailEnd/>
            </a:ln>
          </p:spPr>
          <p:txBody>
            <a:bodyPr wrap="none" anchor="ctr"/>
            <a:lstStyle/>
            <a:p>
              <a:endParaRPr lang="en-GB">
                <a:solidFill>
                  <a:prstClr val="black"/>
                </a:solidFill>
              </a:endParaRPr>
            </a:p>
          </p:txBody>
        </p:sp>
        <p:sp>
          <p:nvSpPr>
            <p:cNvPr id="14" name="Text Box 8"/>
            <p:cNvSpPr txBox="1">
              <a:spLocks noChangeArrowheads="1"/>
            </p:cNvSpPr>
            <p:nvPr/>
          </p:nvSpPr>
          <p:spPr bwMode="auto">
            <a:xfrm>
              <a:off x="3455" y="3115"/>
              <a:ext cx="680"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spcBef>
                  <a:spcPct val="50000"/>
                </a:spcBef>
              </a:pPr>
              <a:r>
                <a:rPr lang="en-GB" sz="1400" dirty="0">
                  <a:solidFill>
                    <a:prstClr val="black"/>
                  </a:solidFill>
                </a:rPr>
                <a:t>&gt;100</a:t>
              </a:r>
              <a:br>
                <a:rPr lang="en-GB" sz="1400" dirty="0">
                  <a:solidFill>
                    <a:prstClr val="black"/>
                  </a:solidFill>
                </a:rPr>
              </a:br>
              <a:r>
                <a:rPr lang="en-GB" sz="1400" dirty="0">
                  <a:solidFill>
                    <a:prstClr val="black"/>
                  </a:solidFill>
                </a:rPr>
                <a:t>60.01-100</a:t>
              </a:r>
              <a:br>
                <a:rPr lang="en-GB" sz="1400" dirty="0">
                  <a:solidFill>
                    <a:prstClr val="black"/>
                  </a:solidFill>
                </a:rPr>
              </a:br>
              <a:r>
                <a:rPr lang="en-GB" sz="1400" dirty="0">
                  <a:solidFill>
                    <a:prstClr val="black"/>
                  </a:solidFill>
                </a:rPr>
                <a:t>20.01-60</a:t>
              </a:r>
            </a:p>
          </p:txBody>
        </p:sp>
        <p:sp>
          <p:nvSpPr>
            <p:cNvPr id="15" name="Rectangle 9"/>
            <p:cNvSpPr>
              <a:spLocks noChangeArrowheads="1"/>
            </p:cNvSpPr>
            <p:nvPr/>
          </p:nvSpPr>
          <p:spPr bwMode="auto">
            <a:xfrm>
              <a:off x="3383" y="3302"/>
              <a:ext cx="88" cy="88"/>
            </a:xfrm>
            <a:prstGeom prst="rect">
              <a:avLst/>
            </a:prstGeom>
            <a:solidFill>
              <a:srgbClr val="F59678"/>
            </a:solidFill>
            <a:ln w="6350">
              <a:solidFill>
                <a:schemeClr val="bg2"/>
              </a:solidFill>
              <a:miter lim="800000"/>
              <a:headEnd/>
              <a:tailEnd/>
            </a:ln>
          </p:spPr>
          <p:txBody>
            <a:bodyPr wrap="none" anchor="ctr"/>
            <a:lstStyle/>
            <a:p>
              <a:endParaRPr lang="en-GB">
                <a:solidFill>
                  <a:prstClr val="black"/>
                </a:solidFill>
              </a:endParaRPr>
            </a:p>
          </p:txBody>
        </p:sp>
        <p:sp>
          <p:nvSpPr>
            <p:cNvPr id="16" name="Rectangle 10"/>
            <p:cNvSpPr>
              <a:spLocks noChangeArrowheads="1"/>
            </p:cNvSpPr>
            <p:nvPr/>
          </p:nvSpPr>
          <p:spPr bwMode="auto">
            <a:xfrm>
              <a:off x="3383" y="3436"/>
              <a:ext cx="88" cy="88"/>
            </a:xfrm>
            <a:prstGeom prst="rect">
              <a:avLst/>
            </a:prstGeom>
            <a:solidFill>
              <a:srgbClr val="FFD430"/>
            </a:solidFill>
            <a:ln w="6350">
              <a:solidFill>
                <a:schemeClr val="bg2"/>
              </a:solidFill>
              <a:miter lim="800000"/>
              <a:headEnd/>
              <a:tailEnd/>
            </a:ln>
          </p:spPr>
          <p:txBody>
            <a:bodyPr wrap="none" anchor="ctr"/>
            <a:lstStyle/>
            <a:p>
              <a:endParaRPr lang="en-GB">
                <a:solidFill>
                  <a:prstClr val="black"/>
                </a:solidFill>
              </a:endParaRPr>
            </a:p>
          </p:txBody>
        </p:sp>
        <p:sp>
          <p:nvSpPr>
            <p:cNvPr id="17" name="Rectangle 11"/>
            <p:cNvSpPr>
              <a:spLocks noChangeArrowheads="1"/>
            </p:cNvSpPr>
            <p:nvPr/>
          </p:nvSpPr>
          <p:spPr bwMode="auto">
            <a:xfrm>
              <a:off x="4171" y="3168"/>
              <a:ext cx="88" cy="88"/>
            </a:xfrm>
            <a:prstGeom prst="rect">
              <a:avLst/>
            </a:prstGeom>
            <a:solidFill>
              <a:srgbClr val="76BCE7"/>
            </a:solidFill>
            <a:ln w="6350">
              <a:solidFill>
                <a:schemeClr val="bg2"/>
              </a:solidFill>
              <a:miter lim="800000"/>
              <a:headEnd/>
              <a:tailEnd/>
            </a:ln>
          </p:spPr>
          <p:txBody>
            <a:bodyPr wrap="none" anchor="ctr"/>
            <a:lstStyle/>
            <a:p>
              <a:endParaRPr lang="en-GB">
                <a:solidFill>
                  <a:prstClr val="black"/>
                </a:solidFill>
              </a:endParaRPr>
            </a:p>
          </p:txBody>
        </p:sp>
        <p:sp>
          <p:nvSpPr>
            <p:cNvPr id="18" name="Text Box 12"/>
            <p:cNvSpPr txBox="1">
              <a:spLocks noChangeArrowheads="1"/>
            </p:cNvSpPr>
            <p:nvPr/>
          </p:nvSpPr>
          <p:spPr bwMode="auto">
            <a:xfrm>
              <a:off x="4243" y="3115"/>
              <a:ext cx="876"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spcBef>
                  <a:spcPct val="50000"/>
                </a:spcBef>
              </a:pPr>
              <a:r>
                <a:rPr lang="en-GB" sz="1400">
                  <a:solidFill>
                    <a:prstClr val="black"/>
                  </a:solidFill>
                </a:rPr>
                <a:t>5.01-20</a:t>
              </a:r>
              <a:br>
                <a:rPr lang="en-GB" sz="1400">
                  <a:solidFill>
                    <a:prstClr val="black"/>
                  </a:solidFill>
                </a:rPr>
              </a:br>
              <a:r>
                <a:rPr lang="en-GB" sz="1400">
                  <a:solidFill>
                    <a:prstClr val="black"/>
                  </a:solidFill>
                </a:rPr>
                <a:t>0-5</a:t>
              </a:r>
              <a:br>
                <a:rPr lang="en-GB" sz="1400">
                  <a:solidFill>
                    <a:prstClr val="black"/>
                  </a:solidFill>
                </a:rPr>
              </a:br>
              <a:r>
                <a:rPr lang="en-GB" sz="1400">
                  <a:solidFill>
                    <a:prstClr val="black"/>
                  </a:solidFill>
                </a:rPr>
                <a:t>No information</a:t>
              </a:r>
            </a:p>
          </p:txBody>
        </p:sp>
        <p:sp>
          <p:nvSpPr>
            <p:cNvPr id="19" name="Rectangle 13"/>
            <p:cNvSpPr>
              <a:spLocks noChangeArrowheads="1"/>
            </p:cNvSpPr>
            <p:nvPr/>
          </p:nvSpPr>
          <p:spPr bwMode="auto">
            <a:xfrm>
              <a:off x="4171" y="3302"/>
              <a:ext cx="88" cy="88"/>
            </a:xfrm>
            <a:prstGeom prst="rect">
              <a:avLst/>
            </a:prstGeom>
            <a:solidFill>
              <a:srgbClr val="80C99C"/>
            </a:solidFill>
            <a:ln w="6350">
              <a:solidFill>
                <a:schemeClr val="bg2"/>
              </a:solidFill>
              <a:miter lim="800000"/>
              <a:headEnd/>
              <a:tailEnd/>
            </a:ln>
          </p:spPr>
          <p:txBody>
            <a:bodyPr wrap="none" anchor="ctr"/>
            <a:lstStyle/>
            <a:p>
              <a:endParaRPr lang="en-GB">
                <a:solidFill>
                  <a:prstClr val="black"/>
                </a:solidFill>
              </a:endParaRPr>
            </a:p>
          </p:txBody>
        </p:sp>
        <p:sp>
          <p:nvSpPr>
            <p:cNvPr id="20" name="Rectangle 14"/>
            <p:cNvSpPr>
              <a:spLocks noChangeArrowheads="1"/>
            </p:cNvSpPr>
            <p:nvPr/>
          </p:nvSpPr>
          <p:spPr bwMode="auto">
            <a:xfrm>
              <a:off x="4171" y="3436"/>
              <a:ext cx="88" cy="88"/>
            </a:xfrm>
            <a:prstGeom prst="rect">
              <a:avLst/>
            </a:prstGeom>
            <a:solidFill>
              <a:schemeClr val="bg1"/>
            </a:solidFill>
            <a:ln w="6350">
              <a:solidFill>
                <a:schemeClr val="bg2"/>
              </a:solidFill>
              <a:miter lim="800000"/>
              <a:headEnd/>
              <a:tailEnd/>
            </a:ln>
          </p:spPr>
          <p:txBody>
            <a:bodyPr wrap="none" anchor="ctr"/>
            <a:lstStyle/>
            <a:p>
              <a:endParaRPr lang="en-GB">
                <a:solidFill>
                  <a:prstClr val="black"/>
                </a:solidFill>
              </a:endParaRPr>
            </a:p>
          </p:txBody>
        </p:sp>
      </p:grpSp>
      <p:sp>
        <p:nvSpPr>
          <p:cNvPr id="21" name="Rectangle 20"/>
          <p:cNvSpPr/>
          <p:nvPr/>
        </p:nvSpPr>
        <p:spPr>
          <a:xfrm>
            <a:off x="3333750" y="6648450"/>
            <a:ext cx="2676525" cy="153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p:nvSpPr>
        <p:spPr>
          <a:xfrm>
            <a:off x="6946900" y="6311900"/>
            <a:ext cx="2019300" cy="46166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xmlns="" val="226882940"/>
      </p:ext>
    </p:extLst>
  </p:cSld>
  <p:clrMapOvr>
    <a:masterClrMapping/>
  </p:clrMapOvr>
  <p:transition>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cstate="print"/>
          <a:srcRect l="10216" t="86414"/>
          <a:stretch>
            <a:fillRect/>
          </a:stretch>
        </p:blipFill>
        <p:spPr bwMode="auto">
          <a:xfrm>
            <a:off x="228600" y="639763"/>
            <a:ext cx="8686800" cy="103187"/>
          </a:xfrm>
          <a:prstGeom prst="rect">
            <a:avLst/>
          </a:prstGeom>
          <a:noFill/>
          <a:ln w="9525">
            <a:noFill/>
            <a:miter lim="800000"/>
            <a:headEnd/>
            <a:tailEnd/>
          </a:ln>
        </p:spPr>
      </p:pic>
      <p:sp>
        <p:nvSpPr>
          <p:cNvPr id="24579" name="Title 15"/>
          <p:cNvSpPr>
            <a:spLocks noGrp="1"/>
          </p:cNvSpPr>
          <p:nvPr>
            <p:ph type="title"/>
          </p:nvPr>
        </p:nvSpPr>
        <p:spPr>
          <a:xfrm>
            <a:off x="0" y="-336550"/>
            <a:ext cx="9144000" cy="1325563"/>
          </a:xfrm>
        </p:spPr>
        <p:txBody>
          <a:bodyPr/>
          <a:lstStyle/>
          <a:p>
            <a:pPr algn="ctr" eaLnBrk="1" hangingPunct="1"/>
            <a:r>
              <a:rPr lang="el-GR" sz="2800" b="1" smtClean="0">
                <a:solidFill>
                  <a:schemeClr val="tx2"/>
                </a:solidFill>
              </a:rPr>
              <a:t>Ενδογενής αντιοξειδωτική προστασία</a:t>
            </a:r>
          </a:p>
        </p:txBody>
      </p:sp>
      <p:pic>
        <p:nvPicPr>
          <p:cNvPr id="24580" name="Picture 27" descr="NRF2 pathway.jpg"/>
          <p:cNvPicPr>
            <a:picLocks noChangeAspect="1"/>
          </p:cNvPicPr>
          <p:nvPr/>
        </p:nvPicPr>
        <p:blipFill>
          <a:blip r:embed="rId3" cstate="print"/>
          <a:srcRect/>
          <a:stretch>
            <a:fillRect/>
          </a:stretch>
        </p:blipFill>
        <p:spPr bwMode="auto">
          <a:xfrm>
            <a:off x="515938" y="836613"/>
            <a:ext cx="8088312"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p:cNvPicPr>
          <p:nvPr/>
        </p:nvPicPr>
        <p:blipFill>
          <a:blip r:embed="rId2" cstate="print"/>
          <a:srcRect/>
          <a:stretch>
            <a:fillRect/>
          </a:stretch>
        </p:blipFill>
        <p:spPr bwMode="auto">
          <a:xfrm>
            <a:off x="4014788" y="2941638"/>
            <a:ext cx="5129212" cy="3240087"/>
          </a:xfrm>
          <a:prstGeom prst="rect">
            <a:avLst/>
          </a:prstGeom>
          <a:noFill/>
          <a:ln w="9525">
            <a:noFill/>
            <a:miter lim="800000"/>
            <a:headEnd/>
            <a:tailEnd/>
          </a:ln>
        </p:spPr>
      </p:pic>
      <p:pic>
        <p:nvPicPr>
          <p:cNvPr id="29699" name="Picture 3"/>
          <p:cNvPicPr>
            <a:picLocks noChangeAspect="1"/>
          </p:cNvPicPr>
          <p:nvPr/>
        </p:nvPicPr>
        <p:blipFill>
          <a:blip r:embed="rId3" cstate="print"/>
          <a:srcRect/>
          <a:stretch>
            <a:fillRect/>
          </a:stretch>
        </p:blipFill>
        <p:spPr bwMode="auto">
          <a:xfrm>
            <a:off x="0" y="735013"/>
            <a:ext cx="4821238" cy="3095625"/>
          </a:xfrm>
          <a:prstGeom prst="rect">
            <a:avLst/>
          </a:prstGeom>
          <a:noFill/>
          <a:ln w="9525">
            <a:noFill/>
            <a:miter lim="800000"/>
            <a:headEnd/>
            <a:tailEnd/>
          </a:ln>
        </p:spPr>
      </p:pic>
      <p:sp>
        <p:nvSpPr>
          <p:cNvPr id="17" name="Rectangle 16"/>
          <p:cNvSpPr/>
          <p:nvPr/>
        </p:nvSpPr>
        <p:spPr>
          <a:xfrm>
            <a:off x="240633" y="4550813"/>
            <a:ext cx="3026791" cy="307777"/>
          </a:xfrm>
          <a:prstGeom prst="rect">
            <a:avLst/>
          </a:prstGeom>
          <a:gradFill rotWithShape="1">
            <a:gsLst>
              <a:gs pos="0">
                <a:srgbClr val="B2C7E3">
                  <a:shade val="51000"/>
                  <a:satMod val="130000"/>
                </a:srgbClr>
              </a:gs>
              <a:gs pos="80000">
                <a:srgbClr val="B2C7E3">
                  <a:shade val="93000"/>
                  <a:satMod val="130000"/>
                </a:srgbClr>
              </a:gs>
              <a:gs pos="100000">
                <a:srgbClr val="B2C7E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fontAlgn="auto">
              <a:spcBef>
                <a:spcPts val="0"/>
              </a:spcBef>
              <a:spcAft>
                <a:spcPts val="0"/>
              </a:spcAft>
              <a:defRPr/>
            </a:pPr>
            <a:r>
              <a:rPr lang="el-GR" sz="1400" kern="0" dirty="0">
                <a:solidFill>
                  <a:srgbClr val="FFFFFF"/>
                </a:solidFill>
                <a:latin typeface="+mn-lt"/>
                <a:cs typeface="+mn-cs"/>
              </a:rPr>
              <a:t>Εξέλιξη της αναπηρίας (24 εβδομάδες)</a:t>
            </a:r>
          </a:p>
        </p:txBody>
      </p:sp>
      <p:sp>
        <p:nvSpPr>
          <p:cNvPr id="18" name="Rectangle 17"/>
          <p:cNvSpPr/>
          <p:nvPr/>
        </p:nvSpPr>
        <p:spPr>
          <a:xfrm>
            <a:off x="4571999" y="1127170"/>
            <a:ext cx="2621230" cy="307777"/>
          </a:xfrm>
          <a:prstGeom prst="rect">
            <a:avLst/>
          </a:prstGeom>
          <a:gradFill rotWithShape="1">
            <a:gsLst>
              <a:gs pos="0">
                <a:srgbClr val="B2C7E3">
                  <a:shade val="51000"/>
                  <a:satMod val="130000"/>
                </a:srgbClr>
              </a:gs>
              <a:gs pos="80000">
                <a:srgbClr val="B2C7E3">
                  <a:shade val="93000"/>
                  <a:satMod val="130000"/>
                </a:srgbClr>
              </a:gs>
              <a:gs pos="100000">
                <a:srgbClr val="B2C7E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fontAlgn="auto">
              <a:spcBef>
                <a:spcPts val="0"/>
              </a:spcBef>
              <a:spcAft>
                <a:spcPts val="0"/>
              </a:spcAft>
              <a:defRPr/>
            </a:pPr>
            <a:r>
              <a:rPr lang="el-GR" sz="1400" kern="0" dirty="0">
                <a:solidFill>
                  <a:srgbClr val="FFFFFF"/>
                </a:solidFill>
                <a:latin typeface="+mn-lt"/>
                <a:cs typeface="+mn-cs"/>
              </a:rPr>
              <a:t>Χρόνος έως την πρώτη υποτροπή</a:t>
            </a:r>
          </a:p>
        </p:txBody>
      </p:sp>
      <p:sp>
        <p:nvSpPr>
          <p:cNvPr id="29706" name="TextBox 7"/>
          <p:cNvSpPr txBox="1">
            <a:spLocks noChangeArrowheads="1"/>
          </p:cNvSpPr>
          <p:nvPr/>
        </p:nvSpPr>
        <p:spPr bwMode="auto">
          <a:xfrm>
            <a:off x="4456113" y="1528763"/>
            <a:ext cx="4110037" cy="646112"/>
          </a:xfrm>
          <a:prstGeom prst="rect">
            <a:avLst/>
          </a:prstGeom>
          <a:noFill/>
          <a:ln w="9525">
            <a:noFill/>
            <a:miter lim="800000"/>
            <a:headEnd/>
            <a:tailEnd/>
          </a:ln>
        </p:spPr>
        <p:txBody>
          <a:bodyPr>
            <a:spAutoFit/>
          </a:bodyPr>
          <a:lstStyle/>
          <a:p>
            <a:pPr algn="just"/>
            <a:r>
              <a:rPr lang="el-GR" altLang="el-GR" sz="1400">
                <a:latin typeface="Calibri" pitchFamily="34" charset="0"/>
              </a:rPr>
              <a:t>Το </a:t>
            </a:r>
            <a:r>
              <a:rPr lang="el-GR" altLang="el-GR" b="1">
                <a:solidFill>
                  <a:schemeClr val="accent1"/>
                </a:solidFill>
                <a:latin typeface="Calibri" pitchFamily="34" charset="0"/>
              </a:rPr>
              <a:t>60% </a:t>
            </a:r>
            <a:r>
              <a:rPr lang="el-GR" altLang="el-GR" sz="1400">
                <a:latin typeface="Calibri" pitchFamily="34" charset="0"/>
              </a:rPr>
              <a:t>των ασθενών που έλαβαν Φουμαρικό Διμεθυλεστέρα ήταν ελεύθεροι υποτροπών για </a:t>
            </a:r>
            <a:r>
              <a:rPr lang="el-GR" altLang="el-GR" b="1">
                <a:solidFill>
                  <a:schemeClr val="accent1"/>
                </a:solidFill>
                <a:latin typeface="Calibri" pitchFamily="34" charset="0"/>
              </a:rPr>
              <a:t>5</a:t>
            </a:r>
            <a:r>
              <a:rPr lang="el-GR" altLang="el-GR" sz="1400">
                <a:latin typeface="Calibri" pitchFamily="34" charset="0"/>
              </a:rPr>
              <a:t> έτη.</a:t>
            </a:r>
          </a:p>
        </p:txBody>
      </p:sp>
      <p:sp>
        <p:nvSpPr>
          <p:cNvPr id="29707" name="TextBox 7"/>
          <p:cNvSpPr txBox="1">
            <a:spLocks noChangeArrowheads="1"/>
          </p:cNvSpPr>
          <p:nvPr/>
        </p:nvSpPr>
        <p:spPr bwMode="auto">
          <a:xfrm>
            <a:off x="241300" y="4914900"/>
            <a:ext cx="4108450" cy="862013"/>
          </a:xfrm>
          <a:prstGeom prst="rect">
            <a:avLst/>
          </a:prstGeom>
          <a:noFill/>
          <a:ln w="9525">
            <a:noFill/>
            <a:miter lim="800000"/>
            <a:headEnd/>
            <a:tailEnd/>
          </a:ln>
        </p:spPr>
        <p:txBody>
          <a:bodyPr>
            <a:spAutoFit/>
          </a:bodyPr>
          <a:lstStyle/>
          <a:p>
            <a:pPr algn="just"/>
            <a:r>
              <a:rPr lang="el-GR" altLang="el-GR" sz="1400">
                <a:latin typeface="Calibri" pitchFamily="34" charset="0"/>
              </a:rPr>
              <a:t>Το </a:t>
            </a:r>
            <a:r>
              <a:rPr lang="el-GR" altLang="el-GR" b="1">
                <a:solidFill>
                  <a:schemeClr val="accent1"/>
                </a:solidFill>
                <a:latin typeface="Calibri" pitchFamily="34" charset="0"/>
              </a:rPr>
              <a:t>80% </a:t>
            </a:r>
            <a:r>
              <a:rPr lang="el-GR" altLang="el-GR" sz="1400">
                <a:latin typeface="Calibri" pitchFamily="34" charset="0"/>
              </a:rPr>
              <a:t>των ασθενών που έλαβαν Φουμαρικό Διμεθυλεστέρα δεν παρουσίασαν επιβεβαιωμένη στις 24 εβδομάδες εξέλιξη της αναπηρίας για </a:t>
            </a:r>
            <a:r>
              <a:rPr lang="el-GR" altLang="el-GR" b="1">
                <a:solidFill>
                  <a:schemeClr val="accent1"/>
                </a:solidFill>
                <a:latin typeface="Calibri" pitchFamily="34" charset="0"/>
              </a:rPr>
              <a:t>5</a:t>
            </a:r>
            <a:r>
              <a:rPr lang="el-GR" altLang="el-GR" sz="1400">
                <a:latin typeface="Calibri" pitchFamily="34" charset="0"/>
              </a:rPr>
              <a:t> έτη.</a:t>
            </a:r>
          </a:p>
        </p:txBody>
      </p:sp>
      <p:sp>
        <p:nvSpPr>
          <p:cNvPr id="29708" name="Rectangle 5"/>
          <p:cNvSpPr>
            <a:spLocks noChangeArrowheads="1"/>
          </p:cNvSpPr>
          <p:nvPr/>
        </p:nvSpPr>
        <p:spPr bwMode="auto">
          <a:xfrm>
            <a:off x="0" y="6519863"/>
            <a:ext cx="3271838" cy="246062"/>
          </a:xfrm>
          <a:prstGeom prst="rect">
            <a:avLst/>
          </a:prstGeom>
          <a:noFill/>
          <a:ln w="9525">
            <a:noFill/>
            <a:miter lim="800000"/>
            <a:headEnd/>
            <a:tailEnd/>
          </a:ln>
        </p:spPr>
        <p:txBody>
          <a:bodyPr wrap="none">
            <a:spAutoFit/>
          </a:bodyPr>
          <a:lstStyle/>
          <a:p>
            <a:r>
              <a:rPr lang="en-US" sz="1000">
                <a:solidFill>
                  <a:srgbClr val="000000"/>
                </a:solidFill>
                <a:latin typeface="Calibri" pitchFamily="34" charset="0"/>
              </a:rPr>
              <a:t>Gold R et al. </a:t>
            </a:r>
            <a:r>
              <a:rPr lang="en-US" sz="1000" i="1">
                <a:solidFill>
                  <a:srgbClr val="000000"/>
                </a:solidFill>
                <a:latin typeface="Calibri" pitchFamily="34" charset="0"/>
              </a:rPr>
              <a:t>Mult Scler</a:t>
            </a:r>
            <a:r>
              <a:rPr lang="en-US" sz="1000">
                <a:solidFill>
                  <a:srgbClr val="000000"/>
                </a:solidFill>
                <a:latin typeface="Calibri" pitchFamily="34" charset="0"/>
              </a:rPr>
              <a:t>. 2016 May 19 [Epub ahead of print].</a:t>
            </a:r>
          </a:p>
        </p:txBody>
      </p:sp>
      <p:sp>
        <p:nvSpPr>
          <p:cNvPr id="7" name="Rectangle 6"/>
          <p:cNvSpPr/>
          <p:nvPr/>
        </p:nvSpPr>
        <p:spPr>
          <a:xfrm>
            <a:off x="3814763" y="6181725"/>
            <a:ext cx="5329237" cy="338138"/>
          </a:xfrm>
          <a:prstGeom prst="rect">
            <a:avLst/>
          </a:prstGeom>
        </p:spPr>
        <p:txBody>
          <a:bodyPr>
            <a:spAutoFit/>
          </a:bodyPr>
          <a:lstStyle/>
          <a:p>
            <a:pPr algn="r" fontAlgn="auto">
              <a:spcBef>
                <a:spcPts val="0"/>
              </a:spcBef>
              <a:spcAft>
                <a:spcPts val="0"/>
              </a:spcAft>
              <a:defRPr/>
            </a:pPr>
            <a:r>
              <a:rPr lang="el-GR" sz="800" b="1" dirty="0" err="1">
                <a:latin typeface="+mj-lt"/>
                <a:cs typeface="+mn-cs"/>
              </a:rPr>
              <a:t>Oι</a:t>
            </a:r>
            <a:r>
              <a:rPr lang="el-GR" sz="800" b="1" dirty="0">
                <a:latin typeface="+mj-lt"/>
                <a:cs typeface="+mn-cs"/>
              </a:rPr>
              <a:t> ασθενείς δεν </a:t>
            </a:r>
            <a:r>
              <a:rPr lang="el-GR" sz="800" b="1" dirty="0" err="1">
                <a:latin typeface="+mj-lt"/>
                <a:cs typeface="+mn-cs"/>
              </a:rPr>
              <a:t>συµπεριλήφθηκαν</a:t>
            </a:r>
            <a:r>
              <a:rPr lang="el-GR" sz="800" b="1" dirty="0">
                <a:latin typeface="+mj-lt"/>
                <a:cs typeface="+mn-cs"/>
              </a:rPr>
              <a:t> στην αξιολόγηση αν είχαν αποσυρθεί από τη µ</a:t>
            </a:r>
            <a:r>
              <a:rPr lang="el-GR" sz="800" b="1" dirty="0" err="1">
                <a:latin typeface="+mj-lt"/>
                <a:cs typeface="+mn-cs"/>
              </a:rPr>
              <a:t>ελέτη</a:t>
            </a:r>
            <a:r>
              <a:rPr lang="el-GR" sz="800" b="1" dirty="0">
                <a:latin typeface="+mj-lt"/>
                <a:cs typeface="+mn-cs"/>
              </a:rPr>
              <a:t> ή άλλαξαν θεραπεία χωρίς επιβεβαίωση της αναπηρίας*</a:t>
            </a:r>
          </a:p>
        </p:txBody>
      </p:sp>
      <p:pic>
        <p:nvPicPr>
          <p:cNvPr id="29710" name="Picture 11"/>
          <p:cNvPicPr>
            <a:picLocks noChangeAspect="1"/>
          </p:cNvPicPr>
          <p:nvPr/>
        </p:nvPicPr>
        <p:blipFill>
          <a:blip r:embed="rId4" cstate="print"/>
          <a:srcRect l="10216" t="86414"/>
          <a:stretch>
            <a:fillRect/>
          </a:stretch>
        </p:blipFill>
        <p:spPr bwMode="auto">
          <a:xfrm>
            <a:off x="228600" y="533400"/>
            <a:ext cx="8686800" cy="103188"/>
          </a:xfrm>
          <a:prstGeom prst="rect">
            <a:avLst/>
          </a:prstGeom>
          <a:noFill/>
          <a:ln w="9525">
            <a:noFill/>
            <a:miter lim="800000"/>
            <a:headEnd/>
            <a:tailEnd/>
          </a:ln>
        </p:spPr>
      </p:pic>
      <p:sp>
        <p:nvSpPr>
          <p:cNvPr id="12" name="Title 15"/>
          <p:cNvSpPr txBox="1">
            <a:spLocks/>
          </p:cNvSpPr>
          <p:nvPr/>
        </p:nvSpPr>
        <p:spPr>
          <a:xfrm>
            <a:off x="0" y="44450"/>
            <a:ext cx="9144000" cy="1325563"/>
          </a:xfrm>
          <a:prstGeom prst="rect">
            <a:avLst/>
          </a:prstGeom>
        </p:spPr>
        <p:txBody>
          <a:bodyPr/>
          <a:lstStyle/>
          <a:p>
            <a:pPr algn="ctr">
              <a:lnSpc>
                <a:spcPct val="90000"/>
              </a:lnSpc>
              <a:defRPr/>
            </a:pPr>
            <a:r>
              <a:rPr lang="el-GR" sz="2400" b="1" dirty="0">
                <a:latin typeface="+mj-lt"/>
                <a:ea typeface="+mj-ea"/>
                <a:cs typeface="+mj-cs"/>
              </a:rPr>
              <a:t>Επίδραση </a:t>
            </a:r>
            <a:r>
              <a:rPr lang="el-GR" sz="2400" b="1" dirty="0" err="1">
                <a:latin typeface="+mj-lt"/>
                <a:ea typeface="+mj-ea"/>
                <a:cs typeface="+mj-cs"/>
              </a:rPr>
              <a:t>φουμαρικού</a:t>
            </a:r>
            <a:r>
              <a:rPr lang="el-GR" sz="2400" b="1" dirty="0">
                <a:latin typeface="+mj-lt"/>
                <a:ea typeface="+mj-ea"/>
                <a:cs typeface="+mj-cs"/>
              </a:rPr>
              <a:t> </a:t>
            </a:r>
            <a:r>
              <a:rPr lang="el-GR" sz="2400" b="1" dirty="0" err="1">
                <a:latin typeface="+mj-lt"/>
                <a:ea typeface="+mj-ea"/>
                <a:cs typeface="+mj-cs"/>
              </a:rPr>
              <a:t>διμεθυλεστέρα</a:t>
            </a:r>
            <a:r>
              <a:rPr lang="el-GR" sz="2400" b="1" dirty="0">
                <a:latin typeface="+mj-lt"/>
                <a:ea typeface="+mj-ea"/>
                <a:cs typeface="+mj-cs"/>
              </a:rPr>
              <a:t> σε υποτροπές και αναπηρία</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a:solidFill>
                <a:srgbClr val="000000"/>
              </a:solidFill>
              <a:latin typeface="Calibri" pitchFamily="34" charset="0"/>
            </a:endParaRPr>
          </a:p>
        </p:txBody>
      </p:sp>
      <p:sp>
        <p:nvSpPr>
          <p:cNvPr id="53251" name="TextBox 7"/>
          <p:cNvSpPr txBox="1">
            <a:spLocks noChangeArrowheads="1"/>
          </p:cNvSpPr>
          <p:nvPr/>
        </p:nvSpPr>
        <p:spPr bwMode="auto">
          <a:xfrm>
            <a:off x="771525" y="6099175"/>
            <a:ext cx="2724150" cy="723900"/>
          </a:xfrm>
          <a:prstGeom prst="rect">
            <a:avLst/>
          </a:prstGeom>
          <a:solidFill>
            <a:schemeClr val="bg1"/>
          </a:solidFill>
          <a:ln w="9525">
            <a:noFill/>
            <a:miter lim="800000"/>
            <a:headEnd/>
            <a:tailEnd/>
          </a:ln>
        </p:spPr>
        <p:txBody>
          <a:bodyPr wrap="none"/>
          <a:lstStyle/>
          <a:p>
            <a:endParaRPr lang="en-US">
              <a:latin typeface="Calibri" pitchFamily="34" charset="0"/>
            </a:endParaRPr>
          </a:p>
        </p:txBody>
      </p:sp>
      <p:sp>
        <p:nvSpPr>
          <p:cNvPr id="6" name="Rectangle 3"/>
          <p:cNvSpPr>
            <a:spLocks noChangeArrowheads="1"/>
          </p:cNvSpPr>
          <p:nvPr/>
        </p:nvSpPr>
        <p:spPr bwMode="auto">
          <a:xfrm>
            <a:off x="1125538" y="3538538"/>
            <a:ext cx="7345362"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n-US" sz="3600">
                <a:latin typeface="Calibri" pitchFamily="34" charset="0"/>
              </a:rPr>
              <a:t>NK cells</a:t>
            </a:r>
            <a:r>
              <a:rPr lang="el-GR" sz="3600">
                <a:latin typeface="Calibri" pitchFamily="34" charset="0"/>
              </a:rPr>
              <a:t> </a:t>
            </a:r>
            <a:endParaRPr lang="en-US" sz="3600">
              <a:latin typeface="Calibri" pitchFamily="34" charset="0"/>
            </a:endParaRPr>
          </a:p>
          <a:p>
            <a:pPr marL="342900" indent="-342900" algn="ctr">
              <a:spcBef>
                <a:spcPct val="20000"/>
              </a:spcBef>
              <a:buClr>
                <a:schemeClr val="bg2"/>
              </a:buClr>
              <a:buSzPct val="75000"/>
              <a:buFont typeface="Wingdings" pitchFamily="2" charset="2"/>
              <a:buNone/>
            </a:pPr>
            <a:r>
              <a:rPr lang="en-US" sz="3600">
                <a:latin typeface="Calibri" pitchFamily="34" charset="0"/>
              </a:rPr>
              <a:t> </a:t>
            </a:r>
            <a:r>
              <a:rPr lang="en-GB" sz="3600">
                <a:latin typeface="Calibri" pitchFamily="34" charset="0"/>
              </a:rPr>
              <a:t> </a:t>
            </a:r>
            <a:endParaRPr lang="el-GR" sz="3600">
              <a:latin typeface="Calibri" pitchFamily="34" charset="0"/>
            </a:endParaRPr>
          </a:p>
        </p:txBody>
      </p:sp>
      <p:sp>
        <p:nvSpPr>
          <p:cNvPr id="53254" name="Rectangle 6"/>
          <p:cNvSpPr>
            <a:spLocks noChangeArrowheads="1"/>
          </p:cNvSpPr>
          <p:nvPr/>
        </p:nvSpPr>
        <p:spPr bwMode="auto">
          <a:xfrm>
            <a:off x="395288" y="6135688"/>
            <a:ext cx="8748712" cy="461962"/>
          </a:xfrm>
          <a:prstGeom prst="rect">
            <a:avLst/>
          </a:prstGeom>
          <a:noFill/>
          <a:ln w="9525">
            <a:noFill/>
            <a:miter lim="800000"/>
            <a:headEnd/>
            <a:tailEnd/>
          </a:ln>
        </p:spPr>
        <p:txBody>
          <a:bodyPr>
            <a:spAutoFit/>
          </a:bodyPr>
          <a:lstStyle/>
          <a:p>
            <a:r>
              <a:rPr lang="el-GR" sz="2400" dirty="0" smtClean="0">
                <a:latin typeface="Calibri" pitchFamily="34" charset="0"/>
              </a:rPr>
              <a:t>Ηράκλειο</a:t>
            </a:r>
            <a:r>
              <a:rPr lang="en-US" sz="2400" dirty="0" smtClean="0">
                <a:latin typeface="Calibri" pitchFamily="34" charset="0"/>
              </a:rPr>
              <a:t>                                                               </a:t>
            </a:r>
            <a:r>
              <a:rPr lang="el-GR" sz="2400" dirty="0" smtClean="0">
                <a:latin typeface="Calibri" pitchFamily="34" charset="0"/>
              </a:rPr>
              <a:t>                        07.10.</a:t>
            </a:r>
            <a:r>
              <a:rPr lang="en-US" sz="2400" dirty="0">
                <a:latin typeface="Calibri" pitchFamily="34" charset="0"/>
              </a:rPr>
              <a:t>201</a:t>
            </a:r>
            <a:r>
              <a:rPr lang="el-GR" sz="2400" dirty="0">
                <a:latin typeface="Calibri" pitchFamily="34" charset="0"/>
              </a:rPr>
              <a:t>7</a:t>
            </a:r>
            <a:endParaRPr lang="en-US" sz="2400" dirty="0">
              <a:latin typeface="Calibri" pitchFamily="34" charset="0"/>
            </a:endParaRPr>
          </a:p>
        </p:txBody>
      </p:sp>
      <p:sp>
        <p:nvSpPr>
          <p:cNvPr id="7" name="Title 1"/>
          <p:cNvSpPr>
            <a:spLocks noGrp="1"/>
          </p:cNvSpPr>
          <p:nvPr>
            <p:ph type="ctrTitle"/>
          </p:nvPr>
        </p:nvSpPr>
        <p:spPr>
          <a:xfrm>
            <a:off x="1619672" y="1484784"/>
            <a:ext cx="7128792" cy="1470025"/>
          </a:xfrm>
        </p:spPr>
        <p:txBody>
          <a:bodyPr>
            <a:noAutofit/>
          </a:bodyPr>
          <a:lstStyle/>
          <a:p>
            <a:r>
              <a:rPr lang="el-GR" sz="2400" dirty="0" smtClean="0"/>
              <a:t> </a:t>
            </a:r>
            <a:r>
              <a:rPr lang="el-GR" sz="2800" b="1" dirty="0" smtClean="0">
                <a:solidFill>
                  <a:schemeClr val="tx2"/>
                </a:solidFill>
              </a:rPr>
              <a:t>Φλεγμονώδη/</a:t>
            </a:r>
            <a:r>
              <a:rPr lang="el-GR" sz="2800" b="1" dirty="0" err="1" smtClean="0">
                <a:solidFill>
                  <a:schemeClr val="tx2"/>
                </a:solidFill>
              </a:rPr>
              <a:t>απομυελινωτικά </a:t>
            </a:r>
            <a:r>
              <a:rPr lang="el-GR" sz="2800" b="1" dirty="0" smtClean="0">
                <a:solidFill>
                  <a:schemeClr val="tx2"/>
                </a:solidFill>
              </a:rPr>
              <a:t>νοσήματα του ΚΝΣ: από την παθογένεια προς νέες θεραπείες  </a:t>
            </a:r>
            <a:endParaRPr lang="el-GR" sz="2800" dirty="0">
              <a:solidFill>
                <a:schemeClr val="tx2"/>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384"/>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NK  cells</a:t>
            </a:r>
            <a:endParaRPr lang="en-US" sz="2800" dirty="0"/>
          </a:p>
        </p:txBody>
      </p:sp>
      <p:sp>
        <p:nvSpPr>
          <p:cNvPr id="210947" name="Rectangle 4"/>
          <p:cNvSpPr>
            <a:spLocks noChangeArrowheads="1"/>
          </p:cNvSpPr>
          <p:nvPr/>
        </p:nvSpPr>
        <p:spPr bwMode="auto">
          <a:xfrm>
            <a:off x="323528" y="-315416"/>
            <a:ext cx="8229600" cy="1152128"/>
          </a:xfrm>
          <a:prstGeom prst="rect">
            <a:avLst/>
          </a:prstGeom>
          <a:noFill/>
          <a:ln w="9525">
            <a:noFill/>
            <a:miter lim="800000"/>
            <a:headEnd/>
            <a:tailEnd/>
          </a:ln>
        </p:spPr>
        <p:txBody>
          <a:bodyPr anchor="ctr"/>
          <a:lstStyle/>
          <a:p>
            <a:endParaRPr lang="el-GR" sz="2800" b="1" dirty="0">
              <a:solidFill>
                <a:schemeClr val="bg1"/>
              </a:solidFill>
            </a:endParaRPr>
          </a:p>
        </p:txBody>
      </p:sp>
      <p:sp>
        <p:nvSpPr>
          <p:cNvPr id="6" name="Rectangle 5"/>
          <p:cNvSpPr/>
          <p:nvPr/>
        </p:nvSpPr>
        <p:spPr>
          <a:xfrm>
            <a:off x="288032" y="1024275"/>
            <a:ext cx="8604448" cy="4708981"/>
          </a:xfrm>
          <a:prstGeom prst="rect">
            <a:avLst/>
          </a:prstGeom>
        </p:spPr>
        <p:txBody>
          <a:bodyPr wrap="square">
            <a:spAutoFit/>
          </a:bodyPr>
          <a:lstStyle/>
          <a:p>
            <a:pPr>
              <a:lnSpc>
                <a:spcPct val="150000"/>
              </a:lnSpc>
              <a:buFont typeface="Wingdings" pitchFamily="2" charset="2"/>
              <a:buChar char="q"/>
            </a:pPr>
            <a:r>
              <a:rPr lang="en-GB" sz="2000" dirty="0" smtClean="0"/>
              <a:t> Natural killer cells,  are a component of the innate immune system that does not directly attack invading microbes. </a:t>
            </a:r>
          </a:p>
          <a:p>
            <a:pPr>
              <a:lnSpc>
                <a:spcPct val="150000"/>
              </a:lnSpc>
              <a:buFont typeface="Wingdings" pitchFamily="2" charset="2"/>
              <a:buChar char="q"/>
            </a:pPr>
            <a:r>
              <a:rPr lang="en-GB" sz="2000" dirty="0" smtClean="0"/>
              <a:t> NK cells destroy compromised host cells, such as </a:t>
            </a:r>
            <a:r>
              <a:rPr lang="en-GB" sz="2000" dirty="0" err="1" smtClean="0"/>
              <a:t>tumor</a:t>
            </a:r>
            <a:r>
              <a:rPr lang="en-GB" sz="2000" dirty="0" smtClean="0"/>
              <a:t> cells or virus-infected cells, recognizing such cells with abnormally low levels of a cell-surface marker called MHC I.</a:t>
            </a:r>
          </a:p>
          <a:p>
            <a:pPr>
              <a:lnSpc>
                <a:spcPct val="150000"/>
              </a:lnSpc>
              <a:buFont typeface="Wingdings" pitchFamily="2" charset="2"/>
              <a:buChar char="q"/>
            </a:pPr>
            <a:r>
              <a:rPr lang="en-GB" sz="2000" dirty="0" smtClean="0"/>
              <a:t>  It is now known that the MHC makeup on the surface of those cells is altered and the NK cells become activated through recognition of "missing self". </a:t>
            </a:r>
          </a:p>
          <a:p>
            <a:pPr>
              <a:lnSpc>
                <a:spcPct val="150000"/>
              </a:lnSpc>
              <a:buFont typeface="Wingdings" pitchFamily="2" charset="2"/>
              <a:buChar char="q"/>
            </a:pPr>
            <a:r>
              <a:rPr lang="en-GB" sz="2000" dirty="0" smtClean="0"/>
              <a:t> Normal body cells are not recognized and attacked by NK cells because they express intact self MHC antigens. Those MHC antigens are recognized by killer cell immunoglobulin receptors (KIR) that, in essence, put the brakes on NK cells. </a:t>
            </a:r>
            <a:endParaRPr lang="en-US" sz="20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384"/>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NK  cells and EAE</a:t>
            </a:r>
            <a:endParaRPr lang="en-US" sz="2800" dirty="0"/>
          </a:p>
        </p:txBody>
      </p:sp>
      <p:sp>
        <p:nvSpPr>
          <p:cNvPr id="210947" name="Rectangle 4"/>
          <p:cNvSpPr>
            <a:spLocks noChangeArrowheads="1"/>
          </p:cNvSpPr>
          <p:nvPr/>
        </p:nvSpPr>
        <p:spPr bwMode="auto">
          <a:xfrm>
            <a:off x="323528" y="-315416"/>
            <a:ext cx="8229600" cy="1152128"/>
          </a:xfrm>
          <a:prstGeom prst="rect">
            <a:avLst/>
          </a:prstGeom>
          <a:noFill/>
          <a:ln w="9525">
            <a:noFill/>
            <a:miter lim="800000"/>
            <a:headEnd/>
            <a:tailEnd/>
          </a:ln>
        </p:spPr>
        <p:txBody>
          <a:bodyPr anchor="ctr"/>
          <a:lstStyle/>
          <a:p>
            <a:endParaRPr lang="el-GR" sz="2800" b="1" dirty="0">
              <a:solidFill>
                <a:schemeClr val="bg1"/>
              </a:solidFill>
            </a:endParaRPr>
          </a:p>
        </p:txBody>
      </p:sp>
      <p:sp>
        <p:nvSpPr>
          <p:cNvPr id="6" name="Rectangle 5"/>
          <p:cNvSpPr/>
          <p:nvPr/>
        </p:nvSpPr>
        <p:spPr>
          <a:xfrm>
            <a:off x="288032" y="1772816"/>
            <a:ext cx="8604448" cy="3785652"/>
          </a:xfrm>
          <a:prstGeom prst="rect">
            <a:avLst/>
          </a:prstGeom>
        </p:spPr>
        <p:txBody>
          <a:bodyPr wrap="square">
            <a:spAutoFit/>
          </a:bodyPr>
          <a:lstStyle/>
          <a:p>
            <a:pPr>
              <a:lnSpc>
                <a:spcPct val="150000"/>
              </a:lnSpc>
              <a:buFont typeface="Wingdings" pitchFamily="2" charset="2"/>
              <a:buChar char="q"/>
            </a:pPr>
            <a:r>
              <a:rPr lang="en-GB" sz="2000" dirty="0" smtClean="0"/>
              <a:t>  Exacerbation of actively-induced EAE by NK cell depletion (Zhang et al, 1997, JEM) </a:t>
            </a:r>
          </a:p>
          <a:p>
            <a:pPr>
              <a:lnSpc>
                <a:spcPct val="150000"/>
              </a:lnSpc>
              <a:buFont typeface="Wingdings" pitchFamily="2" charset="2"/>
              <a:buChar char="q"/>
            </a:pPr>
            <a:r>
              <a:rPr lang="en-GB" sz="2000" dirty="0" smtClean="0"/>
              <a:t> Exacerbation of passive-transfer EAE by NK cell depletion (Zhang et al, 1997, JEM)</a:t>
            </a:r>
          </a:p>
          <a:p>
            <a:pPr>
              <a:lnSpc>
                <a:spcPct val="150000"/>
              </a:lnSpc>
              <a:buFont typeface="Wingdings" pitchFamily="2" charset="2"/>
              <a:buChar char="q"/>
            </a:pPr>
            <a:r>
              <a:rPr lang="en-GB" sz="2000" dirty="0" smtClean="0"/>
              <a:t> Attenuation of EAE by expansion of NK cells (by anti-IL-2 Abs) (</a:t>
            </a:r>
            <a:r>
              <a:rPr lang="en-GB" sz="2000" dirty="0" err="1" smtClean="0"/>
              <a:t>Hao</a:t>
            </a:r>
            <a:r>
              <a:rPr lang="en-GB" sz="2000" dirty="0" smtClean="0"/>
              <a:t> et al, 2011, </a:t>
            </a:r>
            <a:r>
              <a:rPr lang="en-GB" sz="2000" dirty="0" err="1" smtClean="0"/>
              <a:t>AnnNeurol</a:t>
            </a:r>
            <a:r>
              <a:rPr lang="en-GB" sz="2000" dirty="0" smtClean="0"/>
              <a:t>) </a:t>
            </a:r>
          </a:p>
          <a:p>
            <a:pPr>
              <a:lnSpc>
                <a:spcPct val="150000"/>
              </a:lnSpc>
              <a:buFont typeface="Wingdings" pitchFamily="2" charset="2"/>
              <a:buChar char="q"/>
            </a:pPr>
            <a:endParaRPr lang="en-GB" sz="2000" dirty="0" smtClean="0"/>
          </a:p>
          <a:p>
            <a:pPr>
              <a:lnSpc>
                <a:spcPct val="150000"/>
              </a:lnSpc>
            </a:pPr>
            <a:r>
              <a:rPr lang="en-GB" sz="2000" dirty="0" smtClean="0"/>
              <a:t>		</a:t>
            </a:r>
            <a:r>
              <a:rPr lang="en-GB" sz="2000" u="sng" dirty="0" smtClean="0"/>
              <a:t>Indirect evidence of </a:t>
            </a:r>
            <a:r>
              <a:rPr lang="en-GB" sz="2000" u="sng" dirty="0" err="1" smtClean="0"/>
              <a:t>immunoregulatory</a:t>
            </a:r>
            <a:r>
              <a:rPr lang="en-GB" sz="2000" u="sng" dirty="0" smtClean="0"/>
              <a:t> role</a:t>
            </a:r>
            <a:endParaRPr lang="en-US" sz="2000" u="sng"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384"/>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NK  cells and MS</a:t>
            </a:r>
            <a:endParaRPr lang="en-US" sz="2800" dirty="0"/>
          </a:p>
        </p:txBody>
      </p:sp>
      <p:sp>
        <p:nvSpPr>
          <p:cNvPr id="210947" name="Rectangle 4"/>
          <p:cNvSpPr>
            <a:spLocks noChangeArrowheads="1"/>
          </p:cNvSpPr>
          <p:nvPr/>
        </p:nvSpPr>
        <p:spPr bwMode="auto">
          <a:xfrm>
            <a:off x="323528" y="-315416"/>
            <a:ext cx="8229600" cy="1152128"/>
          </a:xfrm>
          <a:prstGeom prst="rect">
            <a:avLst/>
          </a:prstGeom>
          <a:noFill/>
          <a:ln w="9525">
            <a:noFill/>
            <a:miter lim="800000"/>
            <a:headEnd/>
            <a:tailEnd/>
          </a:ln>
        </p:spPr>
        <p:txBody>
          <a:bodyPr anchor="ctr"/>
          <a:lstStyle/>
          <a:p>
            <a:endParaRPr lang="el-GR" sz="2800" b="1" dirty="0">
              <a:solidFill>
                <a:schemeClr val="bg1"/>
              </a:solidFill>
            </a:endParaRPr>
          </a:p>
        </p:txBody>
      </p:sp>
      <p:sp>
        <p:nvSpPr>
          <p:cNvPr id="6" name="Rectangle 5"/>
          <p:cNvSpPr/>
          <p:nvPr/>
        </p:nvSpPr>
        <p:spPr>
          <a:xfrm>
            <a:off x="288032" y="1772816"/>
            <a:ext cx="8604448" cy="3323987"/>
          </a:xfrm>
          <a:prstGeom prst="rect">
            <a:avLst/>
          </a:prstGeom>
        </p:spPr>
        <p:txBody>
          <a:bodyPr wrap="square">
            <a:spAutoFit/>
          </a:bodyPr>
          <a:lstStyle/>
          <a:p>
            <a:pPr>
              <a:lnSpc>
                <a:spcPct val="150000"/>
              </a:lnSpc>
              <a:buFont typeface="Wingdings" pitchFamily="2" charset="2"/>
              <a:buChar char="q"/>
            </a:pPr>
            <a:r>
              <a:rPr lang="en-GB" sz="2000" dirty="0" smtClean="0"/>
              <a:t>  Elevated frequency of immature Cx3CR1 NK cells associated with remission in MS  (</a:t>
            </a:r>
            <a:r>
              <a:rPr lang="en-GB" sz="2000" dirty="0" err="1" smtClean="0"/>
              <a:t>Infante</a:t>
            </a:r>
            <a:r>
              <a:rPr lang="en-GB" sz="2000" dirty="0" smtClean="0"/>
              <a:t>-Duarte et al, 2005) </a:t>
            </a:r>
          </a:p>
          <a:p>
            <a:pPr>
              <a:lnSpc>
                <a:spcPct val="150000"/>
              </a:lnSpc>
              <a:buFont typeface="Wingdings" pitchFamily="2" charset="2"/>
              <a:buChar char="q"/>
            </a:pPr>
            <a:r>
              <a:rPr lang="en-GB" sz="2000" dirty="0" smtClean="0"/>
              <a:t> Low NK cell </a:t>
            </a:r>
            <a:r>
              <a:rPr lang="en-GB" sz="2000" dirty="0" err="1" smtClean="0"/>
              <a:t>cytolytic</a:t>
            </a:r>
            <a:r>
              <a:rPr lang="en-GB" sz="2000" dirty="0" smtClean="0"/>
              <a:t> activity is associated with increased clinical and MRI activity in RR-MS  (</a:t>
            </a:r>
            <a:r>
              <a:rPr lang="en-GB" sz="2000" dirty="0" err="1" smtClean="0"/>
              <a:t>Kastrukoff</a:t>
            </a:r>
            <a:r>
              <a:rPr lang="en-GB" sz="2000" dirty="0" smtClean="0"/>
              <a:t> et al, 2003, </a:t>
            </a:r>
            <a:r>
              <a:rPr lang="en-GB" sz="2000" dirty="0" err="1" smtClean="0"/>
              <a:t>JNeuroimmunol</a:t>
            </a:r>
            <a:r>
              <a:rPr lang="en-GB" sz="2000" dirty="0" smtClean="0"/>
              <a:t>)</a:t>
            </a:r>
          </a:p>
          <a:p>
            <a:pPr>
              <a:lnSpc>
                <a:spcPct val="150000"/>
              </a:lnSpc>
              <a:buFont typeface="Wingdings" pitchFamily="2" charset="2"/>
              <a:buChar char="q"/>
            </a:pPr>
            <a:r>
              <a:rPr lang="en-GB" sz="2000" dirty="0" smtClean="0"/>
              <a:t>  </a:t>
            </a:r>
            <a:r>
              <a:rPr lang="en-GB" sz="2000" dirty="0" err="1" smtClean="0"/>
              <a:t>Daclizumab</a:t>
            </a:r>
            <a:r>
              <a:rPr lang="en-GB" sz="2000" dirty="0" smtClean="0"/>
              <a:t> </a:t>
            </a:r>
            <a:r>
              <a:rPr lang="en-GB" sz="2000" dirty="0" err="1" smtClean="0"/>
              <a:t>MoA</a:t>
            </a:r>
            <a:r>
              <a:rPr lang="en-GB" sz="2000" dirty="0" smtClean="0"/>
              <a:t>: enhancing NK regulatory activity</a:t>
            </a:r>
          </a:p>
          <a:p>
            <a:pPr>
              <a:lnSpc>
                <a:spcPct val="150000"/>
              </a:lnSpc>
              <a:buFont typeface="Wingdings" pitchFamily="2" charset="2"/>
              <a:buChar char="q"/>
            </a:pPr>
            <a:endParaRPr lang="en-GB" sz="2000" dirty="0" smtClean="0"/>
          </a:p>
          <a:p>
            <a:pPr>
              <a:lnSpc>
                <a:spcPct val="150000"/>
              </a:lnSpc>
            </a:pPr>
            <a:r>
              <a:rPr lang="en-GB" sz="2000" dirty="0" smtClean="0"/>
              <a:t>		</a:t>
            </a:r>
            <a:endParaRPr lang="en-US" sz="2000" u="sng"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2"/>
          <p:cNvGraphicFramePr>
            <a:graphicFrameLocks noGrp="1"/>
          </p:cNvGraphicFramePr>
          <p:nvPr>
            <p:ph idx="4294967295"/>
          </p:nvPr>
        </p:nvGraphicFramePr>
        <p:xfrm>
          <a:off x="687388" y="1096963"/>
          <a:ext cx="7924800" cy="4834072"/>
        </p:xfrm>
        <a:graphic>
          <a:graphicData uri="http://schemas.openxmlformats.org/drawingml/2006/table">
            <a:tbl>
              <a:tblPr>
                <a:tableStyleId>{B301B821-A1FF-4177-AEE7-76D212191A09}</a:tableStyleId>
              </a:tblPr>
              <a:tblGrid>
                <a:gridCol w="2302678"/>
                <a:gridCol w="5622122"/>
              </a:tblGrid>
              <a:tr h="499989">
                <a:tc>
                  <a:txBody>
                    <a:bodyPr/>
                    <a:lstStyle/>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pPr>
                      <a:r>
                        <a:rPr kumimoji="0" lang="en-GB" sz="1200" b="1" u="none" strike="noStrike" cap="none" normalizeH="0" baseline="0" dirty="0" smtClean="0">
                          <a:ln>
                            <a:noFill/>
                          </a:ln>
                          <a:solidFill>
                            <a:srgbClr val="0460A9"/>
                          </a:solidFill>
                          <a:effectLst/>
                        </a:rPr>
                        <a:t>Names</a:t>
                      </a:r>
                      <a:endParaRPr kumimoji="0" lang="en-US" sz="1200" b="1" i="0" u="none" strike="noStrike" cap="none" normalizeH="0" baseline="0" dirty="0" smtClean="0">
                        <a:ln>
                          <a:noFill/>
                        </a:ln>
                        <a:solidFill>
                          <a:srgbClr val="0460A9"/>
                        </a:solidFill>
                        <a:effectLst/>
                        <a:latin typeface="Arial" pitchFamily="34" charset="0"/>
                        <a:cs typeface="Arial" pitchFamily="34" charset="0"/>
                      </a:endParaRPr>
                    </a:p>
                  </a:txBody>
                  <a:tcPr marL="91451" marR="91451" marT="45716" marB="45716" horzOverflow="overflow">
                    <a:lnL w="12700" cap="flat" cmpd="sng" algn="ctr">
                      <a:noFill/>
                      <a:prstDash val="solid"/>
                      <a:round/>
                      <a:headEnd type="none" w="med" len="med"/>
                      <a:tailEnd type="none" w="med" len="med"/>
                    </a:lnL>
                    <a:lnT w="12700" cap="flat" cmpd="sng" algn="ctr">
                      <a:solidFill>
                        <a:srgbClr val="0460A9"/>
                      </a:solidFill>
                      <a:prstDash val="solid"/>
                      <a:round/>
                      <a:headEnd type="none" w="med" len="med"/>
                      <a:tailEnd type="none" w="med" len="med"/>
                    </a:lnT>
                  </a:tcPr>
                </a:tc>
                <a:tc>
                  <a:txBody>
                    <a:bodyPr/>
                    <a:lstStyle/>
                    <a:p>
                      <a:pPr marL="177800" marR="0" lvl="0" indent="-177800" algn="l" defTabSz="914400" rtl="0" eaLnBrk="0" fontAlgn="base" latinLnBrk="0" hangingPunct="0">
                        <a:lnSpc>
                          <a:spcPct val="110000"/>
                        </a:lnSpc>
                        <a:spcBef>
                          <a:spcPct val="0"/>
                        </a:spcBef>
                        <a:spcAft>
                          <a:spcPts val="200"/>
                        </a:spcAft>
                        <a:buClr>
                          <a:schemeClr val="accent1"/>
                        </a:buClr>
                        <a:buSzTx/>
                        <a:buFont typeface="Arial" pitchFamily="34" charset="0"/>
                        <a:buChar char="•"/>
                        <a:tabLst>
                          <a:tab pos="177800" algn="l"/>
                        </a:tabLst>
                      </a:pPr>
                      <a:r>
                        <a:rPr kumimoji="0" lang="en-US" sz="1200" u="none" strike="noStrike" kern="1200" cap="none" normalizeH="0" baseline="0" dirty="0" smtClean="0">
                          <a:ln>
                            <a:noFill/>
                          </a:ln>
                          <a:effectLst/>
                        </a:rPr>
                        <a:t>INN: Daclizumab-HYP</a:t>
                      </a:r>
                    </a:p>
                    <a:p>
                      <a:pPr marL="177800" marR="0" lvl="0" indent="-177800" algn="l" defTabSz="914400" rtl="0" eaLnBrk="0" fontAlgn="base" latinLnBrk="0" hangingPunct="0">
                        <a:lnSpc>
                          <a:spcPct val="110000"/>
                        </a:lnSpc>
                        <a:spcBef>
                          <a:spcPct val="0"/>
                        </a:spcBef>
                        <a:spcAft>
                          <a:spcPts val="200"/>
                        </a:spcAft>
                        <a:buClr>
                          <a:schemeClr val="accent1"/>
                        </a:buClr>
                        <a:buSzTx/>
                        <a:buFont typeface="Arial" pitchFamily="34" charset="0"/>
                        <a:buChar char="•"/>
                        <a:tabLst>
                          <a:tab pos="177800" algn="l"/>
                        </a:tabLst>
                      </a:pPr>
                      <a:r>
                        <a:rPr kumimoji="0" lang="en-GB" sz="1200" u="none" strike="noStrike" kern="1200" cap="none" normalizeH="0" baseline="0" dirty="0" smtClean="0">
                          <a:ln>
                            <a:noFill/>
                          </a:ln>
                          <a:effectLst/>
                        </a:rPr>
                        <a:t>Marketed brand: </a:t>
                      </a:r>
                      <a:r>
                        <a:rPr kumimoji="0" lang="en-GB" sz="1200" u="none" strike="noStrike" kern="1200" cap="none" normalizeH="0" baseline="0" dirty="0" err="1" smtClean="0">
                          <a:ln>
                            <a:noFill/>
                          </a:ln>
                          <a:effectLst/>
                        </a:rPr>
                        <a:t>Zinbryta</a:t>
                      </a:r>
                      <a:r>
                        <a:rPr lang="en-US" sz="1200" baseline="30000" dirty="0" smtClean="0"/>
                        <a:t>®</a:t>
                      </a:r>
                      <a:endParaRPr kumimoji="0" lang="en-GB" sz="12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91451" marR="91451" marT="45716" marB="45716" anchor="ctr" horzOverflow="overflow">
                    <a:lnR w="12700" cap="flat" cmpd="sng" algn="ctr">
                      <a:noFill/>
                      <a:prstDash val="solid"/>
                      <a:round/>
                      <a:headEnd type="none" w="med" len="med"/>
                      <a:tailEnd type="none" w="med" len="med"/>
                    </a:lnR>
                    <a:lnT w="12700" cap="flat" cmpd="sng" algn="ctr">
                      <a:solidFill>
                        <a:srgbClr val="0460A9"/>
                      </a:solidFill>
                      <a:prstDash val="solid"/>
                      <a:round/>
                      <a:headEnd type="none" w="med" len="med"/>
                      <a:tailEnd type="none" w="med" len="med"/>
                    </a:lnT>
                  </a:tcPr>
                </a:tc>
              </a:tr>
              <a:tr h="275050">
                <a:tc>
                  <a:txBody>
                    <a:bodyPr/>
                    <a:lstStyle/>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pPr>
                      <a:r>
                        <a:rPr kumimoji="0" lang="en-GB" sz="1200" b="1" u="none" strike="noStrike" cap="none" normalizeH="0" baseline="0" dirty="0" smtClean="0">
                          <a:ln>
                            <a:noFill/>
                          </a:ln>
                          <a:solidFill>
                            <a:srgbClr val="0460A9"/>
                          </a:solidFill>
                          <a:effectLst/>
                        </a:rPr>
                        <a:t>WHO ATC classification </a:t>
                      </a:r>
                      <a:endParaRPr kumimoji="0" lang="en-US" sz="1200" b="1" i="0" u="none" strike="noStrike" cap="none" normalizeH="0" baseline="0" dirty="0" smtClean="0">
                        <a:ln>
                          <a:noFill/>
                        </a:ln>
                        <a:solidFill>
                          <a:srgbClr val="0460A9"/>
                        </a:solidFill>
                        <a:effectLst/>
                        <a:latin typeface="Arial" pitchFamily="34" charset="0"/>
                        <a:cs typeface="Arial" pitchFamily="34" charset="0"/>
                      </a:endParaRPr>
                    </a:p>
                  </a:txBody>
                  <a:tcPr marL="91451" marR="91451" marT="45716" marB="45716" horzOverflow="overflow">
                    <a:lnL w="12700" cap="flat" cmpd="sng" algn="ctr">
                      <a:noFill/>
                      <a:prstDash val="solid"/>
                      <a:round/>
                      <a:headEnd type="none" w="med" len="med"/>
                      <a:tailEnd type="none" w="med" len="med"/>
                    </a:lnL>
                  </a:tcPr>
                </a:tc>
                <a:tc>
                  <a:txBody>
                    <a:bodyPr/>
                    <a:lstStyle/>
                    <a:p>
                      <a:pPr marL="177800" marR="0" lvl="0" indent="-177800" algn="l" defTabSz="914400" rtl="0" eaLnBrk="0" fontAlgn="base" latinLnBrk="0" hangingPunct="0">
                        <a:lnSpc>
                          <a:spcPct val="110000"/>
                        </a:lnSpc>
                        <a:spcBef>
                          <a:spcPct val="0"/>
                        </a:spcBef>
                        <a:spcAft>
                          <a:spcPts val="200"/>
                        </a:spcAft>
                        <a:buClr>
                          <a:schemeClr val="accent1"/>
                        </a:buClr>
                        <a:buSzTx/>
                        <a:buFont typeface="Arial" pitchFamily="34" charset="0"/>
                        <a:buChar char="•"/>
                        <a:tabLst>
                          <a:tab pos="177800" algn="l"/>
                        </a:tabLst>
                        <a:defRPr/>
                      </a:pPr>
                      <a:r>
                        <a:rPr kumimoji="0" lang="en-US" sz="1200" u="none" strike="noStrike" kern="1200" cap="none" normalizeH="0" baseline="0" dirty="0" smtClean="0">
                          <a:ln>
                            <a:noFill/>
                          </a:ln>
                          <a:effectLst/>
                        </a:rPr>
                        <a:t>L04AC01 (Immunosuppressants; Interleukin inhibitors)</a:t>
                      </a:r>
                      <a:endParaRPr kumimoji="0" lang="en-US" sz="1200" b="1" i="0" u="none" strike="noStrike" cap="none" normalizeH="0" baseline="30000" dirty="0" smtClean="0">
                        <a:ln>
                          <a:noFill/>
                        </a:ln>
                        <a:solidFill>
                          <a:schemeClr val="tx1"/>
                        </a:solidFill>
                        <a:effectLst/>
                        <a:latin typeface="Arial" pitchFamily="34" charset="0"/>
                        <a:cs typeface="Arial" pitchFamily="34" charset="0"/>
                      </a:endParaRPr>
                    </a:p>
                  </a:txBody>
                  <a:tcPr marL="91451" marR="91451" marT="45716" marB="45716" anchor="ctr" horzOverflow="overflow">
                    <a:lnR w="12700" cap="flat" cmpd="sng" algn="ctr">
                      <a:noFill/>
                      <a:prstDash val="solid"/>
                      <a:round/>
                      <a:headEnd type="none" w="med" len="med"/>
                      <a:tailEnd type="none" w="med" len="med"/>
                    </a:lnR>
                  </a:tcPr>
                </a:tc>
              </a:tr>
              <a:tr h="275050">
                <a:tc>
                  <a:txBody>
                    <a:bodyPr/>
                    <a:lstStyle/>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defRPr/>
                      </a:pPr>
                      <a:r>
                        <a:rPr kumimoji="0" lang="en-GB" sz="1200" b="1" u="none" strike="noStrike" cap="none" normalizeH="0" baseline="0" dirty="0" smtClean="0">
                          <a:ln>
                            <a:noFill/>
                          </a:ln>
                          <a:solidFill>
                            <a:srgbClr val="0460A9"/>
                          </a:solidFill>
                          <a:effectLst/>
                        </a:rPr>
                        <a:t>Sponsors and collaborators</a:t>
                      </a:r>
                      <a:endParaRPr kumimoji="0" lang="en-US" sz="1200" b="1" i="0" u="none" strike="noStrike" cap="none" normalizeH="0" baseline="0" dirty="0" smtClean="0">
                        <a:ln>
                          <a:noFill/>
                        </a:ln>
                        <a:solidFill>
                          <a:srgbClr val="0460A9"/>
                        </a:solidFill>
                        <a:effectLst/>
                        <a:latin typeface="Arial" pitchFamily="34" charset="0"/>
                        <a:cs typeface="Arial" pitchFamily="34" charset="0"/>
                      </a:endParaRPr>
                    </a:p>
                  </a:txBody>
                  <a:tcPr marL="91451" marR="91451" marT="45716" marB="45716" horzOverflow="overflow">
                    <a:lnL w="12700" cap="flat" cmpd="sng" algn="ctr">
                      <a:noFill/>
                      <a:prstDash val="solid"/>
                      <a:round/>
                      <a:headEnd type="none" w="med" len="med"/>
                      <a:tailEnd type="none" w="med" len="med"/>
                    </a:lnL>
                  </a:tcPr>
                </a:tc>
                <a:tc>
                  <a:txBody>
                    <a:bodyPr/>
                    <a:lstStyle/>
                    <a:p>
                      <a:pPr marL="177800" marR="0" lvl="0" indent="-177800" algn="l" defTabSz="914400" rtl="0" eaLnBrk="0" fontAlgn="base" latinLnBrk="0" hangingPunct="0">
                        <a:lnSpc>
                          <a:spcPct val="110000"/>
                        </a:lnSpc>
                        <a:spcBef>
                          <a:spcPct val="0"/>
                        </a:spcBef>
                        <a:spcAft>
                          <a:spcPts val="200"/>
                        </a:spcAft>
                        <a:buClr>
                          <a:schemeClr val="accent1"/>
                        </a:buClr>
                        <a:buSzTx/>
                        <a:buFont typeface="Arial" pitchFamily="34" charset="0"/>
                        <a:buChar char="•"/>
                        <a:tabLst>
                          <a:tab pos="177800" algn="l"/>
                        </a:tabLst>
                        <a:defRPr/>
                      </a:pPr>
                      <a:r>
                        <a:rPr kumimoji="0" lang="en-US" sz="1200" u="none" strike="noStrike" kern="1200" cap="none" normalizeH="0" baseline="0" dirty="0" smtClean="0">
                          <a:ln>
                            <a:noFill/>
                          </a:ln>
                          <a:effectLst/>
                        </a:rPr>
                        <a:t>Biogen Idec Inc. and </a:t>
                      </a:r>
                      <a:r>
                        <a:rPr kumimoji="0" lang="en-US" sz="1200" u="none" strike="noStrike" kern="1200" cap="none" normalizeH="0" baseline="0" dirty="0" err="1" smtClean="0">
                          <a:ln>
                            <a:noFill/>
                          </a:ln>
                          <a:effectLst/>
                        </a:rPr>
                        <a:t>Abbvie</a:t>
                      </a:r>
                      <a:r>
                        <a:rPr kumimoji="0" lang="en-US" sz="1200" u="none" strike="noStrike" kern="1200" cap="none" normalizeH="0" baseline="0" dirty="0" smtClean="0">
                          <a:ln>
                            <a:noFill/>
                          </a:ln>
                          <a:effectLst/>
                        </a:rPr>
                        <a:t> </a:t>
                      </a:r>
                      <a:r>
                        <a:rPr kumimoji="0" lang="en-US" sz="1200" u="none" strike="noStrike" kern="1200" cap="none" normalizeH="0" baseline="0" dirty="0" err="1" smtClean="0">
                          <a:ln>
                            <a:noFill/>
                          </a:ln>
                          <a:effectLst/>
                        </a:rPr>
                        <a:t>Biotherapeutics</a:t>
                      </a:r>
                      <a:endParaRPr kumimoji="0" lang="en-US" sz="12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91451" marR="91451" marT="45716" marB="45716" anchor="ctr" horzOverflow="overflow">
                    <a:lnR w="12700" cap="flat" cmpd="sng" algn="ctr">
                      <a:noFill/>
                      <a:prstDash val="solid"/>
                      <a:round/>
                      <a:headEnd type="none" w="med" len="med"/>
                      <a:tailEnd type="none" w="med" len="med"/>
                    </a:lnR>
                  </a:tcPr>
                </a:tc>
              </a:tr>
              <a:tr h="275050">
                <a:tc>
                  <a:txBody>
                    <a:bodyPr/>
                    <a:lstStyle/>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pPr>
                      <a:r>
                        <a:rPr kumimoji="0" lang="en-US" sz="1200" b="1" u="none" strike="noStrike" cap="none" normalizeH="0" baseline="0" dirty="0" smtClean="0">
                          <a:ln>
                            <a:noFill/>
                          </a:ln>
                          <a:solidFill>
                            <a:srgbClr val="0460A9"/>
                          </a:solidFill>
                          <a:effectLst/>
                        </a:rPr>
                        <a:t>Development stage</a:t>
                      </a:r>
                      <a:endParaRPr kumimoji="0" lang="en-US" sz="1200" b="1" i="0" u="none" strike="noStrike" cap="none" normalizeH="0" baseline="0" dirty="0" smtClean="0">
                        <a:ln>
                          <a:noFill/>
                        </a:ln>
                        <a:solidFill>
                          <a:srgbClr val="0460A9"/>
                        </a:solidFill>
                        <a:effectLst/>
                        <a:latin typeface="Arial" pitchFamily="34" charset="0"/>
                        <a:cs typeface="Arial" pitchFamily="34" charset="0"/>
                      </a:endParaRPr>
                    </a:p>
                  </a:txBody>
                  <a:tcPr marL="91451" marR="91451" marT="45716" marB="45716" horzOverflow="overflow">
                    <a:lnL w="12700" cap="flat" cmpd="sng" algn="ctr">
                      <a:noFill/>
                      <a:prstDash val="solid"/>
                      <a:round/>
                      <a:headEnd type="none" w="med" len="med"/>
                      <a:tailEnd type="none" w="med" len="med"/>
                    </a:lnL>
                  </a:tcPr>
                </a:tc>
                <a:tc>
                  <a:txBody>
                    <a:bodyPr/>
                    <a:lstStyle/>
                    <a:p>
                      <a:pPr marL="177800" marR="0" lvl="0" indent="-177800" algn="l" defTabSz="914400" rtl="0" eaLnBrk="0" fontAlgn="base" latinLnBrk="0" hangingPunct="0">
                        <a:lnSpc>
                          <a:spcPct val="110000"/>
                        </a:lnSpc>
                        <a:spcBef>
                          <a:spcPct val="0"/>
                        </a:spcBef>
                        <a:spcAft>
                          <a:spcPts val="200"/>
                        </a:spcAft>
                        <a:buClr>
                          <a:schemeClr val="accent1"/>
                        </a:buClr>
                        <a:buSzTx/>
                        <a:buFont typeface="Arial" pitchFamily="34" charset="0"/>
                        <a:buChar char="•"/>
                        <a:tabLst>
                          <a:tab pos="177800" algn="l"/>
                        </a:tabLst>
                      </a:pPr>
                      <a:r>
                        <a:rPr kumimoji="0" lang="en-US" sz="1200" u="none" strike="noStrike" kern="1200" cap="none" normalizeH="0" baseline="0" dirty="0" smtClean="0">
                          <a:ln>
                            <a:noFill/>
                          </a:ln>
                          <a:effectLst/>
                        </a:rPr>
                        <a:t>Approved by US-FDA (May 2016)</a:t>
                      </a:r>
                      <a:r>
                        <a:rPr kumimoji="0" lang="en-US" sz="1200" u="none" strike="noStrike" kern="1200" cap="none" normalizeH="0" baseline="30000" dirty="0" smtClean="0">
                          <a:ln>
                            <a:noFill/>
                          </a:ln>
                          <a:effectLst/>
                        </a:rPr>
                        <a:t>2</a:t>
                      </a:r>
                      <a:r>
                        <a:rPr kumimoji="0" lang="en-US" sz="1200" u="none" strike="noStrike" kern="1200" cap="none" normalizeH="0" baseline="0" dirty="0" smtClean="0">
                          <a:ln>
                            <a:noFill/>
                          </a:ln>
                          <a:effectLst/>
                        </a:rPr>
                        <a:t> and EMA (July 2016)</a:t>
                      </a:r>
                      <a:r>
                        <a:rPr kumimoji="0" lang="en-US" sz="1200" u="none" strike="noStrike" kern="1200" cap="none" normalizeH="0" baseline="30000" dirty="0" smtClean="0">
                          <a:ln>
                            <a:noFill/>
                          </a:ln>
                          <a:effectLst/>
                        </a:rPr>
                        <a:t>3</a:t>
                      </a:r>
                      <a:endParaRPr kumimoji="0" lang="en-GB" sz="1200" b="1" i="0" u="none" strike="noStrike" kern="1200" cap="none" normalizeH="0" baseline="30000" dirty="0" smtClean="0">
                        <a:ln>
                          <a:noFill/>
                        </a:ln>
                        <a:solidFill>
                          <a:schemeClr val="tx1"/>
                        </a:solidFill>
                        <a:effectLst/>
                        <a:latin typeface="Arial" pitchFamily="34" charset="0"/>
                        <a:ea typeface="+mn-ea"/>
                        <a:cs typeface="Arial" pitchFamily="34" charset="0"/>
                      </a:endParaRPr>
                    </a:p>
                  </a:txBody>
                  <a:tcPr marL="91451" marR="91451" marT="45716" marB="45716" anchor="ctr" horzOverflow="overflow">
                    <a:lnR w="12700" cap="flat" cmpd="sng" algn="ctr">
                      <a:noFill/>
                      <a:prstDash val="solid"/>
                      <a:round/>
                      <a:headEnd type="none" w="med" len="med"/>
                      <a:tailEnd type="none" w="med" len="med"/>
                    </a:lnR>
                  </a:tcPr>
                </a:tc>
              </a:tr>
              <a:tr h="899431">
                <a:tc>
                  <a:txBody>
                    <a:bodyPr/>
                    <a:lstStyle/>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pPr>
                      <a:r>
                        <a:rPr kumimoji="0" lang="en-GB" sz="1200" b="1" u="none" strike="noStrike" cap="none" normalizeH="0" baseline="0" dirty="0" smtClean="0">
                          <a:ln>
                            <a:noFill/>
                          </a:ln>
                          <a:solidFill>
                            <a:srgbClr val="0460A9"/>
                          </a:solidFill>
                          <a:effectLst/>
                        </a:rPr>
                        <a:t>Indication and posology</a:t>
                      </a:r>
                      <a:endParaRPr kumimoji="0" lang="en-US" sz="1200" b="1" i="0" u="none" strike="noStrike" cap="none" normalizeH="0" baseline="0" dirty="0" smtClean="0">
                        <a:ln>
                          <a:noFill/>
                        </a:ln>
                        <a:solidFill>
                          <a:srgbClr val="0460A9"/>
                        </a:solidFill>
                        <a:effectLst/>
                        <a:latin typeface="Arial" pitchFamily="34" charset="0"/>
                        <a:cs typeface="Arial" pitchFamily="34" charset="0"/>
                      </a:endParaRPr>
                    </a:p>
                  </a:txBody>
                  <a:tcPr marL="91451" marR="91451" marT="45716" marB="45716" horzOverflow="overflow">
                    <a:lnL w="12700" cap="flat" cmpd="sng" algn="ctr">
                      <a:noFill/>
                      <a:prstDash val="solid"/>
                      <a:round/>
                      <a:headEnd type="none" w="med" len="med"/>
                      <a:tailEnd type="none" w="med" len="med"/>
                    </a:lnL>
                  </a:tcPr>
                </a:tc>
                <a:tc>
                  <a:txBody>
                    <a:bodyPr/>
                    <a:lstStyle/>
                    <a:p>
                      <a:pPr marL="177800" marR="0" lvl="0" indent="-177800" algn="l" defTabSz="914400" rtl="0" eaLnBrk="0" fontAlgn="base" latinLnBrk="0" hangingPunct="0">
                        <a:lnSpc>
                          <a:spcPct val="110000"/>
                        </a:lnSpc>
                        <a:spcBef>
                          <a:spcPct val="0"/>
                        </a:spcBef>
                        <a:spcAft>
                          <a:spcPts val="200"/>
                        </a:spcAft>
                        <a:buClr>
                          <a:schemeClr val="accent1"/>
                        </a:buClr>
                        <a:buSzTx/>
                        <a:buFont typeface="Arial" pitchFamily="34" charset="0"/>
                        <a:buChar char="•"/>
                        <a:tabLst>
                          <a:tab pos="177800" algn="l"/>
                        </a:tabLst>
                      </a:pPr>
                      <a:r>
                        <a:rPr kumimoji="0" lang="en-US" sz="1200" u="none" strike="noStrike" kern="1200" cap="none" normalizeH="0" baseline="0" dirty="0" smtClean="0">
                          <a:ln>
                            <a:noFill/>
                          </a:ln>
                          <a:effectLst/>
                        </a:rPr>
                        <a:t>Approved therapy for the treatment of </a:t>
                      </a:r>
                      <a:r>
                        <a:rPr lang="en-US" sz="1200" b="0" i="0" u="none" strike="noStrike" kern="1200" baseline="0" dirty="0" smtClean="0">
                          <a:solidFill>
                            <a:schemeClr val="dk1"/>
                          </a:solidFill>
                          <a:latin typeface="+mn-lt"/>
                          <a:ea typeface="+mn-ea"/>
                          <a:cs typeface="+mn-cs"/>
                        </a:rPr>
                        <a:t>relapsing forms of multiple sclerosis (RMS) in EU,</a:t>
                      </a:r>
                      <a:r>
                        <a:rPr lang="en-US" sz="1200" b="0" i="0" u="none" strike="noStrike" kern="1200" baseline="30000" dirty="0" smtClean="0">
                          <a:solidFill>
                            <a:schemeClr val="dk1"/>
                          </a:solidFill>
                          <a:latin typeface="+mn-lt"/>
                          <a:ea typeface="+mn-ea"/>
                          <a:cs typeface="+mn-cs"/>
                        </a:rPr>
                        <a:t>3</a:t>
                      </a:r>
                      <a:r>
                        <a:rPr lang="en-US" sz="1200" b="0" i="0" u="none" strike="noStrike" kern="1200" baseline="0" dirty="0" smtClean="0">
                          <a:solidFill>
                            <a:schemeClr val="dk1"/>
                          </a:solidFill>
                          <a:latin typeface="+mn-lt"/>
                          <a:ea typeface="+mn-ea"/>
                          <a:cs typeface="+mn-cs"/>
                        </a:rPr>
                        <a:t> and in US it is indicated for the treatment of adult patients with relapsing forms of MS</a:t>
                      </a:r>
                      <a:r>
                        <a:rPr lang="en-US" sz="1200" b="0" i="0" u="none" strike="noStrike" kern="1200" baseline="30000" dirty="0" smtClean="0">
                          <a:solidFill>
                            <a:schemeClr val="dk1"/>
                          </a:solidFill>
                          <a:latin typeface="+mn-lt"/>
                          <a:ea typeface="+mn-ea"/>
                          <a:cs typeface="+mn-cs"/>
                        </a:rPr>
                        <a:t>2</a:t>
                      </a:r>
                      <a:r>
                        <a:rPr lang="en-US" sz="1200" b="0" i="0" u="none" strike="noStrike" kern="1200" baseline="0" dirty="0" smtClean="0">
                          <a:solidFill>
                            <a:schemeClr val="dk1"/>
                          </a:solidFill>
                          <a:latin typeface="+mn-lt"/>
                          <a:ea typeface="+mn-ea"/>
                          <a:cs typeface="+mn-cs"/>
                        </a:rPr>
                        <a:t> </a:t>
                      </a:r>
                    </a:p>
                    <a:p>
                      <a:pPr marL="177800" marR="0" lvl="0" indent="-177800" algn="l" defTabSz="914400" rtl="0" eaLnBrk="0" fontAlgn="base" latinLnBrk="0" hangingPunct="0">
                        <a:lnSpc>
                          <a:spcPct val="110000"/>
                        </a:lnSpc>
                        <a:spcBef>
                          <a:spcPct val="0"/>
                        </a:spcBef>
                        <a:spcAft>
                          <a:spcPts val="200"/>
                        </a:spcAft>
                        <a:buClr>
                          <a:schemeClr val="accent1"/>
                        </a:buClr>
                        <a:buSzTx/>
                        <a:buFont typeface="Arial" pitchFamily="34" charset="0"/>
                        <a:buChar char="•"/>
                        <a:tabLst>
                          <a:tab pos="177800" algn="l"/>
                        </a:tabLst>
                      </a:pPr>
                      <a:r>
                        <a:rPr kumimoji="0" lang="en-US" sz="1200" u="none" strike="noStrike" kern="1200" cap="none" normalizeH="0" baseline="0" dirty="0" smtClean="0">
                          <a:ln>
                            <a:noFill/>
                          </a:ln>
                          <a:effectLst/>
                        </a:rPr>
                        <a:t>Subcutaneous monthly administrations of 150 mg DAC HYP</a:t>
                      </a:r>
                      <a:r>
                        <a:rPr kumimoji="0" lang="en-US" sz="1200" u="none" strike="noStrike" kern="1200" cap="none" normalizeH="0" baseline="30000" dirty="0" smtClean="0">
                          <a:ln>
                            <a:noFill/>
                          </a:ln>
                          <a:effectLst/>
                        </a:rPr>
                        <a:t>2,3</a:t>
                      </a:r>
                      <a:endParaRPr kumimoji="0" lang="en-GB" sz="1200" b="1" i="0" u="none" strike="noStrike" kern="1200" cap="none" normalizeH="0" baseline="30000" dirty="0" smtClean="0">
                        <a:ln>
                          <a:noFill/>
                        </a:ln>
                        <a:solidFill>
                          <a:schemeClr val="tx1"/>
                        </a:solidFill>
                        <a:effectLst/>
                        <a:latin typeface="Arial" pitchFamily="34" charset="0"/>
                        <a:ea typeface="+mn-ea"/>
                        <a:cs typeface="Arial" pitchFamily="34" charset="0"/>
                      </a:endParaRPr>
                    </a:p>
                  </a:txBody>
                  <a:tcPr marL="91451" marR="91451" marT="45716" marB="45716" anchor="ctr" horzOverflow="overflow">
                    <a:lnR w="12700" cap="flat" cmpd="sng" algn="ctr">
                      <a:noFill/>
                      <a:prstDash val="solid"/>
                      <a:round/>
                      <a:headEnd type="none" w="med" len="med"/>
                      <a:tailEnd type="none" w="med" len="med"/>
                    </a:lnR>
                  </a:tcPr>
                </a:tc>
              </a:tr>
              <a:tr h="1592403">
                <a:tc>
                  <a:txBody>
                    <a:bodyPr/>
                    <a:lstStyle/>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pPr>
                      <a:r>
                        <a:rPr kumimoji="0" lang="en-GB" sz="1200" b="1" u="none" strike="noStrike" cap="none" normalizeH="0" baseline="0" dirty="0" smtClean="0">
                          <a:ln>
                            <a:noFill/>
                          </a:ln>
                          <a:solidFill>
                            <a:srgbClr val="0460A9"/>
                          </a:solidFill>
                          <a:effectLst/>
                        </a:rPr>
                        <a:t>Description and structure</a:t>
                      </a:r>
                      <a:endParaRPr kumimoji="0" lang="en-GB" sz="1200" b="1" u="none" strike="noStrike" cap="none" normalizeH="0" baseline="30000" dirty="0" smtClean="0">
                        <a:ln>
                          <a:noFill/>
                        </a:ln>
                        <a:solidFill>
                          <a:srgbClr val="0460A9"/>
                        </a:solidFill>
                        <a:effectLst/>
                      </a:endParaRPr>
                    </a:p>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pPr>
                      <a:endParaRPr kumimoji="0" lang="en-US" sz="1200" b="1" i="0" u="none" strike="noStrike" cap="none" normalizeH="0" baseline="0" dirty="0" smtClean="0">
                        <a:ln>
                          <a:noFill/>
                        </a:ln>
                        <a:solidFill>
                          <a:srgbClr val="0460A9"/>
                        </a:solidFill>
                        <a:effectLst/>
                        <a:latin typeface="Arial" pitchFamily="34" charset="0"/>
                        <a:cs typeface="Arial" pitchFamily="34" charset="0"/>
                      </a:endParaRPr>
                    </a:p>
                  </a:txBody>
                  <a:tcPr marL="91451" marR="91451" marT="45716" marB="45716" horzOverflow="overflow">
                    <a:lnL w="12700" cap="flat" cmpd="sng" algn="ctr">
                      <a:noFill/>
                      <a:prstDash val="solid"/>
                      <a:round/>
                      <a:headEnd type="none" w="med" len="med"/>
                      <a:tailEnd type="none" w="med" len="med"/>
                    </a:lnL>
                  </a:tcPr>
                </a:tc>
                <a:tc>
                  <a:txBody>
                    <a:bodyPr/>
                    <a:lstStyle/>
                    <a:p>
                      <a:pPr marL="177800" marR="0" lvl="0" indent="-177800" algn="l" defTabSz="914400" rtl="0" eaLnBrk="0" fontAlgn="base" latinLnBrk="0" hangingPunct="0">
                        <a:lnSpc>
                          <a:spcPct val="110000"/>
                        </a:lnSpc>
                        <a:spcBef>
                          <a:spcPct val="30000"/>
                        </a:spcBef>
                        <a:spcAft>
                          <a:spcPts val="200"/>
                        </a:spcAft>
                        <a:buClr>
                          <a:schemeClr val="accent1"/>
                        </a:buClr>
                        <a:buSzTx/>
                        <a:buFont typeface="Arial" pitchFamily="34" charset="0"/>
                        <a:buChar char="•"/>
                        <a:tabLst>
                          <a:tab pos="177800" algn="l"/>
                        </a:tabLst>
                        <a:defRPr/>
                      </a:pPr>
                      <a:r>
                        <a:rPr lang="en-US" sz="1200" b="0" dirty="0" smtClean="0">
                          <a:solidFill>
                            <a:schemeClr val="tx1"/>
                          </a:solidFill>
                          <a:latin typeface="Arial" pitchFamily="34" charset="0"/>
                          <a:cs typeface="Arial" pitchFamily="34" charset="0"/>
                        </a:rPr>
                        <a:t>Humanized IgG1 monoclonal antibody that binds to CD25 (part of the interleukin 2 [IL-2] receptor</a:t>
                      </a:r>
                      <a:endParaRPr lang="en-US" b="0" dirty="0" smtClean="0">
                        <a:solidFill>
                          <a:schemeClr val="tx1"/>
                        </a:solidFill>
                      </a:endParaRPr>
                    </a:p>
                    <a:p>
                      <a:pPr marL="177800" marR="0" lvl="0" indent="-177800" algn="l" defTabSz="914400" rtl="0" eaLnBrk="0" fontAlgn="base" latinLnBrk="0" hangingPunct="0">
                        <a:lnSpc>
                          <a:spcPct val="110000"/>
                        </a:lnSpc>
                        <a:spcBef>
                          <a:spcPct val="30000"/>
                        </a:spcBef>
                        <a:spcAft>
                          <a:spcPts val="200"/>
                        </a:spcAft>
                        <a:buClr>
                          <a:schemeClr val="accent1"/>
                        </a:buClr>
                        <a:buSzTx/>
                        <a:buFont typeface="Arial" pitchFamily="34" charset="0"/>
                        <a:buChar char="•"/>
                        <a:tabLst>
                          <a:tab pos="177800" algn="l"/>
                        </a:tabLst>
                      </a:pPr>
                      <a:endParaRPr kumimoji="0" lang="en-US" sz="1200" u="none" strike="noStrike" kern="1200" cap="none" normalizeH="0" baseline="0" dirty="0" smtClean="0">
                        <a:ln>
                          <a:noFill/>
                        </a:ln>
                        <a:effectLst/>
                      </a:endParaRPr>
                    </a:p>
                    <a:p>
                      <a:pPr marL="0" marR="0" lvl="0" indent="0" algn="l" defTabSz="914400" rtl="0" eaLnBrk="0" fontAlgn="base" latinLnBrk="0" hangingPunct="0">
                        <a:lnSpc>
                          <a:spcPct val="110000"/>
                        </a:lnSpc>
                        <a:spcBef>
                          <a:spcPct val="30000"/>
                        </a:spcBef>
                        <a:spcAft>
                          <a:spcPts val="200"/>
                        </a:spcAft>
                        <a:buClr>
                          <a:schemeClr val="accent1"/>
                        </a:buClr>
                        <a:buSzTx/>
                        <a:buFont typeface="Arial" pitchFamily="34" charset="0"/>
                        <a:buNone/>
                        <a:tabLst>
                          <a:tab pos="177800" algn="l"/>
                        </a:tabLst>
                      </a:pPr>
                      <a:endParaRPr kumimoji="0" lang="en-US" sz="1200" u="none" strike="noStrike" kern="1200" cap="none" normalizeH="0" baseline="0" dirty="0" smtClean="0">
                        <a:ln>
                          <a:noFill/>
                        </a:ln>
                        <a:effectLst/>
                      </a:endParaRPr>
                    </a:p>
                    <a:p>
                      <a:pPr marL="177800" marR="0" lvl="0" indent="-177800" algn="l" defTabSz="914400" rtl="0" eaLnBrk="0" fontAlgn="base" latinLnBrk="0" hangingPunct="0">
                        <a:lnSpc>
                          <a:spcPct val="110000"/>
                        </a:lnSpc>
                        <a:spcBef>
                          <a:spcPct val="30000"/>
                        </a:spcBef>
                        <a:spcAft>
                          <a:spcPts val="200"/>
                        </a:spcAft>
                        <a:buClr>
                          <a:schemeClr val="accent1"/>
                        </a:buClr>
                        <a:buSzTx/>
                        <a:buFont typeface="Arial" pitchFamily="34" charset="0"/>
                        <a:buChar char="•"/>
                        <a:tabLst>
                          <a:tab pos="177800" algn="l"/>
                        </a:tabLst>
                      </a:pPr>
                      <a:endParaRPr kumimoji="0" lang="en-US" sz="1200" u="none" strike="noStrike" kern="1200" cap="none" normalizeH="0" baseline="0" dirty="0" smtClean="0">
                        <a:ln>
                          <a:noFill/>
                        </a:ln>
                        <a:effectLst/>
                      </a:endParaRPr>
                    </a:p>
                    <a:p>
                      <a:pPr marL="177800" marR="0" lvl="0" indent="-177800" algn="l" defTabSz="914400" rtl="0" eaLnBrk="0" fontAlgn="base" latinLnBrk="0" hangingPunct="0">
                        <a:lnSpc>
                          <a:spcPct val="110000"/>
                        </a:lnSpc>
                        <a:spcBef>
                          <a:spcPct val="30000"/>
                        </a:spcBef>
                        <a:spcAft>
                          <a:spcPts val="200"/>
                        </a:spcAft>
                        <a:buClr>
                          <a:schemeClr val="accent1"/>
                        </a:buClr>
                        <a:buSzTx/>
                        <a:buFont typeface="Arial" pitchFamily="34" charset="0"/>
                        <a:buChar char="•"/>
                        <a:tabLst>
                          <a:tab pos="177800" algn="l"/>
                        </a:tabLst>
                      </a:pPr>
                      <a:endParaRPr kumimoji="0" lang="en-US" sz="1200" b="1" i="0" u="none" strike="noStrike" kern="1200" cap="none" normalizeH="0" baseline="0" dirty="0" smtClean="0">
                        <a:ln>
                          <a:noFill/>
                        </a:ln>
                        <a:solidFill>
                          <a:schemeClr val="bg2">
                            <a:lumMod val="75000"/>
                          </a:schemeClr>
                        </a:solidFill>
                        <a:effectLst/>
                        <a:latin typeface="Arial" pitchFamily="34" charset="0"/>
                        <a:ea typeface="+mn-ea"/>
                        <a:cs typeface="Arial" pitchFamily="34" charset="0"/>
                      </a:endParaRPr>
                    </a:p>
                  </a:txBody>
                  <a:tcPr marL="91451" marR="91451" marT="45716" marB="45716" anchor="ctr" horzOverflow="overflow">
                    <a:lnR w="12700" cap="flat" cmpd="sng" algn="ctr">
                      <a:noFill/>
                      <a:prstDash val="solid"/>
                      <a:round/>
                      <a:headEnd type="none" w="med" len="med"/>
                      <a:tailEnd type="none" w="med" len="med"/>
                    </a:lnR>
                  </a:tcPr>
                </a:tc>
              </a:tr>
              <a:tr h="874214">
                <a:tc>
                  <a:txBody>
                    <a:bodyPr/>
                    <a:lstStyle/>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pPr>
                      <a:r>
                        <a:rPr kumimoji="0" lang="en-US" sz="1200" b="1" u="none" strike="noStrike" cap="none" normalizeH="0" baseline="0" dirty="0" smtClean="0">
                          <a:ln>
                            <a:noFill/>
                          </a:ln>
                          <a:solidFill>
                            <a:srgbClr val="0460A9"/>
                          </a:solidFill>
                          <a:effectLst/>
                        </a:rPr>
                        <a:t>Mechanism of action</a:t>
                      </a:r>
                      <a:r>
                        <a:rPr kumimoji="0" lang="en-US" sz="1200" b="1" u="none" strike="noStrike" cap="none" normalizeH="0" baseline="30000" dirty="0" smtClean="0">
                          <a:ln>
                            <a:noFill/>
                          </a:ln>
                          <a:solidFill>
                            <a:srgbClr val="0460A9"/>
                          </a:solidFill>
                          <a:effectLst/>
                        </a:rPr>
                        <a:t>2</a:t>
                      </a:r>
                    </a:p>
                    <a:p>
                      <a:pPr marL="0" marR="0" lvl="0" indent="0" algn="l" defTabSz="914400" rtl="0" eaLnBrk="0" fontAlgn="base" latinLnBrk="0" hangingPunct="0">
                        <a:lnSpc>
                          <a:spcPct val="100000"/>
                        </a:lnSpc>
                        <a:spcBef>
                          <a:spcPct val="0"/>
                        </a:spcBef>
                        <a:spcAft>
                          <a:spcPct val="0"/>
                        </a:spcAft>
                        <a:buClr>
                          <a:schemeClr val="accent1"/>
                        </a:buClr>
                        <a:buSzTx/>
                        <a:buFont typeface="Arial" pitchFamily="34" charset="0"/>
                        <a:buNone/>
                        <a:tabLst/>
                      </a:pPr>
                      <a:endParaRPr kumimoji="0" lang="en-US" sz="1200" b="1" i="0" u="none" strike="noStrike" cap="none" normalizeH="0" baseline="0" dirty="0" smtClean="0">
                        <a:ln>
                          <a:noFill/>
                        </a:ln>
                        <a:solidFill>
                          <a:srgbClr val="0460A9"/>
                        </a:solidFill>
                        <a:effectLst/>
                        <a:latin typeface="Arial" pitchFamily="34" charset="0"/>
                        <a:cs typeface="Arial" pitchFamily="34" charset="0"/>
                      </a:endParaRPr>
                    </a:p>
                  </a:txBody>
                  <a:tcPr marL="91451" marR="91451" marT="45716" marB="45716" horzOverflow="overflow">
                    <a:lnL w="12700" cap="flat" cmpd="sng" algn="ctr">
                      <a:noFill/>
                      <a:prstDash val="solid"/>
                      <a:round/>
                      <a:headEnd type="none" w="med" len="med"/>
                      <a:tailEnd type="none" w="med" len="med"/>
                    </a:lnL>
                    <a:lnB w="12700" cap="flat" cmpd="sng" algn="ctr">
                      <a:solidFill>
                        <a:srgbClr val="0460A9"/>
                      </a:solidFill>
                      <a:prstDash val="solid"/>
                      <a:round/>
                      <a:headEnd type="none" w="med" len="med"/>
                      <a:tailEnd type="none" w="med" len="med"/>
                    </a:lnB>
                  </a:tcPr>
                </a:tc>
                <a:tc>
                  <a:txBody>
                    <a:bodyPr/>
                    <a:lstStyle/>
                    <a:p>
                      <a:pPr marL="177800" marR="0" lvl="0" indent="-177800" algn="l" defTabSz="914400" rtl="0" eaLnBrk="0" fontAlgn="base" latinLnBrk="0" hangingPunct="0">
                        <a:lnSpc>
                          <a:spcPct val="110000"/>
                        </a:lnSpc>
                        <a:spcBef>
                          <a:spcPct val="30000"/>
                        </a:spcBef>
                        <a:spcAft>
                          <a:spcPts val="200"/>
                        </a:spcAft>
                        <a:buClr>
                          <a:schemeClr val="accent1"/>
                        </a:buClr>
                        <a:buSzTx/>
                        <a:buFont typeface="Arial" pitchFamily="34" charset="0"/>
                        <a:buChar char="•"/>
                        <a:tabLst>
                          <a:tab pos="177800" algn="l"/>
                        </a:tabLst>
                      </a:pPr>
                      <a:r>
                        <a:rPr kumimoji="0" lang="en-US" sz="1200" u="none" strike="noStrike" kern="1200" cap="none" normalizeH="0" baseline="0" dirty="0" smtClean="0">
                          <a:ln>
                            <a:noFill/>
                          </a:ln>
                          <a:effectLst/>
                        </a:rPr>
                        <a:t>DAC-HYP modulates IL-2 signaling by blocking CD25-dependent, high-affinity IL-2 receptor signaling, resulting in higher levels of IL-2 available for signaling through the intermediate-affinity IL-2 receptor and stimulation of immune regulatory CD56</a:t>
                      </a:r>
                      <a:r>
                        <a:rPr kumimoji="0" lang="en-US" sz="1200" u="none" strike="noStrike" kern="1200" cap="none" normalizeH="0" baseline="30000" dirty="0" smtClean="0">
                          <a:ln>
                            <a:noFill/>
                          </a:ln>
                          <a:effectLst/>
                        </a:rPr>
                        <a:t>bright</a:t>
                      </a:r>
                      <a:r>
                        <a:rPr kumimoji="0" lang="en-US" sz="1200" u="none" strike="noStrike" kern="1200" cap="none" normalizeH="0" baseline="0" dirty="0" smtClean="0">
                          <a:ln>
                            <a:noFill/>
                          </a:ln>
                          <a:effectLst/>
                        </a:rPr>
                        <a:t> NK cells </a:t>
                      </a:r>
                      <a:endParaRPr kumimoji="0" lang="en-US" sz="1200" b="1" i="0" u="none" strike="noStrike" kern="1200" cap="none" normalizeH="0" baseline="0" dirty="0" smtClean="0">
                        <a:ln>
                          <a:noFill/>
                        </a:ln>
                        <a:solidFill>
                          <a:schemeClr val="tx1"/>
                        </a:solidFill>
                        <a:effectLst/>
                        <a:latin typeface="Arial" pitchFamily="34" charset="0"/>
                        <a:ea typeface="+mn-ea"/>
                        <a:cs typeface="Arial" pitchFamily="34" charset="0"/>
                      </a:endParaRPr>
                    </a:p>
                  </a:txBody>
                  <a:tcPr marL="91451" marR="91451" marT="45716" marB="45716" anchor="ctr" horzOverflow="overflow">
                    <a:lnR w="12700" cap="flat" cmpd="sng" algn="ctr">
                      <a:noFill/>
                      <a:prstDash val="solid"/>
                      <a:round/>
                      <a:headEnd type="none" w="med" len="med"/>
                      <a:tailEnd type="none" w="med" len="med"/>
                    </a:lnR>
                    <a:lnB w="12700" cap="flat" cmpd="sng" algn="ctr">
                      <a:solidFill>
                        <a:srgbClr val="0460A9"/>
                      </a:solidFill>
                      <a:prstDash val="solid"/>
                      <a:round/>
                      <a:headEnd type="none" w="med" len="med"/>
                      <a:tailEnd type="none" w="med" len="med"/>
                    </a:lnB>
                  </a:tcPr>
                </a:tc>
              </a:tr>
            </a:tbl>
          </a:graphicData>
        </a:graphic>
      </p:graphicFrame>
      <p:sp>
        <p:nvSpPr>
          <p:cNvPr id="204825" name="Title 1"/>
          <p:cNvSpPr>
            <a:spLocks noGrp="1"/>
          </p:cNvSpPr>
          <p:nvPr>
            <p:ph type="title" idx="4294967295"/>
          </p:nvPr>
        </p:nvSpPr>
        <p:spPr>
          <a:xfrm>
            <a:off x="400050" y="257175"/>
            <a:ext cx="7772400" cy="533400"/>
          </a:xfrm>
        </p:spPr>
        <p:txBody>
          <a:bodyPr>
            <a:normAutofit fontScale="90000"/>
          </a:bodyPr>
          <a:lstStyle/>
          <a:p>
            <a:r>
              <a:rPr lang="en-US" sz="3200" b="1" smtClean="0"/>
              <a:t>Daclizumab High-Yield Process: Overview</a:t>
            </a:r>
            <a:r>
              <a:rPr lang="en-US" sz="3200" b="1" baseline="30000" smtClean="0"/>
              <a:t>1</a:t>
            </a:r>
          </a:p>
        </p:txBody>
      </p:sp>
      <p:grpSp>
        <p:nvGrpSpPr>
          <p:cNvPr id="2" name="Group 13"/>
          <p:cNvGrpSpPr>
            <a:grpSpLocks/>
          </p:cNvGrpSpPr>
          <p:nvPr/>
        </p:nvGrpSpPr>
        <p:grpSpPr bwMode="auto">
          <a:xfrm>
            <a:off x="5715000" y="3698875"/>
            <a:ext cx="2368550" cy="1212850"/>
            <a:chOff x="6184364" y="3791437"/>
            <a:chExt cx="2369009" cy="1212856"/>
          </a:xfrm>
        </p:grpSpPr>
        <p:pic>
          <p:nvPicPr>
            <p:cNvPr id="8" name="Picture 2"/>
            <p:cNvPicPr>
              <a:picLocks noChangeAspect="1" noChangeArrowheads="1"/>
            </p:cNvPicPr>
            <p:nvPr/>
          </p:nvPicPr>
          <p:blipFill>
            <a:blip r:embed="rId3" cstate="print">
              <a:extLst>
                <a:ext uri="{28A0092B-C50C-407E-A947-70E740481C1C}"/>
              </a:extLst>
            </a:blip>
            <a:srcRect/>
            <a:stretch>
              <a:fillRect/>
            </a:stretch>
          </p:blipFill>
          <p:spPr bwMode="auto">
            <a:xfrm>
              <a:off x="6860624" y="3791437"/>
              <a:ext cx="909154" cy="970296"/>
            </a:xfrm>
            <a:prstGeom prst="roundRect">
              <a:avLst>
                <a:gd name="adj" fmla="val 8286"/>
              </a:avLst>
            </a:prstGeom>
            <a:noFill/>
            <a:ln w="9525">
              <a:noFill/>
              <a:miter lim="800000"/>
              <a:headEnd/>
              <a:tailEnd/>
            </a:ln>
            <a:effectLst/>
            <a:extLst>
              <a:ext uri="{909E8E84-426E-40DD-AFC4-6F175D3DCCD1}"/>
              <a:ext uri="{AF507438-7753-43E0-B8FC-AC1667EBCBE1}"/>
            </a:extLst>
          </p:spPr>
        </p:pic>
        <p:sp>
          <p:nvSpPr>
            <p:cNvPr id="9" name="TextBox 8"/>
            <p:cNvSpPr txBox="1"/>
            <p:nvPr/>
          </p:nvSpPr>
          <p:spPr>
            <a:xfrm>
              <a:off x="6184364" y="3831125"/>
              <a:ext cx="685933" cy="431802"/>
            </a:xfrm>
            <a:prstGeom prst="rect">
              <a:avLst/>
            </a:prstGeom>
            <a:noFill/>
          </p:spPr>
          <p:txBody>
            <a:bodyPr>
              <a:spAutoFit/>
            </a:bodyPr>
            <a:lstStyle/>
            <a:p>
              <a:pPr algn="ctr" fontAlgn="auto">
                <a:spcBef>
                  <a:spcPts val="0"/>
                </a:spcBef>
                <a:spcAft>
                  <a:spcPts val="0"/>
                </a:spcAft>
                <a:defRPr/>
              </a:pPr>
              <a:r>
                <a:rPr lang="en-GB" sz="1050" i="1" dirty="0">
                  <a:solidFill>
                    <a:srgbClr val="000000"/>
                  </a:solidFill>
                  <a:latin typeface="Arial"/>
                  <a:cs typeface="+mn-cs"/>
                </a:rPr>
                <a:t>IL-2 R</a:t>
              </a:r>
              <a:r>
                <a:rPr lang="el-GR" sz="1050" i="1" dirty="0">
                  <a:solidFill>
                    <a:srgbClr val="000000"/>
                  </a:solidFill>
                  <a:latin typeface="Arial"/>
                  <a:cs typeface="+mn-cs"/>
                </a:rPr>
                <a:t>α</a:t>
              </a:r>
              <a:r>
                <a:rPr lang="en-US" sz="1050" i="1" dirty="0">
                  <a:solidFill>
                    <a:srgbClr val="000000"/>
                  </a:solidFill>
                  <a:latin typeface="Arial"/>
                  <a:cs typeface="+mn-cs"/>
                </a:rPr>
                <a:t> (CD25)</a:t>
              </a:r>
              <a:endParaRPr lang="en-GB" sz="1050" i="1" dirty="0">
                <a:solidFill>
                  <a:srgbClr val="000000"/>
                </a:solidFill>
                <a:latin typeface="Arial"/>
                <a:cs typeface="+mn-cs"/>
              </a:endParaRPr>
            </a:p>
          </p:txBody>
        </p:sp>
        <p:sp>
          <p:nvSpPr>
            <p:cNvPr id="10" name="TextBox 9"/>
            <p:cNvSpPr txBox="1"/>
            <p:nvPr/>
          </p:nvSpPr>
          <p:spPr>
            <a:xfrm>
              <a:off x="6705165" y="4742355"/>
              <a:ext cx="1371866" cy="261938"/>
            </a:xfrm>
            <a:prstGeom prst="rect">
              <a:avLst/>
            </a:prstGeom>
            <a:noFill/>
          </p:spPr>
          <p:txBody>
            <a:bodyPr>
              <a:spAutoFit/>
            </a:bodyPr>
            <a:lstStyle/>
            <a:p>
              <a:pPr algn="ctr" fontAlgn="auto">
                <a:spcBef>
                  <a:spcPts val="0"/>
                </a:spcBef>
                <a:spcAft>
                  <a:spcPts val="0"/>
                </a:spcAft>
                <a:defRPr/>
              </a:pPr>
              <a:r>
                <a:rPr lang="en-GB" sz="1050" i="1" dirty="0">
                  <a:solidFill>
                    <a:srgbClr val="000000"/>
                  </a:solidFill>
                  <a:latin typeface="Arial"/>
                  <a:cs typeface="+mn-cs"/>
                </a:rPr>
                <a:t>IL-2 R</a:t>
              </a:r>
              <a:r>
                <a:rPr lang="el-GR" sz="1050" i="1" dirty="0">
                  <a:solidFill>
                    <a:srgbClr val="000000"/>
                  </a:solidFill>
                  <a:latin typeface="Arial"/>
                  <a:cs typeface="+mn-cs"/>
                </a:rPr>
                <a:t>β</a:t>
              </a:r>
              <a:r>
                <a:rPr lang="en-US" sz="1050" i="1" dirty="0">
                  <a:solidFill>
                    <a:srgbClr val="000000"/>
                  </a:solidFill>
                  <a:latin typeface="Arial"/>
                  <a:cs typeface="+mn-cs"/>
                </a:rPr>
                <a:t> (CD122)</a:t>
              </a:r>
              <a:endParaRPr lang="en-GB" sz="1050" i="1" dirty="0">
                <a:solidFill>
                  <a:srgbClr val="000000"/>
                </a:solidFill>
                <a:latin typeface="Arial"/>
                <a:cs typeface="+mn-cs"/>
              </a:endParaRPr>
            </a:p>
          </p:txBody>
        </p:sp>
        <p:sp>
          <p:nvSpPr>
            <p:cNvPr id="11" name="TextBox 10"/>
            <p:cNvSpPr txBox="1"/>
            <p:nvPr/>
          </p:nvSpPr>
          <p:spPr>
            <a:xfrm>
              <a:off x="7700721" y="3794612"/>
              <a:ext cx="852652" cy="430215"/>
            </a:xfrm>
            <a:prstGeom prst="rect">
              <a:avLst/>
            </a:prstGeom>
            <a:noFill/>
          </p:spPr>
          <p:txBody>
            <a:bodyPr>
              <a:spAutoFit/>
            </a:bodyPr>
            <a:lstStyle/>
            <a:p>
              <a:pPr algn="ctr" fontAlgn="auto">
                <a:spcBef>
                  <a:spcPts val="0"/>
                </a:spcBef>
                <a:spcAft>
                  <a:spcPts val="0"/>
                </a:spcAft>
                <a:defRPr/>
              </a:pPr>
              <a:r>
                <a:rPr lang="el-GR" sz="1050" i="1" dirty="0">
                  <a:solidFill>
                    <a:srgbClr val="000000"/>
                  </a:solidFill>
                  <a:latin typeface="Arial"/>
                  <a:cs typeface="+mn-cs"/>
                </a:rPr>
                <a:t>γ</a:t>
              </a:r>
              <a:r>
                <a:rPr lang="en-US" sz="1050" i="1" dirty="0">
                  <a:solidFill>
                    <a:srgbClr val="000000"/>
                  </a:solidFill>
                  <a:latin typeface="Arial"/>
                  <a:cs typeface="+mn-cs"/>
                </a:rPr>
                <a:t>common (CD132)</a:t>
              </a:r>
              <a:endParaRPr lang="en-GB" sz="1050" i="1" dirty="0">
                <a:solidFill>
                  <a:srgbClr val="000000"/>
                </a:solidFill>
                <a:latin typeface="Arial"/>
                <a:cs typeface="+mn-cs"/>
              </a:endParaRPr>
            </a:p>
          </p:txBody>
        </p:sp>
      </p:grpSp>
      <p:sp>
        <p:nvSpPr>
          <p:cNvPr id="16" name="Rounded Rectangle 15"/>
          <p:cNvSpPr/>
          <p:nvPr/>
        </p:nvSpPr>
        <p:spPr>
          <a:xfrm>
            <a:off x="5778500" y="3662363"/>
            <a:ext cx="2209800" cy="1271587"/>
          </a:xfrm>
          <a:prstGeom prst="roundRect">
            <a:avLst>
              <a:gd name="adj" fmla="val 9594"/>
            </a:avLst>
          </a:prstGeom>
          <a:noFill/>
          <a:ln w="9525">
            <a:solidFill>
              <a:srgbClr val="0460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3" name="Group 17"/>
          <p:cNvGrpSpPr>
            <a:grpSpLocks/>
          </p:cNvGrpSpPr>
          <p:nvPr/>
        </p:nvGrpSpPr>
        <p:grpSpPr bwMode="auto">
          <a:xfrm>
            <a:off x="3505200" y="3838575"/>
            <a:ext cx="1905000" cy="1039813"/>
            <a:chOff x="3505199" y="4242818"/>
            <a:chExt cx="1905001" cy="1038668"/>
          </a:xfrm>
        </p:grpSpPr>
        <p:sp>
          <p:nvSpPr>
            <p:cNvPr id="12" name="Rectangle 11"/>
            <p:cNvSpPr/>
            <p:nvPr/>
          </p:nvSpPr>
          <p:spPr>
            <a:xfrm>
              <a:off x="4452937" y="4515567"/>
              <a:ext cx="957263" cy="5280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100" i="1" dirty="0">
                  <a:solidFill>
                    <a:srgbClr val="000000"/>
                  </a:solidFill>
                </a:rPr>
                <a:t>Protein structure of Daclizumab</a:t>
              </a:r>
            </a:p>
          </p:txBody>
        </p:sp>
        <p:pic>
          <p:nvPicPr>
            <p:cNvPr id="13" name="Picture 2" descr="http://www.drugbank.ca/system/protein_structures/full/DB00111.png?1266600391"/>
            <p:cNvPicPr>
              <a:picLocks noChangeAspect="1" noChangeArrowheads="1"/>
            </p:cNvPicPr>
            <p:nvPr/>
          </p:nvPicPr>
          <p:blipFill>
            <a:blip r:embed="rId4" cstate="print">
              <a:extLst>
                <a:ext uri="{28A0092B-C50C-407E-A947-70E740481C1C}"/>
              </a:extLst>
            </a:blip>
            <a:srcRect/>
            <a:stretch>
              <a:fillRect/>
            </a:stretch>
          </p:blipFill>
          <p:spPr bwMode="auto">
            <a:xfrm>
              <a:off x="3581399" y="4339175"/>
              <a:ext cx="871182" cy="904074"/>
            </a:xfrm>
            <a:prstGeom prst="roundRect">
              <a:avLst>
                <a:gd name="adj" fmla="val 10654"/>
              </a:avLst>
            </a:prstGeom>
            <a:noFill/>
            <a:ln>
              <a:noFill/>
            </a:ln>
            <a:extLst>
              <a:ext uri="{909E8E84-426E-40DD-AFC4-6F175D3DCCD1}"/>
            </a:extLst>
          </p:spPr>
        </p:pic>
        <p:sp>
          <p:nvSpPr>
            <p:cNvPr id="17" name="Rounded Rectangle 16"/>
            <p:cNvSpPr/>
            <p:nvPr/>
          </p:nvSpPr>
          <p:spPr>
            <a:xfrm>
              <a:off x="3505199" y="4242818"/>
              <a:ext cx="1905001" cy="1038668"/>
            </a:xfrm>
            <a:prstGeom prst="roundRect">
              <a:avLst>
                <a:gd name="adj" fmla="val 9594"/>
              </a:avLst>
            </a:prstGeom>
            <a:noFill/>
            <a:ln w="9525">
              <a:solidFill>
                <a:srgbClr val="0460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
        <p:nvSpPr>
          <p:cNvPr id="19" name="Rectangle 12"/>
          <p:cNvSpPr>
            <a:spLocks noChangeArrowheads="1"/>
          </p:cNvSpPr>
          <p:nvPr/>
        </p:nvSpPr>
        <p:spPr bwMode="auto">
          <a:xfrm>
            <a:off x="685800" y="6172200"/>
            <a:ext cx="6096000" cy="647700"/>
          </a:xfrm>
          <a:prstGeom prst="rect">
            <a:avLst/>
          </a:prstGeom>
          <a:noFill/>
          <a:ln>
            <a:noFill/>
          </a:ln>
          <a:extLst>
            <a:ext uri="{909E8E84-426E-40DD-AFC4-6F175D3DCCD1}"/>
            <a:ext uri="{91240B29-F687-4F45-9708-019B960494DF}"/>
          </a:extLst>
        </p:spPr>
        <p:txBody>
          <a:bodyPr>
            <a:spAutoFit/>
          </a:bodyPr>
          <a:lstStyle/>
          <a:p>
            <a:pPr marL="228600" indent="-228600" fontAlgn="auto">
              <a:spcBef>
                <a:spcPts val="0"/>
              </a:spcBef>
              <a:spcAft>
                <a:spcPts val="0"/>
              </a:spcAft>
              <a:buFont typeface="+mj-lt"/>
              <a:buAutoNum type="arabicPeriod"/>
              <a:defRPr/>
            </a:pPr>
            <a:r>
              <a:rPr lang="en-US" sz="900" dirty="0" err="1">
                <a:solidFill>
                  <a:srgbClr val="404040"/>
                </a:solidFill>
              </a:rPr>
              <a:t>Wiendl</a:t>
            </a:r>
            <a:r>
              <a:rPr lang="en-US" sz="900" dirty="0">
                <a:solidFill>
                  <a:srgbClr val="404040"/>
                </a:solidFill>
              </a:rPr>
              <a:t> H &amp; Gross CC. Nat Rev Neurol. 2013; 9:394-404; 2. ZINBRYTA (daclizumab) injection, for subcutaneous use. US Prescribing Information. 05/2016. Biogen Inc. 2016; 3. </a:t>
            </a:r>
            <a:r>
              <a:rPr lang="en-US" sz="900" dirty="0" err="1">
                <a:solidFill>
                  <a:srgbClr val="404040"/>
                </a:solidFill>
              </a:rPr>
              <a:t>Zinbryta</a:t>
            </a:r>
            <a:r>
              <a:rPr lang="en-US" sz="900" dirty="0">
                <a:solidFill>
                  <a:srgbClr val="404040"/>
                </a:solidFill>
              </a:rPr>
              <a:t> 150 mg solution for injection in pre-filled syringe.  EU Summary of Product Characteristics. 19-Jul-2016</a:t>
            </a:r>
          </a:p>
          <a:p>
            <a:pPr fontAlgn="auto">
              <a:spcBef>
                <a:spcPts val="0"/>
              </a:spcBef>
              <a:spcAft>
                <a:spcPts val="0"/>
              </a:spcAft>
              <a:defRPr/>
            </a:pPr>
            <a:r>
              <a:rPr lang="en-US" sz="900" dirty="0">
                <a:solidFill>
                  <a:srgbClr val="404040"/>
                </a:solidFill>
              </a:rPr>
              <a:t> </a:t>
            </a:r>
          </a:p>
        </p:txBody>
      </p:sp>
      <p:sp>
        <p:nvSpPr>
          <p:cNvPr id="204830" name="Rectangle 12"/>
          <p:cNvSpPr>
            <a:spLocks noChangeArrowheads="1"/>
          </p:cNvSpPr>
          <p:nvPr/>
        </p:nvSpPr>
        <p:spPr bwMode="auto">
          <a:xfrm>
            <a:off x="685800" y="5921375"/>
            <a:ext cx="7924800" cy="369888"/>
          </a:xfrm>
          <a:prstGeom prst="rect">
            <a:avLst/>
          </a:prstGeom>
          <a:noFill/>
          <a:ln w="9525">
            <a:noFill/>
            <a:miter lim="800000"/>
            <a:headEnd/>
            <a:tailEnd/>
          </a:ln>
        </p:spPr>
        <p:txBody>
          <a:bodyPr>
            <a:spAutoFit/>
          </a:bodyPr>
          <a:lstStyle/>
          <a:p>
            <a:r>
              <a:rPr lang="en-US" sz="900">
                <a:solidFill>
                  <a:srgbClr val="404040"/>
                </a:solidFill>
              </a:rPr>
              <a:t>ATC, Anatomical Therapeutic Chemical ; EMA, European Medicines Agency; FDA, Food and Drug administration; HYP, high-yield process; IgG, immunoglobulin G; INN, international non-propreitary name; mAb, monoclonal antibody; NK, natural killer; WHO, World Health Organization</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1525" y="6099175"/>
            <a:ext cx="2724150" cy="723900"/>
          </a:xfrm>
          <a:prstGeom prst="rect">
            <a:avLst/>
          </a:prstGeom>
          <a:solidFill>
            <a:schemeClr val="bg1"/>
          </a:solidFill>
        </p:spPr>
        <p:txBody>
          <a:bodyPr wrap="none" rtlCol="0">
            <a:noAutofit/>
          </a:bodyPr>
          <a:lstStyle/>
          <a:p>
            <a:endParaRPr lang="en-US" dirty="0"/>
          </a:p>
        </p:txBody>
      </p:sp>
      <p:pic>
        <p:nvPicPr>
          <p:cNvPr id="66562" name="Picture 2" descr="https://www.ncbi.nlm.nih.gov/corecgi/tileshop/tileshop.fcgi?p=PMC3&amp;id=850482&amp;s=62&amp;r=1&amp;c=1"/>
          <p:cNvPicPr>
            <a:picLocks noChangeAspect="1" noChangeArrowheads="1"/>
          </p:cNvPicPr>
          <p:nvPr/>
        </p:nvPicPr>
        <p:blipFill>
          <a:blip r:embed="rId4" cstate="print"/>
          <a:srcRect/>
          <a:stretch>
            <a:fillRect/>
          </a:stretch>
        </p:blipFill>
        <p:spPr bwMode="auto">
          <a:xfrm>
            <a:off x="755576" y="1052736"/>
            <a:ext cx="7632848" cy="5103893"/>
          </a:xfrm>
          <a:prstGeom prst="rect">
            <a:avLst/>
          </a:prstGeom>
          <a:noFill/>
        </p:spPr>
      </p:pic>
      <p:sp>
        <p:nvSpPr>
          <p:cNvPr id="11" name="Rectangle 10"/>
          <p:cNvSpPr/>
          <p:nvPr/>
        </p:nvSpPr>
        <p:spPr>
          <a:xfrm>
            <a:off x="0" y="-27384"/>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Natural Killer cells and </a:t>
            </a:r>
            <a:r>
              <a:rPr lang="en-GB" sz="2800" b="1" dirty="0" err="1" smtClean="0"/>
              <a:t>MoA</a:t>
            </a:r>
            <a:r>
              <a:rPr lang="en-GB" sz="2800" b="1" dirty="0" smtClean="0"/>
              <a:t> of </a:t>
            </a:r>
            <a:r>
              <a:rPr lang="en-GB" sz="2800" b="1" dirty="0" err="1" smtClean="0"/>
              <a:t>daclizumab</a:t>
            </a:r>
            <a:r>
              <a:rPr lang="en-GB" sz="2800" b="1" dirty="0" smtClean="0"/>
              <a:t> </a:t>
            </a:r>
            <a:endParaRPr lang="en-US" sz="2800" dirty="0"/>
          </a:p>
        </p:txBody>
      </p:sp>
    </p:spTree>
    <p:custDataLst>
      <p:tags r:id="rId1"/>
    </p:custDataLst>
    <p:extLst>
      <p:ext uri="{BB962C8B-B14F-4D97-AF65-F5344CB8AC3E}">
        <p14:creationId xmlns="" xmlns:p14="http://schemas.microsoft.com/office/powerpoint/2010/main"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66562"/>
                                        </p:tgtEl>
                                      </p:cBhvr>
                                    </p:animEffect>
                                    <p:set>
                                      <p:cBhvr>
                                        <p:cTn id="7" dur="1" fill="hold">
                                          <p:stCondLst>
                                            <p:cond delay="499"/>
                                          </p:stCondLst>
                                        </p:cTn>
                                        <p:tgtEl>
                                          <p:spTgt spid="665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385763" y="122238"/>
            <a:ext cx="7913687" cy="685800"/>
          </a:xfrm>
        </p:spPr>
        <p:txBody>
          <a:bodyPr>
            <a:normAutofit fontScale="90000"/>
          </a:bodyPr>
          <a:lstStyle/>
          <a:p>
            <a:pPr eaLnBrk="1" hangingPunct="1"/>
            <a:r>
              <a:rPr lang="en-GB" altLang="en-US" smtClean="0"/>
              <a:t>Daclizumab (DAC HYP) therapeutic MOA in MS</a:t>
            </a:r>
          </a:p>
        </p:txBody>
      </p:sp>
      <p:sp>
        <p:nvSpPr>
          <p:cNvPr id="208899" name="Rectangle 3"/>
          <p:cNvSpPr>
            <a:spLocks noGrp="1" noChangeArrowheads="1"/>
          </p:cNvSpPr>
          <p:nvPr>
            <p:ph idx="4294967295"/>
          </p:nvPr>
        </p:nvSpPr>
        <p:spPr>
          <a:xfrm>
            <a:off x="4100513" y="1597025"/>
            <a:ext cx="5043487" cy="4256088"/>
          </a:xfrm>
        </p:spPr>
        <p:txBody>
          <a:bodyPr/>
          <a:lstStyle/>
          <a:p>
            <a:pPr eaLnBrk="1" hangingPunct="1"/>
            <a:r>
              <a:rPr lang="en-GB" altLang="en-US" sz="1600" smtClean="0"/>
              <a:t>Anti-CD25 humanised monoclonal antibody</a:t>
            </a:r>
          </a:p>
          <a:p>
            <a:pPr lvl="1" eaLnBrk="1" hangingPunct="1"/>
            <a:r>
              <a:rPr lang="en-GB" altLang="en-US" sz="1400" smtClean="0"/>
              <a:t>was approved for prophylaxis of acute organ rejection in patients receiving renal transplants (withdrawn for commercial reasons)</a:t>
            </a:r>
          </a:p>
          <a:p>
            <a:pPr lvl="1" eaLnBrk="1" hangingPunct="1"/>
            <a:endParaRPr lang="en-GB" altLang="en-US" sz="1400" smtClean="0"/>
          </a:p>
          <a:p>
            <a:pPr eaLnBrk="1" hangingPunct="1"/>
            <a:r>
              <a:rPr lang="en-GB" altLang="en-US" sz="1600" smtClean="0"/>
              <a:t>Directed against the α chain of the </a:t>
            </a:r>
            <a:br>
              <a:rPr lang="en-GB" altLang="en-US" sz="1600" smtClean="0"/>
            </a:br>
            <a:r>
              <a:rPr lang="en-GB" altLang="en-US" sz="1600" smtClean="0"/>
              <a:t>IL-2 receptor (CD25), which is crucial for </a:t>
            </a:r>
            <a:br>
              <a:rPr lang="en-GB" altLang="en-US" sz="1600" smtClean="0"/>
            </a:br>
            <a:r>
              <a:rPr lang="en-GB" altLang="en-US" sz="1600" smtClean="0"/>
              <a:t>T cell proliferation and activation</a:t>
            </a:r>
            <a:r>
              <a:rPr lang="en-GB" altLang="en-US" sz="1600" baseline="30000" smtClean="0"/>
              <a:t>1,2</a:t>
            </a:r>
          </a:p>
          <a:p>
            <a:pPr lvl="1" eaLnBrk="1" hangingPunct="1"/>
            <a:r>
              <a:rPr lang="en-GB" altLang="en-US" sz="1400" smtClean="0"/>
              <a:t>inhibits the activation of antigen-specific T cells by mature dendritic cells </a:t>
            </a:r>
            <a:r>
              <a:rPr lang="en-GB" altLang="en-US" sz="1400" i="1" smtClean="0"/>
              <a:t>in vitro</a:t>
            </a:r>
            <a:r>
              <a:rPr lang="en-GB" altLang="en-US" sz="1400" baseline="30000" smtClean="0"/>
              <a:t>3</a:t>
            </a:r>
          </a:p>
          <a:p>
            <a:pPr eaLnBrk="1" hangingPunct="1"/>
            <a:endParaRPr lang="en-GB" altLang="en-US" sz="1600" smtClean="0"/>
          </a:p>
          <a:p>
            <a:pPr eaLnBrk="1" hangingPunct="1"/>
            <a:r>
              <a:rPr lang="en-GB" altLang="en-US" sz="1600" smtClean="0"/>
              <a:t>Beneficial effect in MS correlated with expansion of regulatory CD56</a:t>
            </a:r>
            <a:r>
              <a:rPr lang="en-GB" altLang="en-US" sz="1600" baseline="30000" smtClean="0"/>
              <a:t>bright</a:t>
            </a:r>
            <a:r>
              <a:rPr lang="en-GB" altLang="en-US" sz="1600" smtClean="0"/>
              <a:t> NK cells</a:t>
            </a:r>
            <a:r>
              <a:rPr lang="en-GB" altLang="en-US" sz="1600" baseline="30000" smtClean="0"/>
              <a:t>1</a:t>
            </a:r>
          </a:p>
        </p:txBody>
      </p:sp>
      <p:sp>
        <p:nvSpPr>
          <p:cNvPr id="208900" name="Text Box 219"/>
          <p:cNvSpPr txBox="1">
            <a:spLocks noChangeArrowheads="1"/>
          </p:cNvSpPr>
          <p:nvPr/>
        </p:nvSpPr>
        <p:spPr bwMode="auto">
          <a:xfrm>
            <a:off x="282575" y="6203950"/>
            <a:ext cx="8742363" cy="554038"/>
          </a:xfrm>
          <a:prstGeom prst="rect">
            <a:avLst/>
          </a:prstGeom>
          <a:noFill/>
          <a:ln w="9525">
            <a:noFill/>
            <a:miter lim="800000"/>
            <a:headEnd/>
            <a:tailEnd/>
          </a:ln>
        </p:spPr>
        <p:txBody>
          <a:bodyPr>
            <a:spAutoFit/>
          </a:bodyPr>
          <a:lstStyle/>
          <a:p>
            <a:pPr eaLnBrk="0" hangingPunct="0"/>
            <a:r>
              <a:rPr lang="en-GB" altLang="en-US" sz="1000">
                <a:solidFill>
                  <a:srgbClr val="606060"/>
                </a:solidFill>
              </a:rPr>
              <a:t>DAC HYP, Daclizumab high-yield process </a:t>
            </a:r>
            <a:br>
              <a:rPr lang="en-GB" altLang="en-US" sz="1000">
                <a:solidFill>
                  <a:srgbClr val="606060"/>
                </a:solidFill>
              </a:rPr>
            </a:br>
            <a:r>
              <a:rPr lang="en-GB" altLang="en-US" sz="1000">
                <a:solidFill>
                  <a:srgbClr val="606060"/>
                </a:solidFill>
              </a:rPr>
              <a:t>1. </a:t>
            </a:r>
            <a:r>
              <a:rPr lang="en-GB" altLang="en-US" sz="1000">
                <a:solidFill>
                  <a:srgbClr val="606060"/>
                </a:solidFill>
                <a:hlinkClick r:id="rId3"/>
              </a:rPr>
              <a:t>Bielekova B, Becker BL. </a:t>
            </a:r>
            <a:r>
              <a:rPr lang="en-GB" altLang="en-US" sz="1000" i="1">
                <a:solidFill>
                  <a:srgbClr val="606060"/>
                </a:solidFill>
                <a:hlinkClick r:id="rId3"/>
              </a:rPr>
              <a:t>Neurology</a:t>
            </a:r>
            <a:r>
              <a:rPr lang="en-GB" altLang="en-US" sz="1000">
                <a:solidFill>
                  <a:srgbClr val="606060"/>
                </a:solidFill>
                <a:hlinkClick r:id="rId3"/>
              </a:rPr>
              <a:t> 2010</a:t>
            </a:r>
            <a:r>
              <a:rPr lang="en-GB" altLang="en-US" sz="1000">
                <a:solidFill>
                  <a:srgbClr val="606060"/>
                </a:solidFill>
              </a:rPr>
              <a:t>; 2. </a:t>
            </a:r>
            <a:r>
              <a:rPr lang="en-GB" altLang="en-US" sz="1000">
                <a:solidFill>
                  <a:srgbClr val="606060"/>
                </a:solidFill>
                <a:hlinkClick r:id="rId4"/>
              </a:rPr>
              <a:t>Linker RA </a:t>
            </a:r>
            <a:r>
              <a:rPr lang="en-GB" altLang="en-US" sz="1000" i="1">
                <a:solidFill>
                  <a:srgbClr val="606060"/>
                </a:solidFill>
                <a:hlinkClick r:id="rId4"/>
              </a:rPr>
              <a:t>et al. Trends Pharmacol Sci</a:t>
            </a:r>
            <a:r>
              <a:rPr lang="en-GB" altLang="en-US" sz="1000">
                <a:solidFill>
                  <a:srgbClr val="606060"/>
                </a:solidFill>
                <a:hlinkClick r:id="rId4"/>
              </a:rPr>
              <a:t> 2008</a:t>
            </a:r>
            <a:r>
              <a:rPr lang="en-GB" altLang="en-US" sz="1000">
                <a:solidFill>
                  <a:srgbClr val="606060"/>
                </a:solidFill>
              </a:rPr>
              <a:t>; 3. </a:t>
            </a:r>
            <a:r>
              <a:rPr lang="en-GB" altLang="en-US" sz="1000">
                <a:solidFill>
                  <a:srgbClr val="606060"/>
                </a:solidFill>
                <a:hlinkClick r:id="rId5"/>
              </a:rPr>
              <a:t>Wuest SC </a:t>
            </a:r>
            <a:r>
              <a:rPr lang="en-GB" altLang="en-US" sz="1000" i="1">
                <a:solidFill>
                  <a:srgbClr val="606060"/>
                </a:solidFill>
                <a:hlinkClick r:id="rId5"/>
              </a:rPr>
              <a:t>et al. Nat Med</a:t>
            </a:r>
            <a:r>
              <a:rPr lang="en-GB" altLang="en-US" sz="1000">
                <a:solidFill>
                  <a:srgbClr val="606060"/>
                </a:solidFill>
                <a:hlinkClick r:id="rId5"/>
              </a:rPr>
              <a:t> 2011</a:t>
            </a:r>
            <a:r>
              <a:rPr lang="en-GB" altLang="en-US" sz="1000">
                <a:solidFill>
                  <a:srgbClr val="606060"/>
                </a:solidFill>
              </a:rPr>
              <a:t> </a:t>
            </a:r>
            <a:br>
              <a:rPr lang="en-GB" altLang="en-US" sz="1000">
                <a:solidFill>
                  <a:srgbClr val="606060"/>
                </a:solidFill>
              </a:rPr>
            </a:br>
            <a:r>
              <a:rPr lang="en-GB" altLang="en-US" sz="1000">
                <a:solidFill>
                  <a:srgbClr val="606060"/>
                </a:solidFill>
              </a:rPr>
              <a:t>Mechanism images adapted from: </a:t>
            </a:r>
            <a:r>
              <a:rPr lang="en-GB" altLang="en-US" sz="1000">
                <a:solidFill>
                  <a:srgbClr val="606060"/>
                </a:solidFill>
                <a:hlinkClick r:id="rId6"/>
              </a:rPr>
              <a:t>Linker RA </a:t>
            </a:r>
            <a:r>
              <a:rPr lang="en-GB" altLang="en-US" sz="1000" i="1">
                <a:solidFill>
                  <a:srgbClr val="606060"/>
                </a:solidFill>
                <a:hlinkClick r:id="rId6"/>
              </a:rPr>
              <a:t>et al. Trends Pharmacol Sci</a:t>
            </a:r>
            <a:r>
              <a:rPr lang="en-GB" altLang="en-US" sz="1000">
                <a:solidFill>
                  <a:srgbClr val="606060"/>
                </a:solidFill>
                <a:hlinkClick r:id="rId6"/>
              </a:rPr>
              <a:t> 2008 </a:t>
            </a:r>
            <a:endParaRPr lang="en-GB" altLang="en-US" sz="1000">
              <a:solidFill>
                <a:srgbClr val="606060"/>
              </a:solidFill>
            </a:endParaRPr>
          </a:p>
        </p:txBody>
      </p:sp>
      <p:sp>
        <p:nvSpPr>
          <p:cNvPr id="35845" name="AutoShape 5"/>
          <p:cNvSpPr>
            <a:spLocks noChangeArrowheads="1"/>
          </p:cNvSpPr>
          <p:nvPr/>
        </p:nvSpPr>
        <p:spPr bwMode="auto">
          <a:xfrm>
            <a:off x="196850" y="955675"/>
            <a:ext cx="1524000" cy="341313"/>
          </a:xfrm>
          <a:prstGeom prst="roundRect">
            <a:avLst>
              <a:gd name="adj" fmla="val 16667"/>
            </a:avLst>
          </a:prstGeom>
          <a:solidFill>
            <a:srgbClr val="0033CC"/>
          </a:solidFill>
          <a:ln w="6350">
            <a:solidFill>
              <a:schemeClr val="folHlink"/>
            </a:solidFill>
            <a:round/>
            <a:headEnd/>
            <a:tailEnd/>
          </a:ln>
          <a:effectLst>
            <a:outerShdw dist="53882" dir="2700000" algn="ctr" rotWithShape="0">
              <a:schemeClr val="bg2">
                <a:alpha val="50000"/>
              </a:schemeClr>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GB" altLang="en-US" sz="1400" b="1">
                <a:solidFill>
                  <a:prstClr val="white"/>
                </a:solidFill>
              </a:rPr>
              <a:t>Immune system</a:t>
            </a:r>
          </a:p>
        </p:txBody>
      </p:sp>
      <p:sp>
        <p:nvSpPr>
          <p:cNvPr id="208902" name="AutoShape 87"/>
          <p:cNvSpPr>
            <a:spLocks noChangeArrowheads="1"/>
          </p:cNvSpPr>
          <p:nvPr/>
        </p:nvSpPr>
        <p:spPr bwMode="auto">
          <a:xfrm>
            <a:off x="6042025" y="982663"/>
            <a:ext cx="2717800" cy="325437"/>
          </a:xfrm>
          <a:prstGeom prst="roundRect">
            <a:avLst>
              <a:gd name="adj" fmla="val 16667"/>
            </a:avLst>
          </a:prstGeom>
          <a:solidFill>
            <a:srgbClr val="FDCF74"/>
          </a:solidFill>
          <a:ln w="6350" algn="ctr">
            <a:solidFill>
              <a:schemeClr val="tx1"/>
            </a:solidFill>
            <a:round/>
            <a:headEnd/>
            <a:tailEnd/>
          </a:ln>
        </p:spPr>
        <p:txBody>
          <a:bodyPr anchor="ctr"/>
          <a:lstStyle/>
          <a:p>
            <a:pPr algn="ctr"/>
            <a:r>
              <a:rPr lang="en-GB" altLang="en-US" sz="1200" b="1">
                <a:solidFill>
                  <a:srgbClr val="000000"/>
                </a:solidFill>
              </a:rPr>
              <a:t>Target / principle: immune system</a:t>
            </a:r>
          </a:p>
        </p:txBody>
      </p:sp>
      <p:cxnSp>
        <p:nvCxnSpPr>
          <p:cNvPr id="90" name="Straight Connector 89"/>
          <p:cNvCxnSpPr/>
          <p:nvPr/>
        </p:nvCxnSpPr>
        <p:spPr>
          <a:xfrm>
            <a:off x="2349500" y="2197100"/>
            <a:ext cx="68263" cy="165100"/>
          </a:xfrm>
          <a:prstGeom prst="line">
            <a:avLst/>
          </a:prstGeom>
          <a:ln w="15875">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Isosceles Triangle 15"/>
          <p:cNvGrpSpPr>
            <a:grpSpLocks/>
          </p:cNvGrpSpPr>
          <p:nvPr/>
        </p:nvGrpSpPr>
        <p:grpSpPr bwMode="auto">
          <a:xfrm>
            <a:off x="2120900" y="2024063"/>
            <a:ext cx="120650" cy="120650"/>
            <a:chOff x="2109216" y="2499360"/>
            <a:chExt cx="109728" cy="109728"/>
          </a:xfrm>
        </p:grpSpPr>
        <p:pic>
          <p:nvPicPr>
            <p:cNvPr id="208975" name="Isosceles Triangle 15"/>
            <p:cNvPicPr>
              <a:picLocks noChangeArrowheads="1"/>
            </p:cNvPicPr>
            <p:nvPr/>
          </p:nvPicPr>
          <p:blipFill>
            <a:blip r:embed="rId7" cstate="print"/>
            <a:srcRect/>
            <a:stretch>
              <a:fillRect/>
            </a:stretch>
          </p:blipFill>
          <p:spPr bwMode="auto">
            <a:xfrm>
              <a:off x="2109216" y="2499360"/>
              <a:ext cx="109728" cy="109728"/>
            </a:xfrm>
            <a:prstGeom prst="rect">
              <a:avLst/>
            </a:prstGeom>
            <a:noFill/>
            <a:ln w="9525">
              <a:noFill/>
              <a:miter lim="800000"/>
              <a:headEnd/>
              <a:tailEnd/>
            </a:ln>
          </p:spPr>
        </p:pic>
        <p:sp>
          <p:nvSpPr>
            <p:cNvPr id="208976" name="Text Box 44"/>
            <p:cNvSpPr txBox="1">
              <a:spLocks noChangeArrowheads="1"/>
            </p:cNvSpPr>
            <p:nvPr/>
          </p:nvSpPr>
          <p:spPr bwMode="auto">
            <a:xfrm rot="-8100000">
              <a:off x="2152050" y="2525125"/>
              <a:ext cx="35699" cy="48861"/>
            </a:xfrm>
            <a:prstGeom prst="rect">
              <a:avLst/>
            </a:prstGeom>
            <a:noFill/>
            <a:ln w="9525">
              <a:noFill/>
              <a:miter lim="800000"/>
              <a:headEnd/>
              <a:tailEnd/>
            </a:ln>
          </p:spPr>
          <p:txBody>
            <a:bodyPr vert="eaVert" anchor="ctr"/>
            <a:lstStyle/>
            <a:p>
              <a:pPr algn="ctr"/>
              <a:endParaRPr lang="en-GB" altLang="en-US" sz="1000" b="1">
                <a:solidFill>
                  <a:srgbClr val="000000"/>
                </a:solidFill>
              </a:endParaRPr>
            </a:p>
          </p:txBody>
        </p:sp>
      </p:grpSp>
      <p:grpSp>
        <p:nvGrpSpPr>
          <p:cNvPr id="3" name="Group 86"/>
          <p:cNvGrpSpPr>
            <a:grpSpLocks/>
          </p:cNvGrpSpPr>
          <p:nvPr/>
        </p:nvGrpSpPr>
        <p:grpSpPr bwMode="auto">
          <a:xfrm>
            <a:off x="1943100" y="3057525"/>
            <a:ext cx="709613" cy="547688"/>
            <a:chOff x="2085975" y="2612231"/>
            <a:chExt cx="645318" cy="497682"/>
          </a:xfrm>
        </p:grpSpPr>
        <p:sp>
          <p:nvSpPr>
            <p:cNvPr id="19" name="Oval 18"/>
            <p:cNvSpPr/>
            <p:nvPr/>
          </p:nvSpPr>
          <p:spPr>
            <a:xfrm>
              <a:off x="2087419" y="2612231"/>
              <a:ext cx="643874" cy="497682"/>
            </a:xfrm>
            <a:prstGeom prst="ellipse">
              <a:avLst/>
            </a:prstGeom>
            <a:solidFill>
              <a:schemeClr val="bg1"/>
            </a:soli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b="1" dirty="0">
                <a:solidFill>
                  <a:prstClr val="black"/>
                </a:solidFill>
              </a:endParaRPr>
            </a:p>
          </p:txBody>
        </p:sp>
        <p:sp>
          <p:nvSpPr>
            <p:cNvPr id="20" name="Oval 19"/>
            <p:cNvSpPr/>
            <p:nvPr/>
          </p:nvSpPr>
          <p:spPr>
            <a:xfrm>
              <a:off x="2162175" y="2664620"/>
              <a:ext cx="447675" cy="366712"/>
            </a:xfrm>
            <a:prstGeom prst="ellipse">
              <a:avLst/>
            </a:prstGeom>
            <a:gradFill>
              <a:gsLst>
                <a:gs pos="0">
                  <a:schemeClr val="bg1"/>
                </a:gs>
                <a:gs pos="93000">
                  <a:srgbClr val="A290E4"/>
                </a:gs>
              </a:gsLst>
              <a:path path="circle">
                <a:fillToRect l="50000" t="50000" r="50000" b="50000"/>
              </a:path>
            </a:gra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prstClr val="black"/>
                  </a:solidFill>
                </a:rPr>
                <a:t>T</a:t>
              </a:r>
            </a:p>
          </p:txBody>
        </p:sp>
      </p:grpSp>
      <p:cxnSp>
        <p:nvCxnSpPr>
          <p:cNvPr id="29" name="Straight Arrow Connector 28"/>
          <p:cNvCxnSpPr/>
          <p:nvPr/>
        </p:nvCxnSpPr>
        <p:spPr bwMode="auto">
          <a:xfrm>
            <a:off x="1571625" y="1924050"/>
            <a:ext cx="417513" cy="117475"/>
          </a:xfrm>
          <a:prstGeom prst="straightConnector1">
            <a:avLst/>
          </a:prstGeom>
          <a:ln w="127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Group 83"/>
          <p:cNvGrpSpPr>
            <a:grpSpLocks/>
          </p:cNvGrpSpPr>
          <p:nvPr/>
        </p:nvGrpSpPr>
        <p:grpSpPr bwMode="auto">
          <a:xfrm>
            <a:off x="2284413" y="3076575"/>
            <a:ext cx="711200" cy="547688"/>
            <a:chOff x="2085975" y="2612231"/>
            <a:chExt cx="645318" cy="497682"/>
          </a:xfrm>
        </p:grpSpPr>
        <p:sp>
          <p:nvSpPr>
            <p:cNvPr id="31" name="Oval 30"/>
            <p:cNvSpPr/>
            <p:nvPr/>
          </p:nvSpPr>
          <p:spPr>
            <a:xfrm>
              <a:off x="2085975" y="2612231"/>
              <a:ext cx="702936" cy="497682"/>
            </a:xfrm>
            <a:prstGeom prst="ellipse">
              <a:avLst/>
            </a:prstGeom>
            <a:solidFill>
              <a:schemeClr val="bg1"/>
            </a:soli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b="1" dirty="0">
                <a:solidFill>
                  <a:prstClr val="black"/>
                </a:solidFill>
              </a:endParaRPr>
            </a:p>
          </p:txBody>
        </p:sp>
        <p:sp>
          <p:nvSpPr>
            <p:cNvPr id="32" name="Oval 31"/>
            <p:cNvSpPr/>
            <p:nvPr/>
          </p:nvSpPr>
          <p:spPr>
            <a:xfrm>
              <a:off x="2162175" y="2664620"/>
              <a:ext cx="447675" cy="366712"/>
            </a:xfrm>
            <a:prstGeom prst="ellipse">
              <a:avLst/>
            </a:prstGeom>
            <a:gradFill>
              <a:gsLst>
                <a:gs pos="0">
                  <a:schemeClr val="bg1"/>
                </a:gs>
                <a:gs pos="93000">
                  <a:srgbClr val="A290E4"/>
                </a:gs>
              </a:gsLst>
              <a:path path="circle">
                <a:fillToRect l="50000" t="50000" r="50000" b="50000"/>
              </a:path>
            </a:gra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prstClr val="black"/>
                  </a:solidFill>
                </a:rPr>
                <a:t>T</a:t>
              </a:r>
            </a:p>
          </p:txBody>
        </p:sp>
      </p:grpSp>
      <p:grpSp>
        <p:nvGrpSpPr>
          <p:cNvPr id="5" name="Group 80"/>
          <p:cNvGrpSpPr>
            <a:grpSpLocks/>
          </p:cNvGrpSpPr>
          <p:nvPr/>
        </p:nvGrpSpPr>
        <p:grpSpPr bwMode="auto">
          <a:xfrm>
            <a:off x="1782763" y="2887663"/>
            <a:ext cx="711200" cy="546100"/>
            <a:chOff x="2085975" y="2612231"/>
            <a:chExt cx="645318" cy="497682"/>
          </a:xfrm>
        </p:grpSpPr>
        <p:sp>
          <p:nvSpPr>
            <p:cNvPr id="34" name="Oval 33"/>
            <p:cNvSpPr/>
            <p:nvPr/>
          </p:nvSpPr>
          <p:spPr>
            <a:xfrm>
              <a:off x="2085975" y="2612231"/>
              <a:ext cx="645318" cy="497682"/>
            </a:xfrm>
            <a:prstGeom prst="ellipse">
              <a:avLst/>
            </a:prstGeom>
            <a:solidFill>
              <a:schemeClr val="bg1"/>
            </a:soli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b="1" dirty="0">
                <a:solidFill>
                  <a:prstClr val="black"/>
                </a:solidFill>
              </a:endParaRPr>
            </a:p>
          </p:txBody>
        </p:sp>
        <p:sp>
          <p:nvSpPr>
            <p:cNvPr id="35" name="Oval 34"/>
            <p:cNvSpPr/>
            <p:nvPr/>
          </p:nvSpPr>
          <p:spPr>
            <a:xfrm>
              <a:off x="2162175" y="2664620"/>
              <a:ext cx="447675" cy="366712"/>
            </a:xfrm>
            <a:prstGeom prst="ellipse">
              <a:avLst/>
            </a:prstGeom>
            <a:gradFill>
              <a:gsLst>
                <a:gs pos="0">
                  <a:schemeClr val="bg1"/>
                </a:gs>
                <a:gs pos="93000">
                  <a:srgbClr val="A290E4"/>
                </a:gs>
              </a:gsLst>
              <a:path path="circle">
                <a:fillToRect l="50000" t="50000" r="50000" b="50000"/>
              </a:path>
            </a:gra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prstClr val="black"/>
                  </a:solidFill>
                </a:rPr>
                <a:t>T</a:t>
              </a:r>
            </a:p>
          </p:txBody>
        </p:sp>
      </p:grpSp>
      <p:grpSp>
        <p:nvGrpSpPr>
          <p:cNvPr id="6" name="Group 77"/>
          <p:cNvGrpSpPr>
            <a:grpSpLocks/>
          </p:cNvGrpSpPr>
          <p:nvPr/>
        </p:nvGrpSpPr>
        <p:grpSpPr bwMode="auto">
          <a:xfrm>
            <a:off x="2116138" y="1598613"/>
            <a:ext cx="688975" cy="547687"/>
            <a:chOff x="2105111" y="2612231"/>
            <a:chExt cx="626242" cy="498080"/>
          </a:xfrm>
        </p:grpSpPr>
        <p:sp>
          <p:nvSpPr>
            <p:cNvPr id="37" name="Oval 36"/>
            <p:cNvSpPr/>
            <p:nvPr/>
          </p:nvSpPr>
          <p:spPr>
            <a:xfrm>
              <a:off x="2105111" y="2612231"/>
              <a:ext cx="626242" cy="498080"/>
            </a:xfrm>
            <a:prstGeom prst="ellipse">
              <a:avLst/>
            </a:prstGeom>
            <a:solidFill>
              <a:schemeClr val="bg1"/>
            </a:soli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b="1" dirty="0">
                <a:solidFill>
                  <a:prstClr val="black"/>
                </a:solidFill>
              </a:endParaRPr>
            </a:p>
          </p:txBody>
        </p:sp>
        <p:sp>
          <p:nvSpPr>
            <p:cNvPr id="38" name="Oval 37"/>
            <p:cNvSpPr/>
            <p:nvPr/>
          </p:nvSpPr>
          <p:spPr>
            <a:xfrm>
              <a:off x="2162175" y="2664620"/>
              <a:ext cx="447675" cy="366712"/>
            </a:xfrm>
            <a:prstGeom prst="ellipse">
              <a:avLst/>
            </a:prstGeom>
            <a:gradFill>
              <a:gsLst>
                <a:gs pos="0">
                  <a:schemeClr val="bg1"/>
                </a:gs>
                <a:gs pos="93000">
                  <a:srgbClr val="A290E4"/>
                </a:gs>
              </a:gsLst>
              <a:path path="circle">
                <a:fillToRect l="50000" t="50000" r="50000" b="50000"/>
              </a:path>
            </a:gra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prstClr val="black"/>
                  </a:solidFill>
                </a:rPr>
                <a:t>T</a:t>
              </a:r>
            </a:p>
          </p:txBody>
        </p:sp>
      </p:grpSp>
      <p:sp>
        <p:nvSpPr>
          <p:cNvPr id="208910" name="AutoShape 364"/>
          <p:cNvSpPr>
            <a:spLocks noChangeArrowheads="1"/>
          </p:cNvSpPr>
          <p:nvPr/>
        </p:nvSpPr>
        <p:spPr bwMode="auto">
          <a:xfrm>
            <a:off x="336550" y="1776413"/>
            <a:ext cx="1157288" cy="322262"/>
          </a:xfrm>
          <a:prstGeom prst="roundRect">
            <a:avLst>
              <a:gd name="adj" fmla="val 16667"/>
            </a:avLst>
          </a:prstGeom>
          <a:solidFill>
            <a:srgbClr val="D5EAFF"/>
          </a:solidFill>
          <a:ln w="12700" algn="ctr">
            <a:solidFill>
              <a:schemeClr val="bg2"/>
            </a:solidFill>
            <a:round/>
            <a:headEnd/>
            <a:tailEnd/>
          </a:ln>
        </p:spPr>
        <p:txBody>
          <a:bodyPr lIns="0" rIns="0" anchor="ctr"/>
          <a:lstStyle/>
          <a:p>
            <a:pPr algn="ctr" eaLnBrk="0" hangingPunct="0"/>
            <a:r>
              <a:rPr lang="en-GB" altLang="en-US" sz="1200" b="1">
                <a:solidFill>
                  <a:srgbClr val="000000"/>
                </a:solidFill>
              </a:rPr>
              <a:t>Daclizumab</a:t>
            </a:r>
          </a:p>
        </p:txBody>
      </p:sp>
      <p:grpSp>
        <p:nvGrpSpPr>
          <p:cNvPr id="7" name="Group 83"/>
          <p:cNvGrpSpPr>
            <a:grpSpLocks/>
          </p:cNvGrpSpPr>
          <p:nvPr/>
        </p:nvGrpSpPr>
        <p:grpSpPr bwMode="auto">
          <a:xfrm>
            <a:off x="1973263" y="3324225"/>
            <a:ext cx="711200" cy="547688"/>
            <a:chOff x="2085975" y="2612231"/>
            <a:chExt cx="645318" cy="497682"/>
          </a:xfrm>
        </p:grpSpPr>
        <p:sp>
          <p:nvSpPr>
            <p:cNvPr id="48" name="Oval 47"/>
            <p:cNvSpPr/>
            <p:nvPr/>
          </p:nvSpPr>
          <p:spPr>
            <a:xfrm>
              <a:off x="2085975" y="2612231"/>
              <a:ext cx="702936" cy="497682"/>
            </a:xfrm>
            <a:prstGeom prst="ellipse">
              <a:avLst/>
            </a:prstGeom>
            <a:solidFill>
              <a:schemeClr val="bg1"/>
            </a:soli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b="1" dirty="0">
                <a:solidFill>
                  <a:prstClr val="black"/>
                </a:solidFill>
              </a:endParaRPr>
            </a:p>
          </p:txBody>
        </p:sp>
        <p:sp>
          <p:nvSpPr>
            <p:cNvPr id="49" name="Oval 48"/>
            <p:cNvSpPr/>
            <p:nvPr/>
          </p:nvSpPr>
          <p:spPr>
            <a:xfrm>
              <a:off x="2162175" y="2664620"/>
              <a:ext cx="447675" cy="366712"/>
            </a:xfrm>
            <a:prstGeom prst="ellipse">
              <a:avLst/>
            </a:prstGeom>
            <a:gradFill>
              <a:gsLst>
                <a:gs pos="0">
                  <a:schemeClr val="bg1"/>
                </a:gs>
                <a:gs pos="93000">
                  <a:srgbClr val="A290E4"/>
                </a:gs>
              </a:gsLst>
              <a:path path="circle">
                <a:fillToRect l="50000" t="50000" r="50000" b="50000"/>
              </a:path>
            </a:gra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prstClr val="black"/>
                  </a:solidFill>
                </a:rPr>
                <a:t>T</a:t>
              </a:r>
            </a:p>
          </p:txBody>
        </p:sp>
      </p:grpSp>
      <p:grpSp>
        <p:nvGrpSpPr>
          <p:cNvPr id="8" name="Group 83"/>
          <p:cNvGrpSpPr>
            <a:grpSpLocks/>
          </p:cNvGrpSpPr>
          <p:nvPr/>
        </p:nvGrpSpPr>
        <p:grpSpPr bwMode="auto">
          <a:xfrm>
            <a:off x="2363788" y="3324225"/>
            <a:ext cx="711200" cy="547688"/>
            <a:chOff x="2085975" y="2612231"/>
            <a:chExt cx="645318" cy="497682"/>
          </a:xfrm>
        </p:grpSpPr>
        <p:sp>
          <p:nvSpPr>
            <p:cNvPr id="51" name="Oval 50"/>
            <p:cNvSpPr/>
            <p:nvPr/>
          </p:nvSpPr>
          <p:spPr>
            <a:xfrm>
              <a:off x="2085975" y="2612231"/>
              <a:ext cx="702936" cy="497682"/>
            </a:xfrm>
            <a:prstGeom prst="ellipse">
              <a:avLst/>
            </a:prstGeom>
            <a:solidFill>
              <a:schemeClr val="bg1"/>
            </a:soli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b="1" dirty="0">
                <a:solidFill>
                  <a:prstClr val="black"/>
                </a:solidFill>
              </a:endParaRPr>
            </a:p>
          </p:txBody>
        </p:sp>
        <p:sp>
          <p:nvSpPr>
            <p:cNvPr id="52" name="Oval 51"/>
            <p:cNvSpPr/>
            <p:nvPr/>
          </p:nvSpPr>
          <p:spPr>
            <a:xfrm>
              <a:off x="2162175" y="2664620"/>
              <a:ext cx="447675" cy="366712"/>
            </a:xfrm>
            <a:prstGeom prst="ellipse">
              <a:avLst/>
            </a:prstGeom>
            <a:gradFill>
              <a:gsLst>
                <a:gs pos="0">
                  <a:schemeClr val="bg1"/>
                </a:gs>
                <a:gs pos="93000">
                  <a:srgbClr val="A290E4"/>
                </a:gs>
              </a:gsLst>
              <a:path path="circle">
                <a:fillToRect l="50000" t="50000" r="50000" b="50000"/>
              </a:path>
            </a:gra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prstClr val="black"/>
                  </a:solidFill>
                </a:rPr>
                <a:t>T</a:t>
              </a:r>
            </a:p>
          </p:txBody>
        </p:sp>
      </p:grpSp>
      <p:sp>
        <p:nvSpPr>
          <p:cNvPr id="54" name="Oval 53"/>
          <p:cNvSpPr/>
          <p:nvPr/>
        </p:nvSpPr>
        <p:spPr bwMode="auto">
          <a:xfrm>
            <a:off x="2582863" y="3114675"/>
            <a:ext cx="773112" cy="547688"/>
          </a:xfrm>
          <a:prstGeom prst="ellipse">
            <a:avLst/>
          </a:prstGeom>
          <a:solidFill>
            <a:schemeClr val="bg1"/>
          </a:solidFill>
          <a:ln w="6350">
            <a:solidFill>
              <a:srgbClr val="A290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b="1" dirty="0">
              <a:solidFill>
                <a:prstClr val="black"/>
              </a:solidFill>
            </a:endParaRPr>
          </a:p>
        </p:txBody>
      </p:sp>
      <p:grpSp>
        <p:nvGrpSpPr>
          <p:cNvPr id="9" name="Oval 54"/>
          <p:cNvGrpSpPr>
            <a:grpSpLocks/>
          </p:cNvGrpSpPr>
          <p:nvPr/>
        </p:nvGrpSpPr>
        <p:grpSpPr bwMode="auto">
          <a:xfrm>
            <a:off x="2663825" y="3163888"/>
            <a:ext cx="506413" cy="427037"/>
            <a:chOff x="1678" y="1993"/>
            <a:chExt cx="319" cy="269"/>
          </a:xfrm>
        </p:grpSpPr>
        <p:pic>
          <p:nvPicPr>
            <p:cNvPr id="208949" name="Oval 54"/>
            <p:cNvPicPr>
              <a:picLocks noChangeArrowheads="1"/>
            </p:cNvPicPr>
            <p:nvPr/>
          </p:nvPicPr>
          <p:blipFill>
            <a:blip r:embed="rId8" cstate="print"/>
            <a:srcRect/>
            <a:stretch>
              <a:fillRect/>
            </a:stretch>
          </p:blipFill>
          <p:spPr bwMode="auto">
            <a:xfrm>
              <a:off x="1678" y="1993"/>
              <a:ext cx="319" cy="269"/>
            </a:xfrm>
            <a:prstGeom prst="rect">
              <a:avLst/>
            </a:prstGeom>
            <a:noFill/>
            <a:ln w="9525">
              <a:noFill/>
              <a:miter lim="800000"/>
              <a:headEnd/>
              <a:tailEnd/>
            </a:ln>
          </p:spPr>
        </p:pic>
        <p:sp>
          <p:nvSpPr>
            <p:cNvPr id="208950" name="Text Box 141"/>
            <p:cNvSpPr txBox="1">
              <a:spLocks noChangeArrowheads="1"/>
            </p:cNvSpPr>
            <p:nvPr/>
          </p:nvSpPr>
          <p:spPr bwMode="auto">
            <a:xfrm>
              <a:off x="1726" y="2036"/>
              <a:ext cx="219" cy="179"/>
            </a:xfrm>
            <a:prstGeom prst="rect">
              <a:avLst/>
            </a:prstGeom>
            <a:noFill/>
            <a:ln w="9525">
              <a:noFill/>
              <a:miter lim="800000"/>
              <a:headEnd/>
              <a:tailEnd/>
            </a:ln>
          </p:spPr>
          <p:txBody>
            <a:bodyPr anchor="ctr"/>
            <a:lstStyle/>
            <a:p>
              <a:pPr algn="ctr"/>
              <a:r>
                <a:rPr lang="en-GB" altLang="en-US" sz="1000" b="1">
                  <a:solidFill>
                    <a:srgbClr val="000000"/>
                  </a:solidFill>
                </a:rPr>
                <a:t>T</a:t>
              </a:r>
            </a:p>
          </p:txBody>
        </p:sp>
      </p:grpSp>
      <p:cxnSp>
        <p:nvCxnSpPr>
          <p:cNvPr id="56" name="Straight Arrow Connector 55"/>
          <p:cNvCxnSpPr/>
          <p:nvPr/>
        </p:nvCxnSpPr>
        <p:spPr bwMode="auto">
          <a:xfrm>
            <a:off x="2524125" y="2200275"/>
            <a:ext cx="57150" cy="819150"/>
          </a:xfrm>
          <a:prstGeom prst="straightConnector1">
            <a:avLst/>
          </a:prstGeom>
          <a:ln w="127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117"/>
          <p:cNvGrpSpPr>
            <a:grpSpLocks/>
          </p:cNvGrpSpPr>
          <p:nvPr/>
        </p:nvGrpSpPr>
        <p:grpSpPr bwMode="auto">
          <a:xfrm>
            <a:off x="2281238" y="2322513"/>
            <a:ext cx="539750" cy="539750"/>
            <a:chOff x="244923" y="2663454"/>
            <a:chExt cx="318976" cy="318976"/>
          </a:xfrm>
        </p:grpSpPr>
        <p:cxnSp>
          <p:nvCxnSpPr>
            <p:cNvPr id="62" name="Straight Connector 61"/>
            <p:cNvCxnSpPr/>
            <p:nvPr/>
          </p:nvCxnSpPr>
          <p:spPr>
            <a:xfrm rot="2700000">
              <a:off x="398782" y="2663454"/>
              <a:ext cx="11258" cy="31897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2700000">
              <a:off x="398782" y="2663454"/>
              <a:ext cx="11258" cy="31897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p:cNvCxnSpPr>
            <a:stCxn id="208918" idx="1"/>
          </p:cNvCxnSpPr>
          <p:nvPr/>
        </p:nvCxnSpPr>
        <p:spPr bwMode="auto">
          <a:xfrm flipH="1">
            <a:off x="2667000" y="1571625"/>
            <a:ext cx="231775" cy="3175"/>
          </a:xfrm>
          <a:prstGeom prst="straightConnector1">
            <a:avLst/>
          </a:prstGeom>
          <a:ln w="127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918" name="TextBox 39"/>
          <p:cNvSpPr txBox="1">
            <a:spLocks noChangeArrowheads="1"/>
          </p:cNvSpPr>
          <p:nvPr/>
        </p:nvSpPr>
        <p:spPr bwMode="auto">
          <a:xfrm>
            <a:off x="2898775" y="1373188"/>
            <a:ext cx="889000" cy="396875"/>
          </a:xfrm>
          <a:prstGeom prst="rect">
            <a:avLst/>
          </a:prstGeom>
          <a:noFill/>
          <a:ln w="9525">
            <a:noFill/>
            <a:miter lim="800000"/>
            <a:headEnd/>
            <a:tailEnd/>
          </a:ln>
        </p:spPr>
        <p:txBody>
          <a:bodyPr lIns="0" rIns="0">
            <a:spAutoFit/>
          </a:bodyPr>
          <a:lstStyle/>
          <a:p>
            <a:pPr algn="ctr"/>
            <a:r>
              <a:rPr lang="en-GB" altLang="en-US" sz="1000" b="1">
                <a:solidFill>
                  <a:srgbClr val="000000"/>
                </a:solidFill>
              </a:rPr>
              <a:t>Antigen presentation</a:t>
            </a:r>
          </a:p>
        </p:txBody>
      </p:sp>
      <p:sp>
        <p:nvSpPr>
          <p:cNvPr id="208919" name="Rectangle 73"/>
          <p:cNvSpPr>
            <a:spLocks noChangeArrowheads="1"/>
          </p:cNvSpPr>
          <p:nvPr/>
        </p:nvSpPr>
        <p:spPr bwMode="auto">
          <a:xfrm>
            <a:off x="228600" y="4448175"/>
            <a:ext cx="3057525" cy="1695450"/>
          </a:xfrm>
          <a:prstGeom prst="rect">
            <a:avLst/>
          </a:prstGeom>
          <a:noFill/>
          <a:ln w="19050" algn="ctr">
            <a:solidFill>
              <a:schemeClr val="tx1"/>
            </a:solidFill>
            <a:miter lim="800000"/>
            <a:headEnd/>
            <a:tailEnd/>
          </a:ln>
        </p:spPr>
        <p:txBody>
          <a:bodyPr anchor="ctr"/>
          <a:lstStyle/>
          <a:p>
            <a:pPr algn="ctr"/>
            <a:endParaRPr lang="en-GB">
              <a:solidFill>
                <a:srgbClr val="FFFFFF"/>
              </a:solidFill>
            </a:endParaRPr>
          </a:p>
        </p:txBody>
      </p:sp>
      <p:cxnSp>
        <p:nvCxnSpPr>
          <p:cNvPr id="81" name="Straight Connector 80"/>
          <p:cNvCxnSpPr/>
          <p:nvPr/>
        </p:nvCxnSpPr>
        <p:spPr>
          <a:xfrm flipH="1">
            <a:off x="238125" y="2174875"/>
            <a:ext cx="1776413" cy="2254250"/>
          </a:xfrm>
          <a:prstGeom prst="line">
            <a:avLst/>
          </a:prstGeom>
          <a:ln w="15875">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208921" name="TextBox 39"/>
          <p:cNvSpPr txBox="1">
            <a:spLocks noChangeArrowheads="1"/>
          </p:cNvSpPr>
          <p:nvPr/>
        </p:nvSpPr>
        <p:spPr bwMode="auto">
          <a:xfrm>
            <a:off x="1644650" y="2147888"/>
            <a:ext cx="455613" cy="244475"/>
          </a:xfrm>
          <a:prstGeom prst="rect">
            <a:avLst/>
          </a:prstGeom>
          <a:solidFill>
            <a:schemeClr val="bg1"/>
          </a:solidFill>
          <a:ln w="9525">
            <a:noFill/>
            <a:miter lim="800000"/>
            <a:headEnd/>
            <a:tailEnd/>
          </a:ln>
        </p:spPr>
        <p:txBody>
          <a:bodyPr lIns="0" rIns="0">
            <a:spAutoFit/>
          </a:bodyPr>
          <a:lstStyle/>
          <a:p>
            <a:pPr algn="ctr"/>
            <a:r>
              <a:rPr lang="en-GB" altLang="en-US" sz="1000" b="1">
                <a:solidFill>
                  <a:srgbClr val="000000"/>
                </a:solidFill>
              </a:rPr>
              <a:t>CD25</a:t>
            </a:r>
          </a:p>
        </p:txBody>
      </p:sp>
      <p:sp>
        <p:nvSpPr>
          <p:cNvPr id="79" name="Rectangle 78"/>
          <p:cNvSpPr/>
          <p:nvPr/>
        </p:nvSpPr>
        <p:spPr>
          <a:xfrm>
            <a:off x="2038350" y="1971675"/>
            <a:ext cx="304800" cy="2000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93" name="Arc 92"/>
          <p:cNvSpPr/>
          <p:nvPr/>
        </p:nvSpPr>
        <p:spPr>
          <a:xfrm rot="8707533">
            <a:off x="1544638" y="3116263"/>
            <a:ext cx="1749425" cy="2922587"/>
          </a:xfrm>
          <a:prstGeom prst="arc">
            <a:avLst>
              <a:gd name="adj1" fmla="val 16200000"/>
              <a:gd name="adj2" fmla="val 2307632"/>
            </a:avLst>
          </a:prstGeom>
          <a:ln w="28575">
            <a:solidFill>
              <a:srgbClr val="A290E4"/>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dirty="0">
              <a:solidFill>
                <a:prstClr val="black"/>
              </a:solidFill>
            </a:endParaRPr>
          </a:p>
        </p:txBody>
      </p:sp>
      <p:cxnSp>
        <p:nvCxnSpPr>
          <p:cNvPr id="97" name="Straight Connector 96"/>
          <p:cNvCxnSpPr/>
          <p:nvPr/>
        </p:nvCxnSpPr>
        <p:spPr>
          <a:xfrm>
            <a:off x="3030538" y="3857625"/>
            <a:ext cx="260350" cy="628650"/>
          </a:xfrm>
          <a:prstGeom prst="line">
            <a:avLst/>
          </a:prstGeom>
          <a:ln w="15875">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208925" name="TextBox 39"/>
          <p:cNvSpPr txBox="1">
            <a:spLocks noChangeArrowheads="1"/>
          </p:cNvSpPr>
          <p:nvPr/>
        </p:nvSpPr>
        <p:spPr bwMode="auto">
          <a:xfrm>
            <a:off x="265113" y="4454525"/>
            <a:ext cx="1106487" cy="246063"/>
          </a:xfrm>
          <a:prstGeom prst="rect">
            <a:avLst/>
          </a:prstGeom>
          <a:noFill/>
          <a:ln w="9525">
            <a:noFill/>
            <a:miter lim="800000"/>
            <a:headEnd/>
            <a:tailEnd/>
          </a:ln>
        </p:spPr>
        <p:txBody>
          <a:bodyPr lIns="0" rIns="0">
            <a:spAutoFit/>
          </a:bodyPr>
          <a:lstStyle/>
          <a:p>
            <a:r>
              <a:rPr lang="en-GB" altLang="en-US" sz="1000" b="1">
                <a:solidFill>
                  <a:srgbClr val="000000"/>
                </a:solidFill>
              </a:rPr>
              <a:t>The IL-2 receptor</a:t>
            </a:r>
          </a:p>
        </p:txBody>
      </p:sp>
      <p:sp>
        <p:nvSpPr>
          <p:cNvPr id="103" name="Rounded Rectangle 102"/>
          <p:cNvSpPr/>
          <p:nvPr/>
        </p:nvSpPr>
        <p:spPr>
          <a:xfrm rot="3600000">
            <a:off x="1611313" y="4416425"/>
            <a:ext cx="101600" cy="8413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05" name="Rounded Rectangle 104"/>
          <p:cNvSpPr/>
          <p:nvPr/>
        </p:nvSpPr>
        <p:spPr>
          <a:xfrm rot="3600000">
            <a:off x="1610519" y="4663281"/>
            <a:ext cx="107950" cy="66833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06" name="Rounded Rectangle 105"/>
          <p:cNvSpPr/>
          <p:nvPr/>
        </p:nvSpPr>
        <p:spPr>
          <a:xfrm rot="3600000">
            <a:off x="1492250" y="4383088"/>
            <a:ext cx="96838" cy="7413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07" name="Oval 106"/>
          <p:cNvSpPr/>
          <p:nvPr/>
        </p:nvSpPr>
        <p:spPr>
          <a:xfrm>
            <a:off x="1133475" y="4905375"/>
            <a:ext cx="352425" cy="2952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08" name="Rounded Rectangle 107"/>
          <p:cNvSpPr/>
          <p:nvPr/>
        </p:nvSpPr>
        <p:spPr>
          <a:xfrm rot="2280000">
            <a:off x="2320925" y="5116513"/>
            <a:ext cx="96838" cy="7413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11" name="Rounded Rectangle 110"/>
          <p:cNvSpPr/>
          <p:nvPr/>
        </p:nvSpPr>
        <p:spPr>
          <a:xfrm rot="2280000">
            <a:off x="2449513" y="5121275"/>
            <a:ext cx="101600" cy="8413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12" name="Rounded Rectangle 111"/>
          <p:cNvSpPr/>
          <p:nvPr/>
        </p:nvSpPr>
        <p:spPr>
          <a:xfrm rot="2880000">
            <a:off x="1981994" y="4939506"/>
            <a:ext cx="107950" cy="66833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208933" name="TextBox 39"/>
          <p:cNvSpPr txBox="1">
            <a:spLocks noChangeArrowheads="1"/>
          </p:cNvSpPr>
          <p:nvPr/>
        </p:nvSpPr>
        <p:spPr bwMode="auto">
          <a:xfrm>
            <a:off x="1181100" y="4940300"/>
            <a:ext cx="247650" cy="246063"/>
          </a:xfrm>
          <a:prstGeom prst="rect">
            <a:avLst/>
          </a:prstGeom>
          <a:noFill/>
          <a:ln w="9525">
            <a:noFill/>
            <a:miter lim="800000"/>
            <a:headEnd/>
            <a:tailEnd/>
          </a:ln>
        </p:spPr>
        <p:txBody>
          <a:bodyPr lIns="0" rIns="0">
            <a:spAutoFit/>
          </a:bodyPr>
          <a:lstStyle/>
          <a:p>
            <a:pPr algn="ctr"/>
            <a:r>
              <a:rPr lang="en-GB" altLang="en-US" sz="1000" b="1">
                <a:solidFill>
                  <a:srgbClr val="FFFFFF"/>
                </a:solidFill>
              </a:rPr>
              <a:t>IL-2</a:t>
            </a:r>
          </a:p>
        </p:txBody>
      </p:sp>
      <p:sp>
        <p:nvSpPr>
          <p:cNvPr id="208934" name="TextBox 39"/>
          <p:cNvSpPr txBox="1">
            <a:spLocks noChangeArrowheads="1"/>
          </p:cNvSpPr>
          <p:nvPr/>
        </p:nvSpPr>
        <p:spPr bwMode="auto">
          <a:xfrm>
            <a:off x="1922463" y="4416425"/>
            <a:ext cx="889000" cy="400050"/>
          </a:xfrm>
          <a:prstGeom prst="rect">
            <a:avLst/>
          </a:prstGeom>
          <a:noFill/>
          <a:ln w="9525">
            <a:noFill/>
            <a:miter lim="800000"/>
            <a:headEnd/>
            <a:tailEnd/>
          </a:ln>
        </p:spPr>
        <p:txBody>
          <a:bodyPr lIns="0" rIns="0">
            <a:spAutoFit/>
          </a:bodyPr>
          <a:lstStyle/>
          <a:p>
            <a:pPr algn="ctr"/>
            <a:r>
              <a:rPr lang="en-GB" altLang="en-US" sz="1000" b="1">
                <a:solidFill>
                  <a:srgbClr val="000000"/>
                </a:solidFill>
              </a:rPr>
              <a:t>High affinity receptor</a:t>
            </a:r>
          </a:p>
        </p:txBody>
      </p:sp>
      <p:sp>
        <p:nvSpPr>
          <p:cNvPr id="208935" name="TextBox 39"/>
          <p:cNvSpPr txBox="1">
            <a:spLocks noChangeArrowheads="1"/>
          </p:cNvSpPr>
          <p:nvPr/>
        </p:nvSpPr>
        <p:spPr bwMode="auto">
          <a:xfrm>
            <a:off x="419100" y="5607050"/>
            <a:ext cx="1271588" cy="554038"/>
          </a:xfrm>
          <a:prstGeom prst="rect">
            <a:avLst/>
          </a:prstGeom>
          <a:noFill/>
          <a:ln w="9525">
            <a:noFill/>
            <a:miter lim="800000"/>
            <a:headEnd/>
            <a:tailEnd/>
          </a:ln>
        </p:spPr>
        <p:txBody>
          <a:bodyPr lIns="0" rIns="0">
            <a:spAutoFit/>
          </a:bodyPr>
          <a:lstStyle/>
          <a:p>
            <a:r>
              <a:rPr lang="en-GB" altLang="en-US" sz="1000" b="1">
                <a:solidFill>
                  <a:srgbClr val="000000"/>
                </a:solidFill>
              </a:rPr>
              <a:t>α subunit (CD25)</a:t>
            </a:r>
          </a:p>
          <a:p>
            <a:r>
              <a:rPr lang="en-GB" altLang="en-US" sz="1000" b="1">
                <a:solidFill>
                  <a:srgbClr val="000000"/>
                </a:solidFill>
              </a:rPr>
              <a:t>β subunit (CD122)</a:t>
            </a:r>
          </a:p>
          <a:p>
            <a:r>
              <a:rPr lang="en-GB" altLang="en-US" sz="1000" b="1">
                <a:solidFill>
                  <a:srgbClr val="000000"/>
                </a:solidFill>
              </a:rPr>
              <a:t>γc subunit (CD132)</a:t>
            </a:r>
          </a:p>
        </p:txBody>
      </p:sp>
      <p:sp>
        <p:nvSpPr>
          <p:cNvPr id="119" name="Rounded Rectangle 118"/>
          <p:cNvSpPr/>
          <p:nvPr/>
        </p:nvSpPr>
        <p:spPr>
          <a:xfrm>
            <a:off x="277813" y="5992813"/>
            <a:ext cx="107950" cy="107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21" name="Rounded Rectangle 120"/>
          <p:cNvSpPr/>
          <p:nvPr/>
        </p:nvSpPr>
        <p:spPr>
          <a:xfrm>
            <a:off x="277813" y="5840413"/>
            <a:ext cx="107950" cy="1079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22" name="Rounded Rectangle 121"/>
          <p:cNvSpPr/>
          <p:nvPr/>
        </p:nvSpPr>
        <p:spPr>
          <a:xfrm>
            <a:off x="277813" y="5688013"/>
            <a:ext cx="107950" cy="10795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208939" name="TextBox 39"/>
          <p:cNvSpPr txBox="1">
            <a:spLocks noChangeArrowheads="1"/>
          </p:cNvSpPr>
          <p:nvPr/>
        </p:nvSpPr>
        <p:spPr bwMode="auto">
          <a:xfrm>
            <a:off x="2524125" y="4845050"/>
            <a:ext cx="809625" cy="400050"/>
          </a:xfrm>
          <a:prstGeom prst="rect">
            <a:avLst/>
          </a:prstGeom>
          <a:noFill/>
          <a:ln w="9525">
            <a:noFill/>
            <a:miter lim="800000"/>
            <a:headEnd/>
            <a:tailEnd/>
          </a:ln>
        </p:spPr>
        <p:txBody>
          <a:bodyPr lIns="0" rIns="0">
            <a:spAutoFit/>
          </a:bodyPr>
          <a:lstStyle/>
          <a:p>
            <a:pPr algn="ctr"/>
            <a:r>
              <a:rPr lang="en-GB" altLang="en-US" sz="1000" b="1">
                <a:solidFill>
                  <a:srgbClr val="000000"/>
                </a:solidFill>
              </a:rPr>
              <a:t>Low affinity receptor</a:t>
            </a:r>
          </a:p>
        </p:txBody>
      </p:sp>
      <p:sp>
        <p:nvSpPr>
          <p:cNvPr id="138" name="Oval 137"/>
          <p:cNvSpPr/>
          <p:nvPr/>
        </p:nvSpPr>
        <p:spPr>
          <a:xfrm>
            <a:off x="2000250" y="5657850"/>
            <a:ext cx="352425" cy="2952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208941" name="TextBox 39"/>
          <p:cNvSpPr txBox="1">
            <a:spLocks noChangeArrowheads="1"/>
          </p:cNvSpPr>
          <p:nvPr/>
        </p:nvSpPr>
        <p:spPr bwMode="auto">
          <a:xfrm>
            <a:off x="2047875" y="5692775"/>
            <a:ext cx="247650" cy="246063"/>
          </a:xfrm>
          <a:prstGeom prst="rect">
            <a:avLst/>
          </a:prstGeom>
          <a:noFill/>
          <a:ln w="9525">
            <a:noFill/>
            <a:miter lim="800000"/>
            <a:headEnd/>
            <a:tailEnd/>
          </a:ln>
        </p:spPr>
        <p:txBody>
          <a:bodyPr lIns="0" rIns="0">
            <a:spAutoFit/>
          </a:bodyPr>
          <a:lstStyle/>
          <a:p>
            <a:pPr algn="ctr"/>
            <a:r>
              <a:rPr lang="en-GB" altLang="en-US" sz="1000" b="1">
                <a:solidFill>
                  <a:srgbClr val="FFFFFF"/>
                </a:solidFill>
              </a:rPr>
              <a:t>IL-2</a:t>
            </a:r>
          </a:p>
        </p:txBody>
      </p:sp>
      <p:grpSp>
        <p:nvGrpSpPr>
          <p:cNvPr id="11" name="Group 81"/>
          <p:cNvGrpSpPr>
            <a:grpSpLocks/>
          </p:cNvGrpSpPr>
          <p:nvPr/>
        </p:nvGrpSpPr>
        <p:grpSpPr bwMode="auto">
          <a:xfrm rot="2796939">
            <a:off x="1604169" y="5439569"/>
            <a:ext cx="195262" cy="279400"/>
            <a:chOff x="3362325" y="5343525"/>
            <a:chExt cx="184943" cy="263525"/>
          </a:xfrm>
        </p:grpSpPr>
        <p:cxnSp>
          <p:nvCxnSpPr>
            <p:cNvPr id="73" name="Straight Connector 72"/>
            <p:cNvCxnSpPr/>
            <p:nvPr/>
          </p:nvCxnSpPr>
          <p:spPr>
            <a:xfrm>
              <a:off x="3437039" y="5469675"/>
              <a:ext cx="0" cy="146736"/>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3459555" y="5343871"/>
              <a:ext cx="79692" cy="107806"/>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3360626" y="5343472"/>
              <a:ext cx="79692" cy="107806"/>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8943" name="TextBox 39"/>
          <p:cNvSpPr txBox="1">
            <a:spLocks noChangeArrowheads="1"/>
          </p:cNvSpPr>
          <p:nvPr/>
        </p:nvSpPr>
        <p:spPr bwMode="auto">
          <a:xfrm>
            <a:off x="874713" y="5392738"/>
            <a:ext cx="754062" cy="246062"/>
          </a:xfrm>
          <a:prstGeom prst="rect">
            <a:avLst/>
          </a:prstGeom>
          <a:noFill/>
          <a:ln w="9525">
            <a:noFill/>
            <a:miter lim="800000"/>
            <a:headEnd/>
            <a:tailEnd/>
          </a:ln>
        </p:spPr>
        <p:txBody>
          <a:bodyPr lIns="0" rIns="0">
            <a:spAutoFit/>
          </a:bodyPr>
          <a:lstStyle/>
          <a:p>
            <a:r>
              <a:rPr lang="en-GB" altLang="en-US" sz="1000" b="1">
                <a:solidFill>
                  <a:srgbClr val="000000"/>
                </a:solidFill>
              </a:rPr>
              <a:t>Daclizumab</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idx="4294967295"/>
          </p:nvPr>
        </p:nvSpPr>
        <p:spPr>
          <a:xfrm>
            <a:off x="409575" y="431800"/>
            <a:ext cx="8412163" cy="533400"/>
          </a:xfrm>
        </p:spPr>
        <p:txBody>
          <a:bodyPr>
            <a:normAutofit fontScale="90000"/>
          </a:bodyPr>
          <a:lstStyle/>
          <a:p>
            <a:r>
              <a:rPr lang="en-US" smtClean="0"/>
              <a:t>Impact of DAC HYP: CD56</a:t>
            </a:r>
            <a:r>
              <a:rPr lang="en-US" baseline="30000" smtClean="0"/>
              <a:t>bright</a:t>
            </a:r>
            <a:r>
              <a:rPr lang="en-US" smtClean="0"/>
              <a:t> NK cell Expansion </a:t>
            </a:r>
            <a:endParaRPr lang="en-GB" smtClean="0"/>
          </a:p>
        </p:txBody>
      </p:sp>
      <p:sp>
        <p:nvSpPr>
          <p:cNvPr id="210947" name="Content Placeholder 2"/>
          <p:cNvSpPr>
            <a:spLocks noGrp="1"/>
          </p:cNvSpPr>
          <p:nvPr>
            <p:ph idx="4294967295"/>
          </p:nvPr>
        </p:nvSpPr>
        <p:spPr>
          <a:xfrm>
            <a:off x="606425" y="1377950"/>
            <a:ext cx="7772400" cy="3903663"/>
          </a:xfrm>
        </p:spPr>
        <p:txBody>
          <a:bodyPr/>
          <a:lstStyle/>
          <a:p>
            <a:pPr>
              <a:lnSpc>
                <a:spcPct val="150000"/>
              </a:lnSpc>
              <a:buFont typeface="Verdana" pitchFamily="34" charset="0"/>
              <a:buNone/>
            </a:pPr>
            <a:endParaRPr lang="en-GB" sz="1800" smtClean="0"/>
          </a:p>
          <a:p>
            <a:pPr>
              <a:lnSpc>
                <a:spcPct val="150000"/>
              </a:lnSpc>
              <a:buFont typeface="Wingdings" pitchFamily="2" charset="2"/>
              <a:buChar char="q"/>
            </a:pPr>
            <a:r>
              <a:rPr lang="en-GB" sz="1800" smtClean="0"/>
              <a:t> CD56 bright NK cells are thought to lyse activated  Tcells, leaving resting T cells intact (Bielekova et al, 2013, Neurotherapeutics; Wiendl et al, 2013, NatRevNeurol)</a:t>
            </a:r>
          </a:p>
          <a:p>
            <a:pPr>
              <a:lnSpc>
                <a:spcPct val="150000"/>
              </a:lnSpc>
              <a:buFont typeface="Wingdings" pitchFamily="2" charset="2"/>
              <a:buChar char="q"/>
            </a:pPr>
            <a:r>
              <a:rPr lang="en-GB" sz="1800" smtClean="0"/>
              <a:t>CD56 bright NK cells cross the BBB</a:t>
            </a:r>
          </a:p>
          <a:p>
            <a:pPr>
              <a:lnSpc>
                <a:spcPct val="150000"/>
              </a:lnSpc>
              <a:buFont typeface="Wingdings" pitchFamily="2" charset="2"/>
              <a:buChar char="q"/>
            </a:pPr>
            <a:r>
              <a:rPr lang="en-GB" sz="1800" smtClean="0"/>
              <a:t> elevated numbers of CD56 bright NK cells in pregnancy are thought to correlate with decreased disease activity in pregnancy (Airas et al, 2008, ClinExpImmunol).</a:t>
            </a:r>
          </a:p>
          <a:p>
            <a:pPr>
              <a:lnSpc>
                <a:spcPct val="150000"/>
              </a:lnSpc>
              <a:buFont typeface="Wingdings" pitchFamily="2" charset="2"/>
              <a:buChar char="q"/>
            </a:pPr>
            <a:endParaRPr lang="en-GB" sz="1800"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5"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16386" name="Rectangle 12"/>
          <p:cNvSpPr>
            <a:spLocks noChangeArrowheads="1"/>
          </p:cNvSpPr>
          <p:nvPr/>
        </p:nvSpPr>
        <p:spPr bwMode="auto">
          <a:xfrm>
            <a:off x="3178175" y="87313"/>
            <a:ext cx="2721001" cy="584775"/>
          </a:xfrm>
          <a:prstGeom prst="rect">
            <a:avLst/>
          </a:prstGeom>
          <a:noFill/>
          <a:ln w="9525">
            <a:noFill/>
            <a:miter lim="800000"/>
            <a:headEnd/>
            <a:tailEnd/>
          </a:ln>
        </p:spPr>
        <p:txBody>
          <a:bodyPr wrap="none">
            <a:spAutoFit/>
          </a:bodyPr>
          <a:lstStyle/>
          <a:p>
            <a:r>
              <a:rPr lang="el-GR" sz="3200" dirty="0" smtClean="0">
                <a:solidFill>
                  <a:schemeClr val="bg1"/>
                </a:solidFill>
                <a:latin typeface="Calibri" pitchFamily="34" charset="0"/>
              </a:rPr>
              <a:t>επιδημιολογία</a:t>
            </a:r>
            <a:r>
              <a:rPr lang="en-US" sz="3200" dirty="0" smtClean="0">
                <a:solidFill>
                  <a:schemeClr val="bg1"/>
                </a:solidFill>
                <a:latin typeface="Calibri" pitchFamily="34" charset="0"/>
              </a:rPr>
              <a:t> </a:t>
            </a:r>
            <a:endParaRPr lang="en-GB" sz="3200" dirty="0">
              <a:solidFill>
                <a:schemeClr val="bg1"/>
              </a:solidFill>
              <a:latin typeface="Calibri" pitchFamily="34" charset="0"/>
            </a:endParaRPr>
          </a:p>
        </p:txBody>
      </p:sp>
      <p:sp>
        <p:nvSpPr>
          <p:cNvPr id="1025" name="Rectangle 1"/>
          <p:cNvSpPr>
            <a:spLocks noChangeArrowheads="1"/>
          </p:cNvSpPr>
          <p:nvPr/>
        </p:nvSpPr>
        <p:spPr bwMode="auto">
          <a:xfrm>
            <a:off x="520700" y="1099995"/>
            <a:ext cx="8255000" cy="5216813"/>
          </a:xfrm>
          <a:prstGeom prst="rect">
            <a:avLst/>
          </a:prstGeom>
          <a:noFill/>
          <a:ln w="9525">
            <a:noFill/>
            <a:miter lim="800000"/>
            <a:headEnd/>
            <a:tailEnd/>
          </a:ln>
          <a:effectLst/>
        </p:spPr>
        <p:txBody>
          <a:bodyPr wrap="square" anchor="ctr">
            <a:spAutoFit/>
          </a:bodyPr>
          <a:lstStyle/>
          <a:p>
            <a:pPr algn="just">
              <a:lnSpc>
                <a:spcPct val="150000"/>
              </a:lnSpc>
              <a:buFont typeface="Wingdings" pitchFamily="2" charset="2"/>
              <a:buChar char="q"/>
              <a:tabLst>
                <a:tab pos="228600" algn="l"/>
              </a:tabLst>
              <a:defRPr/>
            </a:pPr>
            <a:r>
              <a:rPr lang="en-US" dirty="0" smtClean="0">
                <a:latin typeface="+mn-lt"/>
                <a:ea typeface="Times New Roman" pitchFamily="18" charset="0"/>
                <a:cs typeface="Arial" pitchFamily="34" charset="0"/>
              </a:rPr>
              <a:t> </a:t>
            </a:r>
            <a:r>
              <a:rPr lang="en-US" sz="1800" dirty="0" smtClean="0">
                <a:latin typeface="+mn-lt"/>
                <a:ea typeface="Times New Roman" pitchFamily="18" charset="0"/>
                <a:cs typeface="Arial" pitchFamily="34" charset="0"/>
              </a:rPr>
              <a:t>3.5 </a:t>
            </a:r>
            <a:r>
              <a:rPr lang="el-GR" sz="1800" dirty="0" smtClean="0">
                <a:latin typeface="+mn-lt"/>
                <a:ea typeface="Times New Roman" pitchFamily="18" charset="0"/>
                <a:cs typeface="Arial" pitchFamily="34" charset="0"/>
              </a:rPr>
              <a:t>εκατομμύρια ασθενείς παγκοσμίως </a:t>
            </a:r>
            <a:endParaRPr lang="en-US" sz="1800" dirty="0" smtClean="0">
              <a:latin typeface="+mn-lt"/>
              <a:ea typeface="Times New Roman" pitchFamily="18" charset="0"/>
              <a:cs typeface="Arial" pitchFamily="34" charset="0"/>
            </a:endParaRPr>
          </a:p>
          <a:p>
            <a:pPr lvl="1"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a:t>
            </a:r>
            <a:r>
              <a:rPr lang="el-GR" sz="1800" dirty="0" smtClean="0">
                <a:latin typeface="+mn-lt"/>
              </a:rPr>
              <a:t>επίπτωση 2.3/10</a:t>
            </a:r>
            <a:r>
              <a:rPr lang="el-GR" sz="1800" baseline="30000" dirty="0" smtClean="0">
                <a:latin typeface="+mn-lt"/>
              </a:rPr>
              <a:t>5</a:t>
            </a:r>
            <a:r>
              <a:rPr lang="el-GR" sz="1800" dirty="0" smtClean="0">
                <a:latin typeface="+mn-lt"/>
              </a:rPr>
              <a:t> και  </a:t>
            </a:r>
            <a:r>
              <a:rPr lang="el-GR" sz="1800" dirty="0" err="1" smtClean="0">
                <a:latin typeface="+mn-lt"/>
              </a:rPr>
              <a:t>επιπολασμός</a:t>
            </a:r>
            <a:r>
              <a:rPr lang="el-GR" sz="1800" dirty="0" smtClean="0">
                <a:latin typeface="+mn-lt"/>
              </a:rPr>
              <a:t> 39/10</a:t>
            </a:r>
            <a:r>
              <a:rPr lang="el-GR" sz="1800" baseline="30000" dirty="0" smtClean="0">
                <a:latin typeface="+mn-lt"/>
              </a:rPr>
              <a:t>5</a:t>
            </a:r>
            <a:r>
              <a:rPr lang="el-GR" sz="1800" dirty="0" smtClean="0">
                <a:latin typeface="+mn-lt"/>
              </a:rPr>
              <a:t> κατά την περίοδο 1994-1999 στη Θράκη (</a:t>
            </a:r>
            <a:r>
              <a:rPr lang="en-US" sz="1800" dirty="0" err="1" smtClean="0">
                <a:latin typeface="+mn-lt"/>
              </a:rPr>
              <a:t>Piperidou</a:t>
            </a:r>
            <a:r>
              <a:rPr lang="en-US" sz="1800" dirty="0" smtClean="0">
                <a:latin typeface="+mn-lt"/>
              </a:rPr>
              <a:t> et al, 2000</a:t>
            </a:r>
            <a:r>
              <a:rPr lang="el-GR" sz="1800" dirty="0" smtClean="0">
                <a:latin typeface="+mn-lt"/>
              </a:rPr>
              <a:t>).</a:t>
            </a:r>
          </a:p>
          <a:p>
            <a:pPr lvl="1" algn="just">
              <a:lnSpc>
                <a:spcPct val="150000"/>
              </a:lnSpc>
              <a:buFont typeface="Wingdings" pitchFamily="2" charset="2"/>
              <a:buChar char="q"/>
              <a:tabLst>
                <a:tab pos="228600" algn="l"/>
              </a:tabLst>
              <a:defRPr/>
            </a:pPr>
            <a:r>
              <a:rPr lang="el-GR" sz="1800" dirty="0" smtClean="0">
                <a:latin typeface="+mn-lt"/>
                <a:ea typeface="Times New Roman" pitchFamily="18" charset="0"/>
                <a:cs typeface="Arial" pitchFamily="34" charset="0"/>
              </a:rPr>
              <a:t> </a:t>
            </a:r>
            <a:r>
              <a:rPr lang="el-GR" sz="1800" dirty="0" err="1" smtClean="0">
                <a:latin typeface="+mn-lt"/>
              </a:rPr>
              <a:t>επιπολασμός</a:t>
            </a:r>
            <a:r>
              <a:rPr lang="el-GR" sz="1800" dirty="0" smtClean="0">
                <a:latin typeface="+mn-lt"/>
              </a:rPr>
              <a:t> μεταξύ</a:t>
            </a:r>
            <a:r>
              <a:rPr lang="en-GB" sz="1800" dirty="0" smtClean="0">
                <a:latin typeface="+mn-lt"/>
              </a:rPr>
              <a:t> 2 </a:t>
            </a:r>
            <a:r>
              <a:rPr lang="el-GR" sz="1800" dirty="0" smtClean="0">
                <a:latin typeface="+mn-lt"/>
              </a:rPr>
              <a:t>και</a:t>
            </a:r>
            <a:r>
              <a:rPr lang="en-GB" sz="1800" dirty="0" smtClean="0">
                <a:latin typeface="+mn-lt"/>
              </a:rPr>
              <a:t> 150</a:t>
            </a:r>
            <a:r>
              <a:rPr lang="el-GR" sz="1800" dirty="0" smtClean="0">
                <a:latin typeface="+mn-lt"/>
              </a:rPr>
              <a:t>/</a:t>
            </a:r>
            <a:r>
              <a:rPr lang="en-GB" sz="1800" dirty="0" smtClean="0">
                <a:latin typeface="+mn-lt"/>
              </a:rPr>
              <a:t>10</a:t>
            </a:r>
            <a:r>
              <a:rPr lang="el-GR" sz="1800" baseline="30000" dirty="0" smtClean="0">
                <a:latin typeface="+mn-lt"/>
              </a:rPr>
              <a:t>5</a:t>
            </a:r>
            <a:r>
              <a:rPr lang="el-GR" sz="1800" dirty="0" smtClean="0">
                <a:latin typeface="+mn-lt"/>
              </a:rPr>
              <a:t> (</a:t>
            </a:r>
            <a:r>
              <a:rPr lang="en-US" sz="1800" dirty="0" err="1" smtClean="0">
                <a:latin typeface="+mn-lt"/>
              </a:rPr>
              <a:t>Rosati</a:t>
            </a:r>
            <a:r>
              <a:rPr lang="en-US" sz="1800" dirty="0" smtClean="0">
                <a:latin typeface="+mn-lt"/>
              </a:rPr>
              <a:t>, 2001)</a:t>
            </a:r>
            <a:endParaRPr lang="en-US" sz="1800" dirty="0">
              <a:latin typeface="+mn-lt"/>
              <a:ea typeface="Times New Roman" pitchFamily="18" charset="0"/>
              <a:cs typeface="Arial" pitchFamily="34" charset="0"/>
            </a:endParaRPr>
          </a:p>
          <a:p>
            <a:pPr algn="just">
              <a:lnSpc>
                <a:spcPct val="150000"/>
              </a:lnSpc>
              <a:buFont typeface="Wingdings" pitchFamily="2" charset="2"/>
              <a:buChar char="q"/>
              <a:tabLst>
                <a:tab pos="228600" algn="l"/>
              </a:tabLst>
              <a:defRPr/>
            </a:pPr>
            <a:r>
              <a:rPr lang="en-US" sz="1800" dirty="0">
                <a:latin typeface="+mn-lt"/>
                <a:cs typeface="Arial" pitchFamily="34" charset="0"/>
              </a:rPr>
              <a:t> </a:t>
            </a:r>
            <a:r>
              <a:rPr lang="el-GR" sz="1800" dirty="0" smtClean="0">
                <a:latin typeface="+mn-lt"/>
                <a:cs typeface="Arial" pitchFamily="34" charset="0"/>
              </a:rPr>
              <a:t>μέγιστη επίπτωση</a:t>
            </a:r>
            <a:r>
              <a:rPr lang="en-US" sz="1800" dirty="0" smtClean="0">
                <a:latin typeface="+mn-lt"/>
                <a:cs typeface="Arial" pitchFamily="34" charset="0"/>
              </a:rPr>
              <a:t>: </a:t>
            </a:r>
            <a:r>
              <a:rPr lang="en-US" sz="1800" dirty="0">
                <a:latin typeface="+mn-lt"/>
                <a:cs typeface="Arial" pitchFamily="34" charset="0"/>
              </a:rPr>
              <a:t>30y-o (20-50y-o</a:t>
            </a:r>
            <a:r>
              <a:rPr lang="en-US" sz="1800" dirty="0" smtClean="0">
                <a:latin typeface="+mn-lt"/>
                <a:cs typeface="Arial" pitchFamily="34" charset="0"/>
              </a:rPr>
              <a:t>).</a:t>
            </a:r>
            <a:endParaRPr lang="en-US" sz="1800" dirty="0">
              <a:latin typeface="+mn-lt"/>
              <a:cs typeface="Arial" pitchFamily="34" charset="0"/>
            </a:endParaRPr>
          </a:p>
          <a:p>
            <a:pPr algn="just">
              <a:lnSpc>
                <a:spcPct val="150000"/>
              </a:lnSpc>
              <a:buFont typeface="Wingdings" pitchFamily="2" charset="2"/>
              <a:buChar char="q"/>
              <a:tabLst>
                <a:tab pos="228600" algn="l"/>
              </a:tabLst>
              <a:defRPr/>
            </a:pPr>
            <a:r>
              <a:rPr lang="en-US" sz="1800" dirty="0">
                <a:latin typeface="+mn-lt"/>
                <a:cs typeface="Arial" pitchFamily="34" charset="0"/>
              </a:rPr>
              <a:t> 5% </a:t>
            </a:r>
            <a:r>
              <a:rPr lang="el-GR" sz="1800" dirty="0" smtClean="0">
                <a:latin typeface="+mn-lt"/>
                <a:cs typeface="Arial" pitchFamily="34" charset="0"/>
              </a:rPr>
              <a:t>παιδιατρική</a:t>
            </a:r>
            <a:r>
              <a:rPr lang="en-US" sz="1800" dirty="0" smtClean="0">
                <a:latin typeface="+mn-lt"/>
                <a:cs typeface="Arial" pitchFamily="34" charset="0"/>
              </a:rPr>
              <a:t> </a:t>
            </a:r>
            <a:r>
              <a:rPr lang="en-US" sz="1800" dirty="0">
                <a:latin typeface="+mn-lt"/>
                <a:cs typeface="Arial" pitchFamily="34" charset="0"/>
              </a:rPr>
              <a:t>MS </a:t>
            </a:r>
          </a:p>
          <a:p>
            <a:pPr algn="just">
              <a:lnSpc>
                <a:spcPct val="150000"/>
              </a:lnSpc>
              <a:buFont typeface="Wingdings" pitchFamily="2" charset="2"/>
              <a:buChar char="q"/>
              <a:tabLst>
                <a:tab pos="228600" algn="l"/>
              </a:tabLst>
              <a:defRPr/>
            </a:pPr>
            <a:r>
              <a:rPr lang="en-US" sz="1800" dirty="0">
                <a:latin typeface="+mn-lt"/>
                <a:cs typeface="Arial" pitchFamily="34" charset="0"/>
              </a:rPr>
              <a:t>MS </a:t>
            </a:r>
            <a:r>
              <a:rPr lang="el-GR" sz="1800" dirty="0" smtClean="0">
                <a:latin typeface="+mn-lt"/>
                <a:cs typeface="Arial" pitchFamily="34" charset="0"/>
              </a:rPr>
              <a:t> και </a:t>
            </a:r>
            <a:r>
              <a:rPr lang="el-GR" sz="1800" dirty="0" err="1" smtClean="0">
                <a:latin typeface="+mn-lt"/>
                <a:cs typeface="Arial" pitchFamily="34" charset="0"/>
              </a:rPr>
              <a:t>φύλλ</a:t>
            </a:r>
            <a:r>
              <a:rPr lang="en-US" sz="1800" dirty="0" smtClean="0">
                <a:latin typeface="+mn-lt"/>
                <a:cs typeface="Arial" pitchFamily="34" charset="0"/>
              </a:rPr>
              <a:t>o: </a:t>
            </a:r>
            <a:endParaRPr lang="el-GR" sz="1800" dirty="0" smtClean="0">
              <a:latin typeface="+mn-lt"/>
              <a:cs typeface="Arial" pitchFamily="34" charset="0"/>
            </a:endParaRPr>
          </a:p>
          <a:p>
            <a:pPr lvl="1" algn="just">
              <a:lnSpc>
                <a:spcPct val="150000"/>
              </a:lnSpc>
              <a:buFont typeface="Wingdings" pitchFamily="2" charset="2"/>
              <a:buChar char="q"/>
              <a:tabLst>
                <a:tab pos="228600" algn="l"/>
              </a:tabLst>
              <a:defRPr/>
            </a:pPr>
            <a:r>
              <a:rPr lang="en-US" sz="1800" dirty="0" smtClean="0">
                <a:latin typeface="+mn-lt"/>
                <a:cs typeface="Arial" pitchFamily="34" charset="0"/>
              </a:rPr>
              <a:t>RR-MS  </a:t>
            </a:r>
            <a:r>
              <a:rPr lang="en-US" sz="1800" dirty="0">
                <a:latin typeface="+mn-lt"/>
                <a:cs typeface="Arial" pitchFamily="34" charset="0"/>
              </a:rPr>
              <a:t>3:2 F:M </a:t>
            </a:r>
            <a:r>
              <a:rPr lang="en-US" sz="1800" dirty="0" smtClean="0">
                <a:latin typeface="+mn-lt"/>
                <a:cs typeface="Arial" pitchFamily="34" charset="0"/>
              </a:rPr>
              <a:t>ratio   </a:t>
            </a:r>
            <a:endParaRPr lang="el-GR" sz="1800" dirty="0" smtClean="0">
              <a:latin typeface="+mn-lt"/>
              <a:cs typeface="Arial" pitchFamily="34" charset="0"/>
            </a:endParaRPr>
          </a:p>
          <a:p>
            <a:pPr lvl="1" algn="just">
              <a:lnSpc>
                <a:spcPct val="150000"/>
              </a:lnSpc>
              <a:buFont typeface="Wingdings" pitchFamily="2" charset="2"/>
              <a:buChar char="q"/>
              <a:tabLst>
                <a:tab pos="228600" algn="l"/>
              </a:tabLst>
              <a:defRPr/>
            </a:pPr>
            <a:r>
              <a:rPr lang="en-US" sz="1800" dirty="0" smtClean="0">
                <a:latin typeface="+mn-lt"/>
                <a:cs typeface="Arial" pitchFamily="34" charset="0"/>
              </a:rPr>
              <a:t>PP-MS  </a:t>
            </a:r>
            <a:r>
              <a:rPr lang="en-US" sz="1800" dirty="0">
                <a:latin typeface="+mn-lt"/>
                <a:cs typeface="Arial" pitchFamily="34" charset="0"/>
              </a:rPr>
              <a:t>1:1 F:M ratio</a:t>
            </a:r>
          </a:p>
          <a:p>
            <a:pPr algn="just">
              <a:lnSpc>
                <a:spcPct val="150000"/>
              </a:lnSpc>
              <a:buFont typeface="Wingdings" pitchFamily="2" charset="2"/>
              <a:buChar char="q"/>
              <a:tabLst>
                <a:tab pos="228600" algn="l"/>
              </a:tabLst>
              <a:defRPr/>
            </a:pPr>
            <a:r>
              <a:rPr lang="en-US" sz="1800" dirty="0">
                <a:latin typeface="+mn-lt"/>
                <a:cs typeface="Arial" pitchFamily="34" charset="0"/>
              </a:rPr>
              <a:t> </a:t>
            </a:r>
            <a:r>
              <a:rPr lang="el-GR" sz="1800" dirty="0" smtClean="0">
                <a:latin typeface="+mn-lt"/>
                <a:cs typeface="Arial" pitchFamily="34" charset="0"/>
              </a:rPr>
              <a:t>γεωγραφική κατανομή</a:t>
            </a:r>
            <a:r>
              <a:rPr lang="en-US" sz="1800" dirty="0" smtClean="0">
                <a:latin typeface="+mn-lt"/>
                <a:cs typeface="Arial" pitchFamily="34" charset="0"/>
              </a:rPr>
              <a:t>: </a:t>
            </a:r>
            <a:r>
              <a:rPr lang="el-GR" sz="1800" dirty="0" smtClean="0">
                <a:latin typeface="+mn-lt"/>
                <a:cs typeface="Arial" pitchFamily="34" charset="0"/>
              </a:rPr>
              <a:t>ο </a:t>
            </a:r>
            <a:r>
              <a:rPr lang="el-GR" sz="1800" dirty="0" err="1" smtClean="0">
                <a:latin typeface="+mn-lt"/>
                <a:cs typeface="Arial" pitchFamily="34" charset="0"/>
              </a:rPr>
              <a:t>επιπολασμός</a:t>
            </a:r>
            <a:r>
              <a:rPr lang="el-GR" sz="1800" dirty="0" smtClean="0">
                <a:latin typeface="+mn-lt"/>
                <a:cs typeface="Arial" pitchFamily="34" charset="0"/>
              </a:rPr>
              <a:t> αυξάνεται με την απόσταση από τον ισημερινό  (αλλά και φαινόμενο άθροισης)</a:t>
            </a:r>
            <a:endParaRPr lang="en-US" sz="1800" dirty="0" smtClean="0">
              <a:latin typeface="+mn-lt"/>
              <a:cs typeface="Arial" pitchFamily="34" charset="0"/>
            </a:endParaRPr>
          </a:p>
          <a:p>
            <a:pPr algn="just">
              <a:lnSpc>
                <a:spcPct val="150000"/>
              </a:lnSpc>
              <a:tabLst>
                <a:tab pos="228600" algn="l"/>
              </a:tabLst>
              <a:defRPr/>
            </a:pPr>
            <a:endParaRPr lang="en-GB" sz="1800" dirty="0">
              <a:latin typeface="+mn-lt"/>
              <a:cs typeface="Arial" pitchFamily="34" charset="0"/>
            </a:endParaRPr>
          </a:p>
        </p:txBody>
      </p:sp>
      <p:sp>
        <p:nvSpPr>
          <p:cNvPr id="6"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l-GR" sz="2000" dirty="0" smtClean="0">
                <a:solidFill>
                  <a:schemeClr val="tx1">
                    <a:tint val="75000"/>
                  </a:schemeClr>
                </a:solidFill>
              </a:rPr>
              <a:t>7</a:t>
            </a:r>
            <a:r>
              <a:rPr lang="en-US" sz="2000" dirty="0" smtClean="0">
                <a:solidFill>
                  <a:schemeClr val="tx1">
                    <a:tint val="75000"/>
                  </a:schemeClr>
                </a:solidFill>
                <a:latin typeface="+mn-lt"/>
              </a:rPr>
              <a:t>.1</a:t>
            </a:r>
            <a:r>
              <a:rPr lang="el-GR" sz="2000" dirty="0" smtClean="0">
                <a:solidFill>
                  <a:schemeClr val="tx1">
                    <a:tint val="75000"/>
                  </a:schemeClr>
                </a:solidFill>
                <a:latin typeface="+mn-lt"/>
              </a:rPr>
              <a:t>0</a:t>
            </a:r>
            <a:r>
              <a:rPr lang="en-US" sz="2000" dirty="0" smtClean="0">
                <a:solidFill>
                  <a:schemeClr val="tx1">
                    <a:tint val="75000"/>
                  </a:schemeClr>
                </a:solidFill>
                <a:latin typeface="+mn-lt"/>
              </a:rPr>
              <a:t>.1</a:t>
            </a:r>
            <a:r>
              <a:rPr lang="el-GR" sz="2000" dirty="0" smtClean="0">
                <a:solidFill>
                  <a:schemeClr val="tx1">
                    <a:tint val="75000"/>
                  </a:schemeClr>
                </a:solidFill>
                <a:latin typeface="+mn-lt"/>
              </a:rPr>
              <a:t>7</a:t>
            </a:r>
            <a:endParaRPr lang="en-GB" sz="2000" dirty="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6"/>
          <p:cNvSpPr>
            <a:spLocks noGrp="1"/>
          </p:cNvSpPr>
          <p:nvPr>
            <p:ph type="title" idx="4294967295"/>
          </p:nvPr>
        </p:nvSpPr>
        <p:spPr>
          <a:xfrm>
            <a:off x="357188" y="300038"/>
            <a:ext cx="7772400" cy="533400"/>
          </a:xfrm>
        </p:spPr>
        <p:txBody>
          <a:bodyPr>
            <a:normAutofit fontScale="90000"/>
          </a:bodyPr>
          <a:lstStyle/>
          <a:p>
            <a:r>
              <a:rPr lang="en-GB" smtClean="0"/>
              <a:t>SELECT: Efficacy Results at Week 52</a:t>
            </a:r>
            <a:r>
              <a:rPr lang="en-US" smtClean="0"/>
              <a:t> </a:t>
            </a:r>
          </a:p>
        </p:txBody>
      </p:sp>
      <p:sp>
        <p:nvSpPr>
          <p:cNvPr id="1028" name="Content Placeholder 7"/>
          <p:cNvSpPr>
            <a:spLocks noGrp="1"/>
          </p:cNvSpPr>
          <p:nvPr>
            <p:ph idx="4294967295"/>
          </p:nvPr>
        </p:nvSpPr>
        <p:spPr>
          <a:xfrm>
            <a:off x="322263" y="1089025"/>
            <a:ext cx="7772400" cy="655638"/>
          </a:xfrm>
        </p:spPr>
        <p:txBody>
          <a:bodyPr/>
          <a:lstStyle/>
          <a:p>
            <a:r>
              <a:rPr lang="en-US" sz="1800" smtClean="0"/>
              <a:t>DAC HYP treatment led to clinically important effects on relapses during 1 year of treatment compared with placebo</a:t>
            </a:r>
          </a:p>
          <a:p>
            <a:endParaRPr lang="en-US" sz="1800" smtClean="0"/>
          </a:p>
        </p:txBody>
      </p:sp>
      <p:graphicFrame>
        <p:nvGraphicFramePr>
          <p:cNvPr id="1026" name="Chart 38"/>
          <p:cNvGraphicFramePr>
            <a:graphicFrameLocks/>
          </p:cNvGraphicFramePr>
          <p:nvPr/>
        </p:nvGraphicFramePr>
        <p:xfrm>
          <a:off x="454025" y="2081213"/>
          <a:ext cx="3821113" cy="3125787"/>
        </p:xfrm>
        <a:graphic>
          <a:graphicData uri="http://schemas.openxmlformats.org/presentationml/2006/ole">
            <p:oleObj spid="_x0000_s269314" r:id="rId4" imgW="3816427" imgH="3127519" progId="Excel.Sheet.8">
              <p:embed/>
            </p:oleObj>
          </a:graphicData>
        </a:graphic>
      </p:graphicFrame>
      <p:sp>
        <p:nvSpPr>
          <p:cNvPr id="40" name="TextBox 39"/>
          <p:cNvSpPr txBox="1"/>
          <p:nvPr/>
        </p:nvSpPr>
        <p:spPr>
          <a:xfrm>
            <a:off x="977900" y="4849813"/>
            <a:ext cx="673100" cy="247650"/>
          </a:xfrm>
          <a:prstGeom prst="rect">
            <a:avLst/>
          </a:prstGeom>
          <a:noFill/>
        </p:spPr>
        <p:txBody>
          <a:bodyPr wrap="none">
            <a:spAutoFit/>
          </a:bodyPr>
          <a:lstStyle/>
          <a:p>
            <a:pPr algn="ctr">
              <a:defRPr/>
            </a:pPr>
            <a:r>
              <a:rPr lang="en-US" sz="1000" b="1" kern="0" dirty="0">
                <a:solidFill>
                  <a:srgbClr val="000000"/>
                </a:solidFill>
                <a:latin typeface="Arial"/>
                <a:cs typeface="+mn-cs"/>
              </a:rPr>
              <a:t>Placebo</a:t>
            </a:r>
          </a:p>
        </p:txBody>
      </p:sp>
      <p:sp>
        <p:nvSpPr>
          <p:cNvPr id="41" name="TextBox 40"/>
          <p:cNvSpPr txBox="1"/>
          <p:nvPr/>
        </p:nvSpPr>
        <p:spPr>
          <a:xfrm>
            <a:off x="1966913" y="4852988"/>
            <a:ext cx="796925" cy="400050"/>
          </a:xfrm>
          <a:prstGeom prst="rect">
            <a:avLst/>
          </a:prstGeom>
          <a:noFill/>
        </p:spPr>
        <p:txBody>
          <a:bodyPr wrap="none">
            <a:spAutoFit/>
          </a:bodyPr>
          <a:lstStyle/>
          <a:p>
            <a:pPr algn="ctr">
              <a:defRPr/>
            </a:pPr>
            <a:r>
              <a:rPr lang="en-US" sz="1000" b="1" kern="0" dirty="0">
                <a:solidFill>
                  <a:srgbClr val="000000"/>
                </a:solidFill>
                <a:latin typeface="Arial"/>
                <a:cs typeface="+mn-cs"/>
              </a:rPr>
              <a:t>DAC HYP </a:t>
            </a:r>
          </a:p>
          <a:p>
            <a:pPr algn="ctr">
              <a:defRPr/>
            </a:pPr>
            <a:r>
              <a:rPr lang="en-US" sz="1000" b="1" kern="0" dirty="0">
                <a:solidFill>
                  <a:srgbClr val="000000"/>
                </a:solidFill>
                <a:latin typeface="Arial"/>
                <a:cs typeface="+mn-cs"/>
              </a:rPr>
              <a:t>150 mg</a:t>
            </a:r>
          </a:p>
        </p:txBody>
      </p:sp>
      <p:sp>
        <p:nvSpPr>
          <p:cNvPr id="42" name="TextBox 41"/>
          <p:cNvSpPr txBox="1"/>
          <p:nvPr/>
        </p:nvSpPr>
        <p:spPr>
          <a:xfrm>
            <a:off x="3017838" y="4851400"/>
            <a:ext cx="796925" cy="400050"/>
          </a:xfrm>
          <a:prstGeom prst="rect">
            <a:avLst/>
          </a:prstGeom>
          <a:noFill/>
        </p:spPr>
        <p:txBody>
          <a:bodyPr wrap="none">
            <a:spAutoFit/>
          </a:bodyPr>
          <a:lstStyle/>
          <a:p>
            <a:pPr algn="ctr">
              <a:defRPr/>
            </a:pPr>
            <a:r>
              <a:rPr lang="en-US" sz="1000" b="1" kern="0" dirty="0">
                <a:solidFill>
                  <a:srgbClr val="000000"/>
                </a:solidFill>
                <a:latin typeface="Arial"/>
                <a:cs typeface="+mn-cs"/>
              </a:rPr>
              <a:t>DAC HYP </a:t>
            </a:r>
          </a:p>
          <a:p>
            <a:pPr algn="ctr">
              <a:defRPr/>
            </a:pPr>
            <a:r>
              <a:rPr lang="en-US" sz="1000" b="1" kern="0" dirty="0">
                <a:solidFill>
                  <a:srgbClr val="000000"/>
                </a:solidFill>
                <a:latin typeface="Arial"/>
                <a:cs typeface="+mn-cs"/>
              </a:rPr>
              <a:t>300 mg</a:t>
            </a:r>
          </a:p>
        </p:txBody>
      </p:sp>
      <p:sp>
        <p:nvSpPr>
          <p:cNvPr id="43" name="TextBox 42"/>
          <p:cNvSpPr txBox="1"/>
          <p:nvPr/>
        </p:nvSpPr>
        <p:spPr>
          <a:xfrm rot="16200000">
            <a:off x="220663" y="3521075"/>
            <a:ext cx="465137" cy="246063"/>
          </a:xfrm>
          <a:prstGeom prst="rect">
            <a:avLst/>
          </a:prstGeom>
          <a:noFill/>
        </p:spPr>
        <p:txBody>
          <a:bodyPr wrap="none">
            <a:spAutoFit/>
          </a:bodyPr>
          <a:lstStyle/>
          <a:p>
            <a:pPr algn="ctr">
              <a:defRPr/>
            </a:pPr>
            <a:r>
              <a:rPr lang="en-US" sz="1000" b="1" kern="0" dirty="0">
                <a:solidFill>
                  <a:srgbClr val="000000"/>
                </a:solidFill>
                <a:latin typeface="Arial"/>
                <a:cs typeface="+mn-cs"/>
              </a:rPr>
              <a:t>ARR</a:t>
            </a:r>
          </a:p>
        </p:txBody>
      </p:sp>
      <p:sp>
        <p:nvSpPr>
          <p:cNvPr id="44" name="TextBox 43"/>
          <p:cNvSpPr txBox="1"/>
          <p:nvPr/>
        </p:nvSpPr>
        <p:spPr>
          <a:xfrm>
            <a:off x="2952750" y="2946400"/>
            <a:ext cx="704850" cy="190500"/>
          </a:xfrm>
          <a:prstGeom prst="rect">
            <a:avLst/>
          </a:prstGeom>
          <a:noFill/>
          <a:ln>
            <a:noFill/>
          </a:ln>
        </p:spPr>
        <p:txBody>
          <a:bodyPr wrap="none" lIns="45720" tIns="18288" rIns="45720" bIns="18288">
            <a:spAutoFit/>
          </a:bodyPr>
          <a:lstStyle/>
          <a:p>
            <a:pPr algn="ctr">
              <a:defRPr/>
            </a:pPr>
            <a:r>
              <a:rPr lang="en-US" sz="1000" b="1" kern="0" dirty="0">
                <a:solidFill>
                  <a:srgbClr val="000000"/>
                </a:solidFill>
                <a:latin typeface="Arial"/>
                <a:cs typeface="+mn-cs"/>
              </a:rPr>
              <a:t>p=0.00015</a:t>
            </a:r>
          </a:p>
        </p:txBody>
      </p:sp>
      <p:sp>
        <p:nvSpPr>
          <p:cNvPr id="72" name="AutoShape 56"/>
          <p:cNvSpPr>
            <a:spLocks noChangeArrowheads="1"/>
          </p:cNvSpPr>
          <p:nvPr/>
        </p:nvSpPr>
        <p:spPr bwMode="auto">
          <a:xfrm rot="5400000">
            <a:off x="2207419" y="3512344"/>
            <a:ext cx="179388" cy="1651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40 h 21600"/>
              <a:gd name="T14" fmla="*/ 18900 w 21600"/>
              <a:gd name="T15" fmla="*/ 1616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B7C6"/>
          </a:solidFill>
          <a:ln>
            <a:noFill/>
          </a:ln>
          <a:extLst/>
        </p:spPr>
        <p:txBody>
          <a:bodyPr/>
          <a:lstStyle/>
          <a:p>
            <a:pPr fontAlgn="auto">
              <a:spcBef>
                <a:spcPts val="0"/>
              </a:spcBef>
              <a:spcAft>
                <a:spcPts val="0"/>
              </a:spcAft>
              <a:defRPr/>
            </a:pPr>
            <a:endParaRPr lang="en-US" kern="0" dirty="0">
              <a:solidFill>
                <a:srgbClr val="000000"/>
              </a:solidFill>
              <a:latin typeface="Arial"/>
              <a:cs typeface="Arial"/>
            </a:endParaRPr>
          </a:p>
        </p:txBody>
      </p:sp>
      <p:sp>
        <p:nvSpPr>
          <p:cNvPr id="73" name="AutoShape 40"/>
          <p:cNvSpPr>
            <a:spLocks noChangeAspect="1" noChangeArrowheads="1"/>
          </p:cNvSpPr>
          <p:nvPr/>
        </p:nvSpPr>
        <p:spPr bwMode="auto">
          <a:xfrm>
            <a:off x="2093913" y="3295650"/>
            <a:ext cx="407987" cy="182563"/>
          </a:xfrm>
          <a:prstGeom prst="roundRect">
            <a:avLst>
              <a:gd name="adj" fmla="val 16667"/>
            </a:avLst>
          </a:prstGeom>
          <a:solidFill>
            <a:srgbClr val="FFFFFF"/>
          </a:solidFill>
          <a:ln w="12700">
            <a:solidFill>
              <a:srgbClr val="000000"/>
            </a:solidFill>
            <a:round/>
            <a:headEnd/>
            <a:tailEnd/>
          </a:ln>
        </p:spPr>
        <p:txBody>
          <a:bodyPr lIns="0" tIns="0" rIns="0" bIns="0" anchor="ctr"/>
          <a:lstStyle>
            <a:lvl1pPr eaLnBrk="0" hangingPunct="0">
              <a:spcBef>
                <a:spcPct val="20000"/>
              </a:spcBef>
              <a:spcAft>
                <a:spcPct val="20000"/>
              </a:spcAft>
              <a:buClr>
                <a:schemeClr val="hlink"/>
              </a:buClr>
              <a:buFont typeface="Arial" charset="0"/>
              <a:buChar char="•"/>
              <a:defRPr sz="2000" b="1">
                <a:solidFill>
                  <a:schemeClr val="tx1"/>
                </a:solidFill>
                <a:latin typeface="Arial" charset="0"/>
                <a:cs typeface="Arial" charset="0"/>
              </a:defRPr>
            </a:lvl1pPr>
            <a:lvl2pPr marL="742950" indent="-285750" eaLnBrk="0" hangingPunct="0">
              <a:spcBef>
                <a:spcPct val="20000"/>
              </a:spcBef>
              <a:spcAft>
                <a:spcPct val="20000"/>
              </a:spcAft>
              <a:buClr>
                <a:schemeClr val="bg2"/>
              </a:buClr>
              <a:buFont typeface="Arial" charset="0"/>
              <a:buChar char="–"/>
              <a:defRPr>
                <a:solidFill>
                  <a:schemeClr val="bg2"/>
                </a:solidFill>
                <a:latin typeface="Arial" charset="0"/>
                <a:cs typeface="Arial" charset="0"/>
              </a:defRPr>
            </a:lvl2pPr>
            <a:lvl3pPr marL="1143000" indent="-228600" eaLnBrk="0" hangingPunct="0">
              <a:spcBef>
                <a:spcPct val="20000"/>
              </a:spcBef>
              <a:spcAft>
                <a:spcPct val="20000"/>
              </a:spcAft>
              <a:buClr>
                <a:schemeClr val="hlink"/>
              </a:buClr>
              <a:buChar char="•"/>
              <a:defRPr sz="1600">
                <a:solidFill>
                  <a:schemeClr val="bg2"/>
                </a:solidFill>
                <a:latin typeface="Arial" charset="0"/>
                <a:cs typeface="Arial" charset="0"/>
              </a:defRPr>
            </a:lvl3pPr>
            <a:lvl4pPr marL="1600200" indent="-228600" eaLnBrk="0" hangingPunct="0">
              <a:spcBef>
                <a:spcPct val="20000"/>
              </a:spcBef>
              <a:spcAft>
                <a:spcPct val="20000"/>
              </a:spcAft>
              <a:buClr>
                <a:schemeClr val="bg2"/>
              </a:buClr>
              <a:buFont typeface="Arial" charset="0"/>
              <a:buChar char="–"/>
              <a:defRPr sz="1400">
                <a:solidFill>
                  <a:schemeClr val="bg2"/>
                </a:solidFill>
                <a:latin typeface="Arial" charset="0"/>
                <a:cs typeface="Arial" charset="0"/>
              </a:defRPr>
            </a:lvl4pPr>
            <a:lvl5pPr marL="2057400" indent="-228600" eaLnBrk="0"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5pPr>
            <a:lvl6pPr marL="25146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6pPr>
            <a:lvl7pPr marL="29718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7pPr>
            <a:lvl8pPr marL="34290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8pPr>
            <a:lvl9pPr marL="38862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9pPr>
          </a:lstStyle>
          <a:p>
            <a:pPr algn="ctr" eaLnBrk="1" fontAlgn="auto" hangingPunct="1">
              <a:lnSpc>
                <a:spcPct val="90000"/>
              </a:lnSpc>
              <a:spcBef>
                <a:spcPct val="0"/>
              </a:spcBef>
              <a:spcAft>
                <a:spcPct val="0"/>
              </a:spcAft>
              <a:buClrTx/>
              <a:buFontTx/>
              <a:buNone/>
              <a:defRPr/>
            </a:pPr>
            <a:r>
              <a:rPr lang="en-GB" altLang="en-US" sz="1000" kern="0" dirty="0" smtClean="0">
                <a:solidFill>
                  <a:srgbClr val="000000"/>
                </a:solidFill>
                <a:ea typeface="ヒラギノ角ゴ Pro W3" pitchFamily="1" charset="-128"/>
              </a:rPr>
              <a:t>-54%</a:t>
            </a:r>
          </a:p>
        </p:txBody>
      </p:sp>
      <p:sp>
        <p:nvSpPr>
          <p:cNvPr id="74" name="Rectangle 73"/>
          <p:cNvSpPr/>
          <p:nvPr/>
        </p:nvSpPr>
        <p:spPr>
          <a:xfrm>
            <a:off x="1949450" y="3048000"/>
            <a:ext cx="762000" cy="246063"/>
          </a:xfrm>
          <a:prstGeom prst="rect">
            <a:avLst/>
          </a:prstGeom>
        </p:spPr>
        <p:txBody>
          <a:bodyPr wrap="none">
            <a:spAutoFit/>
          </a:bodyPr>
          <a:lstStyle/>
          <a:p>
            <a:pPr>
              <a:defRPr/>
            </a:pPr>
            <a:r>
              <a:rPr lang="en-GB" altLang="en-US" sz="1000" b="1" kern="0" dirty="0">
                <a:solidFill>
                  <a:srgbClr val="000000"/>
                </a:solidFill>
                <a:latin typeface="Arial"/>
                <a:cs typeface="Arial"/>
              </a:rPr>
              <a:t>p&lt;0.0001 </a:t>
            </a:r>
            <a:endParaRPr lang="en-US" sz="1000" b="1" kern="0" dirty="0">
              <a:solidFill>
                <a:srgbClr val="000000"/>
              </a:solidFill>
              <a:latin typeface="Arial"/>
              <a:cs typeface="+mn-cs"/>
            </a:endParaRPr>
          </a:p>
        </p:txBody>
      </p:sp>
      <p:sp>
        <p:nvSpPr>
          <p:cNvPr id="75" name="AutoShape 40"/>
          <p:cNvSpPr>
            <a:spLocks noChangeAspect="1" noChangeArrowheads="1"/>
          </p:cNvSpPr>
          <p:nvPr/>
        </p:nvSpPr>
        <p:spPr bwMode="auto">
          <a:xfrm>
            <a:off x="3098800" y="3173413"/>
            <a:ext cx="406400" cy="184150"/>
          </a:xfrm>
          <a:prstGeom prst="roundRect">
            <a:avLst>
              <a:gd name="adj" fmla="val 16667"/>
            </a:avLst>
          </a:prstGeom>
          <a:solidFill>
            <a:srgbClr val="FFFFFF"/>
          </a:solidFill>
          <a:ln w="12700">
            <a:solidFill>
              <a:srgbClr val="000000"/>
            </a:solidFill>
            <a:round/>
            <a:headEnd/>
            <a:tailEnd/>
          </a:ln>
        </p:spPr>
        <p:txBody>
          <a:bodyPr lIns="0" tIns="0" rIns="0" bIns="0" anchor="ctr"/>
          <a:lstStyle>
            <a:lvl1pPr eaLnBrk="0" hangingPunct="0">
              <a:spcBef>
                <a:spcPct val="20000"/>
              </a:spcBef>
              <a:spcAft>
                <a:spcPct val="20000"/>
              </a:spcAft>
              <a:buClr>
                <a:schemeClr val="hlink"/>
              </a:buClr>
              <a:buFont typeface="Arial" charset="0"/>
              <a:buChar char="•"/>
              <a:defRPr sz="2000" b="1">
                <a:solidFill>
                  <a:schemeClr val="tx1"/>
                </a:solidFill>
                <a:latin typeface="Arial" charset="0"/>
                <a:cs typeface="Arial" charset="0"/>
              </a:defRPr>
            </a:lvl1pPr>
            <a:lvl2pPr marL="742950" indent="-285750" eaLnBrk="0" hangingPunct="0">
              <a:spcBef>
                <a:spcPct val="20000"/>
              </a:spcBef>
              <a:spcAft>
                <a:spcPct val="20000"/>
              </a:spcAft>
              <a:buClr>
                <a:schemeClr val="bg2"/>
              </a:buClr>
              <a:buFont typeface="Arial" charset="0"/>
              <a:buChar char="–"/>
              <a:defRPr>
                <a:solidFill>
                  <a:schemeClr val="bg2"/>
                </a:solidFill>
                <a:latin typeface="Arial" charset="0"/>
                <a:cs typeface="Arial" charset="0"/>
              </a:defRPr>
            </a:lvl2pPr>
            <a:lvl3pPr marL="1143000" indent="-228600" eaLnBrk="0" hangingPunct="0">
              <a:spcBef>
                <a:spcPct val="20000"/>
              </a:spcBef>
              <a:spcAft>
                <a:spcPct val="20000"/>
              </a:spcAft>
              <a:buClr>
                <a:schemeClr val="hlink"/>
              </a:buClr>
              <a:buChar char="•"/>
              <a:defRPr sz="1600">
                <a:solidFill>
                  <a:schemeClr val="bg2"/>
                </a:solidFill>
                <a:latin typeface="Arial" charset="0"/>
                <a:cs typeface="Arial" charset="0"/>
              </a:defRPr>
            </a:lvl3pPr>
            <a:lvl4pPr marL="1600200" indent="-228600" eaLnBrk="0" hangingPunct="0">
              <a:spcBef>
                <a:spcPct val="20000"/>
              </a:spcBef>
              <a:spcAft>
                <a:spcPct val="20000"/>
              </a:spcAft>
              <a:buClr>
                <a:schemeClr val="bg2"/>
              </a:buClr>
              <a:buFont typeface="Arial" charset="0"/>
              <a:buChar char="–"/>
              <a:defRPr sz="1400">
                <a:solidFill>
                  <a:schemeClr val="bg2"/>
                </a:solidFill>
                <a:latin typeface="Arial" charset="0"/>
                <a:cs typeface="Arial" charset="0"/>
              </a:defRPr>
            </a:lvl4pPr>
            <a:lvl5pPr marL="2057400" indent="-228600" eaLnBrk="0"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5pPr>
            <a:lvl6pPr marL="25146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6pPr>
            <a:lvl7pPr marL="29718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7pPr>
            <a:lvl8pPr marL="34290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8pPr>
            <a:lvl9pPr marL="38862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9pPr>
          </a:lstStyle>
          <a:p>
            <a:pPr algn="ctr" eaLnBrk="1" fontAlgn="auto" hangingPunct="1">
              <a:lnSpc>
                <a:spcPct val="90000"/>
              </a:lnSpc>
              <a:spcBef>
                <a:spcPct val="0"/>
              </a:spcBef>
              <a:spcAft>
                <a:spcPct val="0"/>
              </a:spcAft>
              <a:buClrTx/>
              <a:buFontTx/>
              <a:buNone/>
              <a:defRPr/>
            </a:pPr>
            <a:r>
              <a:rPr lang="en-GB" altLang="en-US" sz="1000" kern="0" dirty="0" smtClean="0">
                <a:solidFill>
                  <a:srgbClr val="000000"/>
                </a:solidFill>
                <a:ea typeface="ヒラギノ角ゴ Pro W3" pitchFamily="1" charset="-128"/>
              </a:rPr>
              <a:t>-50%</a:t>
            </a:r>
          </a:p>
        </p:txBody>
      </p:sp>
      <p:sp>
        <p:nvSpPr>
          <p:cNvPr id="76" name="AutoShape 56"/>
          <p:cNvSpPr>
            <a:spLocks noChangeArrowheads="1"/>
          </p:cNvSpPr>
          <p:nvPr/>
        </p:nvSpPr>
        <p:spPr bwMode="auto">
          <a:xfrm rot="5400000">
            <a:off x="3212306" y="3423444"/>
            <a:ext cx="179388" cy="1651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40 h 21600"/>
              <a:gd name="T14" fmla="*/ 18900 w 21600"/>
              <a:gd name="T15" fmla="*/ 1616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4B72"/>
          </a:solidFill>
          <a:ln>
            <a:noFill/>
          </a:ln>
          <a:extLst/>
        </p:spPr>
        <p:txBody>
          <a:bodyPr/>
          <a:lstStyle/>
          <a:p>
            <a:pPr fontAlgn="auto">
              <a:spcBef>
                <a:spcPts val="0"/>
              </a:spcBef>
              <a:spcAft>
                <a:spcPts val="0"/>
              </a:spcAft>
              <a:defRPr/>
            </a:pPr>
            <a:endParaRPr lang="en-US" kern="0" dirty="0">
              <a:solidFill>
                <a:srgbClr val="000000"/>
              </a:solidFill>
              <a:latin typeface="Arial"/>
              <a:cs typeface="Arial"/>
            </a:endParaRPr>
          </a:p>
        </p:txBody>
      </p:sp>
      <p:sp>
        <p:nvSpPr>
          <p:cNvPr id="77" name="Rectangle 76"/>
          <p:cNvSpPr/>
          <p:nvPr/>
        </p:nvSpPr>
        <p:spPr>
          <a:xfrm>
            <a:off x="355600" y="2062163"/>
            <a:ext cx="3632200" cy="3355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0" name="Rounded Rectangle 69"/>
          <p:cNvSpPr/>
          <p:nvPr/>
        </p:nvSpPr>
        <p:spPr>
          <a:xfrm>
            <a:off x="336550" y="1889125"/>
            <a:ext cx="3668713" cy="269875"/>
          </a:xfrm>
          <a:prstGeom prst="roundRect">
            <a:avLst/>
          </a:prstGeom>
          <a:solidFill>
            <a:schemeClr val="accent1"/>
          </a:solidFill>
          <a:ln w="25400" cap="flat" cmpd="sng" algn="ctr">
            <a:solidFill>
              <a:schemeClr val="tx2"/>
            </a:solidFill>
            <a:prstDash val="solid"/>
          </a:ln>
          <a:effectLst/>
        </p:spPr>
        <p:txBody>
          <a:bodyPr anchor="ctr"/>
          <a:lstStyle/>
          <a:p>
            <a:pPr algn="ctr" fontAlgn="auto">
              <a:spcBef>
                <a:spcPts val="0"/>
              </a:spcBef>
              <a:spcAft>
                <a:spcPts val="0"/>
              </a:spcAft>
              <a:defRPr/>
            </a:pPr>
            <a:r>
              <a:rPr lang="en-US" sz="1400" b="1" kern="0" dirty="0">
                <a:solidFill>
                  <a:prstClr val="white"/>
                </a:solidFill>
                <a:latin typeface="Arial"/>
                <a:cs typeface="+mn-cs"/>
              </a:rPr>
              <a:t>Annualized Relapse Rate</a:t>
            </a:r>
            <a:endParaRPr lang="en-US" sz="1400" kern="0" dirty="0">
              <a:solidFill>
                <a:prstClr val="white"/>
              </a:solidFill>
              <a:latin typeface="Arial"/>
              <a:cs typeface="+mn-cs"/>
            </a:endParaRPr>
          </a:p>
        </p:txBody>
      </p:sp>
      <p:pic>
        <p:nvPicPr>
          <p:cNvPr id="1041" name="Picture 2" descr="C:\Users\KUNDUUM1\AppData\Local\Temp\SNAGHTML10adce1f.PNG"/>
          <p:cNvPicPr>
            <a:picLocks noChangeAspect="1" noChangeArrowheads="1"/>
          </p:cNvPicPr>
          <p:nvPr/>
        </p:nvPicPr>
        <p:blipFill>
          <a:blip r:embed="rId5" cstate="print"/>
          <a:srcRect/>
          <a:stretch>
            <a:fillRect/>
          </a:stretch>
        </p:blipFill>
        <p:spPr bwMode="auto">
          <a:xfrm>
            <a:off x="4659313" y="2255838"/>
            <a:ext cx="3232150" cy="2720975"/>
          </a:xfrm>
          <a:prstGeom prst="rect">
            <a:avLst/>
          </a:prstGeom>
          <a:noFill/>
          <a:ln w="9525">
            <a:noFill/>
            <a:miter lim="800000"/>
            <a:headEnd/>
            <a:tailEnd/>
          </a:ln>
        </p:spPr>
      </p:pic>
      <p:sp>
        <p:nvSpPr>
          <p:cNvPr id="49" name="Rectangle 12"/>
          <p:cNvSpPr>
            <a:spLocks noChangeArrowheads="1"/>
          </p:cNvSpPr>
          <p:nvPr/>
        </p:nvSpPr>
        <p:spPr bwMode="auto">
          <a:xfrm>
            <a:off x="4975225" y="4283075"/>
            <a:ext cx="1447800" cy="615950"/>
          </a:xfrm>
          <a:prstGeom prst="rect">
            <a:avLst/>
          </a:prstGeom>
          <a:noFill/>
          <a:ln>
            <a:noFill/>
          </a:ln>
          <a:extLst>
            <a:ext uri="{909E8E84-426E-40DD-AFC4-6F175D3DCCD1}"/>
            <a:ext uri="{91240B29-F687-4F45-9708-019B960494DF}"/>
          </a:extLst>
        </p:spPr>
        <p:txBody>
          <a:bodyPr>
            <a:spAutoFit/>
          </a:bodyPr>
          <a:lstStyle/>
          <a:p>
            <a:pPr>
              <a:spcBef>
                <a:spcPts val="600"/>
              </a:spcBef>
              <a:defRPr/>
            </a:pPr>
            <a:r>
              <a:rPr lang="en-US" sz="800" b="1" kern="0" dirty="0">
                <a:solidFill>
                  <a:srgbClr val="000000"/>
                </a:solidFill>
                <a:latin typeface="Arial"/>
              </a:rPr>
              <a:t>Placebo</a:t>
            </a:r>
          </a:p>
          <a:p>
            <a:pPr>
              <a:spcBef>
                <a:spcPts val="600"/>
              </a:spcBef>
              <a:defRPr/>
            </a:pPr>
            <a:r>
              <a:rPr lang="en-US" sz="800" b="1" kern="0" dirty="0">
                <a:solidFill>
                  <a:srgbClr val="000000"/>
                </a:solidFill>
                <a:latin typeface="Arial"/>
              </a:rPr>
              <a:t>DAC HYP 150 mg</a:t>
            </a:r>
          </a:p>
          <a:p>
            <a:pPr>
              <a:spcBef>
                <a:spcPts val="600"/>
              </a:spcBef>
              <a:defRPr/>
            </a:pPr>
            <a:r>
              <a:rPr lang="en-US" sz="800" b="1" kern="0" dirty="0">
                <a:solidFill>
                  <a:srgbClr val="000000"/>
                </a:solidFill>
                <a:latin typeface="Arial"/>
              </a:rPr>
              <a:t>DAC HYP 300 mg</a:t>
            </a:r>
          </a:p>
        </p:txBody>
      </p:sp>
      <p:sp>
        <p:nvSpPr>
          <p:cNvPr id="50" name="TextBox 49"/>
          <p:cNvSpPr txBox="1"/>
          <p:nvPr/>
        </p:nvSpPr>
        <p:spPr>
          <a:xfrm rot="16200000">
            <a:off x="3210719" y="3590132"/>
            <a:ext cx="2273300" cy="246062"/>
          </a:xfrm>
          <a:prstGeom prst="rect">
            <a:avLst/>
          </a:prstGeom>
          <a:noFill/>
        </p:spPr>
        <p:txBody>
          <a:bodyPr wrap="none">
            <a:spAutoFit/>
          </a:bodyPr>
          <a:lstStyle/>
          <a:p>
            <a:pPr algn="ctr">
              <a:defRPr/>
            </a:pPr>
            <a:r>
              <a:rPr lang="en-US" sz="1000" b="1" kern="0" dirty="0">
                <a:solidFill>
                  <a:srgbClr val="000000"/>
                </a:solidFill>
                <a:latin typeface="Arial"/>
                <a:cs typeface="+mn-cs"/>
              </a:rPr>
              <a:t>Proportion of patients relapse free</a:t>
            </a:r>
          </a:p>
        </p:txBody>
      </p:sp>
      <p:sp>
        <p:nvSpPr>
          <p:cNvPr id="51" name="TextBox 50"/>
          <p:cNvSpPr txBox="1"/>
          <p:nvPr/>
        </p:nvSpPr>
        <p:spPr>
          <a:xfrm>
            <a:off x="6215063" y="5135563"/>
            <a:ext cx="579437" cy="246062"/>
          </a:xfrm>
          <a:prstGeom prst="rect">
            <a:avLst/>
          </a:prstGeom>
          <a:noFill/>
        </p:spPr>
        <p:txBody>
          <a:bodyPr>
            <a:spAutoFit/>
          </a:bodyPr>
          <a:lstStyle/>
          <a:p>
            <a:pPr>
              <a:defRPr/>
            </a:pPr>
            <a:r>
              <a:rPr lang="en-US" sz="1000" b="1" kern="0" dirty="0">
                <a:solidFill>
                  <a:srgbClr val="000000"/>
                </a:solidFill>
                <a:latin typeface="Arial"/>
                <a:cs typeface="+mn-cs"/>
              </a:rPr>
              <a:t>Week</a:t>
            </a:r>
          </a:p>
        </p:txBody>
      </p:sp>
      <p:sp>
        <p:nvSpPr>
          <p:cNvPr id="54" name="TextBox 53"/>
          <p:cNvSpPr txBox="1"/>
          <p:nvPr/>
        </p:nvSpPr>
        <p:spPr>
          <a:xfrm>
            <a:off x="4386263" y="2222500"/>
            <a:ext cx="381000" cy="230188"/>
          </a:xfrm>
          <a:prstGeom prst="rect">
            <a:avLst/>
          </a:prstGeom>
          <a:noFill/>
        </p:spPr>
        <p:txBody>
          <a:bodyPr>
            <a:spAutoFit/>
          </a:bodyPr>
          <a:lstStyle/>
          <a:p>
            <a:pPr>
              <a:defRPr/>
            </a:pPr>
            <a:r>
              <a:rPr lang="en-US" sz="900" b="1" kern="0" dirty="0">
                <a:solidFill>
                  <a:srgbClr val="000000"/>
                </a:solidFill>
                <a:latin typeface="Arial"/>
                <a:cs typeface="+mn-cs"/>
              </a:rPr>
              <a:t>1.0</a:t>
            </a:r>
          </a:p>
        </p:txBody>
      </p:sp>
      <p:sp>
        <p:nvSpPr>
          <p:cNvPr id="55" name="TextBox 54"/>
          <p:cNvSpPr txBox="1"/>
          <p:nvPr/>
        </p:nvSpPr>
        <p:spPr>
          <a:xfrm>
            <a:off x="4378325" y="2865438"/>
            <a:ext cx="381000" cy="230187"/>
          </a:xfrm>
          <a:prstGeom prst="rect">
            <a:avLst/>
          </a:prstGeom>
          <a:noFill/>
        </p:spPr>
        <p:txBody>
          <a:bodyPr>
            <a:spAutoFit/>
          </a:bodyPr>
          <a:lstStyle/>
          <a:p>
            <a:pPr>
              <a:defRPr/>
            </a:pPr>
            <a:r>
              <a:rPr lang="en-US" sz="900" b="1" kern="0" dirty="0">
                <a:solidFill>
                  <a:srgbClr val="000000"/>
                </a:solidFill>
                <a:latin typeface="Arial"/>
                <a:cs typeface="+mn-cs"/>
              </a:rPr>
              <a:t>0.9</a:t>
            </a:r>
          </a:p>
        </p:txBody>
      </p:sp>
      <p:sp>
        <p:nvSpPr>
          <p:cNvPr id="56" name="TextBox 55"/>
          <p:cNvSpPr txBox="1"/>
          <p:nvPr/>
        </p:nvSpPr>
        <p:spPr>
          <a:xfrm>
            <a:off x="4365625" y="3509963"/>
            <a:ext cx="381000" cy="230187"/>
          </a:xfrm>
          <a:prstGeom prst="rect">
            <a:avLst/>
          </a:prstGeom>
          <a:noFill/>
        </p:spPr>
        <p:txBody>
          <a:bodyPr>
            <a:spAutoFit/>
          </a:bodyPr>
          <a:lstStyle/>
          <a:p>
            <a:pPr>
              <a:defRPr/>
            </a:pPr>
            <a:r>
              <a:rPr lang="en-US" sz="900" b="1" kern="0" dirty="0">
                <a:solidFill>
                  <a:srgbClr val="000000"/>
                </a:solidFill>
                <a:latin typeface="Arial"/>
                <a:cs typeface="+mn-cs"/>
              </a:rPr>
              <a:t>0.8</a:t>
            </a:r>
          </a:p>
        </p:txBody>
      </p:sp>
      <p:sp>
        <p:nvSpPr>
          <p:cNvPr id="57" name="TextBox 56"/>
          <p:cNvSpPr txBox="1"/>
          <p:nvPr/>
        </p:nvSpPr>
        <p:spPr>
          <a:xfrm>
            <a:off x="4376738" y="4170363"/>
            <a:ext cx="381000" cy="231775"/>
          </a:xfrm>
          <a:prstGeom prst="rect">
            <a:avLst/>
          </a:prstGeom>
          <a:noFill/>
        </p:spPr>
        <p:txBody>
          <a:bodyPr>
            <a:spAutoFit/>
          </a:bodyPr>
          <a:lstStyle/>
          <a:p>
            <a:pPr>
              <a:defRPr/>
            </a:pPr>
            <a:r>
              <a:rPr lang="en-US" sz="900" b="1" kern="0" dirty="0">
                <a:solidFill>
                  <a:srgbClr val="000000"/>
                </a:solidFill>
                <a:latin typeface="Arial"/>
                <a:cs typeface="+mn-cs"/>
              </a:rPr>
              <a:t>0.7</a:t>
            </a:r>
          </a:p>
        </p:txBody>
      </p:sp>
      <p:sp>
        <p:nvSpPr>
          <p:cNvPr id="58" name="TextBox 57"/>
          <p:cNvSpPr txBox="1"/>
          <p:nvPr/>
        </p:nvSpPr>
        <p:spPr>
          <a:xfrm>
            <a:off x="4373563" y="4816475"/>
            <a:ext cx="381000" cy="231775"/>
          </a:xfrm>
          <a:prstGeom prst="rect">
            <a:avLst/>
          </a:prstGeom>
          <a:noFill/>
        </p:spPr>
        <p:txBody>
          <a:bodyPr>
            <a:spAutoFit/>
          </a:bodyPr>
          <a:lstStyle/>
          <a:p>
            <a:pPr>
              <a:defRPr/>
            </a:pPr>
            <a:r>
              <a:rPr lang="en-US" sz="900" b="1" kern="0" dirty="0">
                <a:solidFill>
                  <a:srgbClr val="000000"/>
                </a:solidFill>
                <a:latin typeface="Arial"/>
                <a:cs typeface="+mn-cs"/>
              </a:rPr>
              <a:t>0.6</a:t>
            </a:r>
          </a:p>
        </p:txBody>
      </p:sp>
      <p:sp>
        <p:nvSpPr>
          <p:cNvPr id="59" name="TextBox 58"/>
          <p:cNvSpPr txBox="1"/>
          <p:nvPr/>
        </p:nvSpPr>
        <p:spPr>
          <a:xfrm>
            <a:off x="7516813" y="3290888"/>
            <a:ext cx="506412" cy="231775"/>
          </a:xfrm>
          <a:prstGeom prst="rect">
            <a:avLst/>
          </a:prstGeom>
          <a:noFill/>
        </p:spPr>
        <p:txBody>
          <a:bodyPr>
            <a:spAutoFit/>
          </a:bodyPr>
          <a:lstStyle/>
          <a:p>
            <a:pPr>
              <a:defRPr/>
            </a:pPr>
            <a:r>
              <a:rPr lang="en-US" sz="900" b="1" kern="0" dirty="0">
                <a:solidFill>
                  <a:srgbClr val="000000"/>
                </a:solidFill>
                <a:latin typeface="Arial"/>
                <a:cs typeface="+mn-cs"/>
              </a:rPr>
              <a:t>81%</a:t>
            </a:r>
          </a:p>
        </p:txBody>
      </p:sp>
      <p:sp>
        <p:nvSpPr>
          <p:cNvPr id="60" name="TextBox 59"/>
          <p:cNvSpPr txBox="1"/>
          <p:nvPr/>
        </p:nvSpPr>
        <p:spPr>
          <a:xfrm>
            <a:off x="7513638" y="3609975"/>
            <a:ext cx="506412" cy="230188"/>
          </a:xfrm>
          <a:prstGeom prst="rect">
            <a:avLst/>
          </a:prstGeom>
          <a:noFill/>
        </p:spPr>
        <p:txBody>
          <a:bodyPr>
            <a:spAutoFit/>
          </a:bodyPr>
          <a:lstStyle/>
          <a:p>
            <a:pPr>
              <a:defRPr/>
            </a:pPr>
            <a:r>
              <a:rPr lang="en-US" sz="900" b="1" kern="0" dirty="0">
                <a:solidFill>
                  <a:srgbClr val="000000"/>
                </a:solidFill>
                <a:latin typeface="Arial"/>
                <a:cs typeface="+mn-cs"/>
              </a:rPr>
              <a:t>80%</a:t>
            </a:r>
          </a:p>
        </p:txBody>
      </p:sp>
      <p:sp>
        <p:nvSpPr>
          <p:cNvPr id="61" name="TextBox 60"/>
          <p:cNvSpPr txBox="1"/>
          <p:nvPr/>
        </p:nvSpPr>
        <p:spPr>
          <a:xfrm>
            <a:off x="7558088" y="4433888"/>
            <a:ext cx="504825" cy="231775"/>
          </a:xfrm>
          <a:prstGeom prst="rect">
            <a:avLst/>
          </a:prstGeom>
          <a:noFill/>
        </p:spPr>
        <p:txBody>
          <a:bodyPr>
            <a:spAutoFit/>
          </a:bodyPr>
          <a:lstStyle/>
          <a:p>
            <a:pPr>
              <a:defRPr/>
            </a:pPr>
            <a:r>
              <a:rPr lang="en-US" sz="900" b="1" kern="0" dirty="0">
                <a:solidFill>
                  <a:srgbClr val="000000"/>
                </a:solidFill>
                <a:latin typeface="Arial"/>
                <a:cs typeface="+mn-cs"/>
              </a:rPr>
              <a:t>64%</a:t>
            </a:r>
          </a:p>
        </p:txBody>
      </p:sp>
      <p:sp>
        <p:nvSpPr>
          <p:cNvPr id="62" name="TextBox 61"/>
          <p:cNvSpPr txBox="1"/>
          <p:nvPr/>
        </p:nvSpPr>
        <p:spPr>
          <a:xfrm>
            <a:off x="4583113" y="4968875"/>
            <a:ext cx="381000" cy="231775"/>
          </a:xfrm>
          <a:prstGeom prst="rect">
            <a:avLst/>
          </a:prstGeom>
          <a:noFill/>
        </p:spPr>
        <p:txBody>
          <a:bodyPr>
            <a:spAutoFit/>
          </a:bodyPr>
          <a:lstStyle/>
          <a:p>
            <a:pPr>
              <a:defRPr/>
            </a:pPr>
            <a:r>
              <a:rPr lang="en-US" sz="900" b="1" kern="0" dirty="0">
                <a:solidFill>
                  <a:srgbClr val="000000"/>
                </a:solidFill>
                <a:latin typeface="Arial"/>
                <a:cs typeface="+mn-cs"/>
              </a:rPr>
              <a:t>0</a:t>
            </a:r>
          </a:p>
        </p:txBody>
      </p:sp>
      <p:sp>
        <p:nvSpPr>
          <p:cNvPr id="63" name="TextBox 62"/>
          <p:cNvSpPr txBox="1"/>
          <p:nvPr/>
        </p:nvSpPr>
        <p:spPr>
          <a:xfrm>
            <a:off x="5214938" y="4968875"/>
            <a:ext cx="381000" cy="231775"/>
          </a:xfrm>
          <a:prstGeom prst="rect">
            <a:avLst/>
          </a:prstGeom>
          <a:noFill/>
        </p:spPr>
        <p:txBody>
          <a:bodyPr>
            <a:spAutoFit/>
          </a:bodyPr>
          <a:lstStyle/>
          <a:p>
            <a:pPr>
              <a:defRPr/>
            </a:pPr>
            <a:r>
              <a:rPr lang="en-US" sz="900" b="1" kern="0" dirty="0">
                <a:solidFill>
                  <a:srgbClr val="000000"/>
                </a:solidFill>
                <a:latin typeface="Arial"/>
                <a:cs typeface="+mn-cs"/>
              </a:rPr>
              <a:t>12</a:t>
            </a:r>
          </a:p>
        </p:txBody>
      </p:sp>
      <p:sp>
        <p:nvSpPr>
          <p:cNvPr id="64" name="TextBox 63"/>
          <p:cNvSpPr txBox="1"/>
          <p:nvPr/>
        </p:nvSpPr>
        <p:spPr>
          <a:xfrm>
            <a:off x="5938838" y="4968875"/>
            <a:ext cx="381000" cy="231775"/>
          </a:xfrm>
          <a:prstGeom prst="rect">
            <a:avLst/>
          </a:prstGeom>
          <a:noFill/>
        </p:spPr>
        <p:txBody>
          <a:bodyPr>
            <a:spAutoFit/>
          </a:bodyPr>
          <a:lstStyle/>
          <a:p>
            <a:pPr>
              <a:defRPr/>
            </a:pPr>
            <a:r>
              <a:rPr lang="en-US" sz="900" b="1" kern="0" dirty="0">
                <a:solidFill>
                  <a:srgbClr val="000000"/>
                </a:solidFill>
                <a:latin typeface="Arial"/>
                <a:cs typeface="+mn-cs"/>
              </a:rPr>
              <a:t>24</a:t>
            </a:r>
          </a:p>
        </p:txBody>
      </p:sp>
      <p:sp>
        <p:nvSpPr>
          <p:cNvPr id="65" name="TextBox 64"/>
          <p:cNvSpPr txBox="1"/>
          <p:nvPr/>
        </p:nvSpPr>
        <p:spPr>
          <a:xfrm>
            <a:off x="6689725" y="4968875"/>
            <a:ext cx="381000" cy="231775"/>
          </a:xfrm>
          <a:prstGeom prst="rect">
            <a:avLst/>
          </a:prstGeom>
          <a:noFill/>
        </p:spPr>
        <p:txBody>
          <a:bodyPr>
            <a:spAutoFit/>
          </a:bodyPr>
          <a:lstStyle/>
          <a:p>
            <a:pPr>
              <a:defRPr/>
            </a:pPr>
            <a:r>
              <a:rPr lang="en-US" sz="900" b="1" kern="0" dirty="0">
                <a:solidFill>
                  <a:srgbClr val="000000"/>
                </a:solidFill>
                <a:latin typeface="Arial"/>
                <a:cs typeface="+mn-cs"/>
              </a:rPr>
              <a:t>36</a:t>
            </a:r>
          </a:p>
        </p:txBody>
      </p:sp>
      <p:sp>
        <p:nvSpPr>
          <p:cNvPr id="66" name="TextBox 65"/>
          <p:cNvSpPr txBox="1"/>
          <p:nvPr/>
        </p:nvSpPr>
        <p:spPr>
          <a:xfrm>
            <a:off x="7380288" y="4968875"/>
            <a:ext cx="381000" cy="231775"/>
          </a:xfrm>
          <a:prstGeom prst="rect">
            <a:avLst/>
          </a:prstGeom>
          <a:noFill/>
        </p:spPr>
        <p:txBody>
          <a:bodyPr>
            <a:spAutoFit/>
          </a:bodyPr>
          <a:lstStyle/>
          <a:p>
            <a:pPr>
              <a:defRPr/>
            </a:pPr>
            <a:r>
              <a:rPr lang="en-US" sz="900" b="1" kern="0" dirty="0">
                <a:solidFill>
                  <a:srgbClr val="000000"/>
                </a:solidFill>
                <a:latin typeface="Arial"/>
                <a:cs typeface="+mn-cs"/>
              </a:rPr>
              <a:t>48</a:t>
            </a:r>
          </a:p>
        </p:txBody>
      </p:sp>
      <p:sp>
        <p:nvSpPr>
          <p:cNvPr id="67" name="TextBox 66"/>
          <p:cNvSpPr txBox="1"/>
          <p:nvPr/>
        </p:nvSpPr>
        <p:spPr>
          <a:xfrm>
            <a:off x="7612063" y="4975225"/>
            <a:ext cx="381000" cy="230188"/>
          </a:xfrm>
          <a:prstGeom prst="rect">
            <a:avLst/>
          </a:prstGeom>
          <a:noFill/>
        </p:spPr>
        <p:txBody>
          <a:bodyPr>
            <a:spAutoFit/>
          </a:bodyPr>
          <a:lstStyle/>
          <a:p>
            <a:pPr>
              <a:defRPr/>
            </a:pPr>
            <a:r>
              <a:rPr lang="en-US" sz="900" b="1" kern="0" dirty="0">
                <a:solidFill>
                  <a:srgbClr val="000000"/>
                </a:solidFill>
                <a:latin typeface="Arial"/>
                <a:cs typeface="+mn-cs"/>
              </a:rPr>
              <a:t>52</a:t>
            </a:r>
          </a:p>
        </p:txBody>
      </p:sp>
      <p:sp>
        <p:nvSpPr>
          <p:cNvPr id="84" name="TextBox 83"/>
          <p:cNvSpPr txBox="1"/>
          <p:nvPr/>
        </p:nvSpPr>
        <p:spPr>
          <a:xfrm>
            <a:off x="7942263" y="3519488"/>
            <a:ext cx="704850" cy="190500"/>
          </a:xfrm>
          <a:prstGeom prst="rect">
            <a:avLst/>
          </a:prstGeom>
          <a:noFill/>
          <a:ln>
            <a:noFill/>
          </a:ln>
        </p:spPr>
        <p:txBody>
          <a:bodyPr wrap="none" lIns="45720" tIns="18288" rIns="45720" bIns="18288">
            <a:spAutoFit/>
          </a:bodyPr>
          <a:lstStyle/>
          <a:p>
            <a:pPr algn="ctr">
              <a:defRPr/>
            </a:pPr>
            <a:r>
              <a:rPr lang="en-US" sz="1000" b="1" kern="0" dirty="0">
                <a:solidFill>
                  <a:srgbClr val="000000"/>
                </a:solidFill>
                <a:latin typeface="Arial"/>
                <a:cs typeface="+mn-cs"/>
              </a:rPr>
              <a:t>p=0.00015</a:t>
            </a:r>
          </a:p>
        </p:txBody>
      </p:sp>
      <p:sp>
        <p:nvSpPr>
          <p:cNvPr id="85" name="AutoShape 56"/>
          <p:cNvSpPr>
            <a:spLocks noChangeArrowheads="1"/>
          </p:cNvSpPr>
          <p:nvPr/>
        </p:nvSpPr>
        <p:spPr bwMode="auto">
          <a:xfrm rot="5400000">
            <a:off x="7903369" y="3256757"/>
            <a:ext cx="179387" cy="1651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40 h 21600"/>
              <a:gd name="T14" fmla="*/ 18900 w 21600"/>
              <a:gd name="T15" fmla="*/ 1616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B7C6"/>
          </a:solidFill>
          <a:ln>
            <a:noFill/>
          </a:ln>
          <a:extLst/>
        </p:spPr>
        <p:txBody>
          <a:bodyPr/>
          <a:lstStyle/>
          <a:p>
            <a:pPr fontAlgn="auto">
              <a:spcBef>
                <a:spcPts val="0"/>
              </a:spcBef>
              <a:spcAft>
                <a:spcPts val="0"/>
              </a:spcAft>
              <a:defRPr/>
            </a:pPr>
            <a:endParaRPr lang="en-US" kern="0" dirty="0">
              <a:solidFill>
                <a:srgbClr val="000000"/>
              </a:solidFill>
              <a:latin typeface="Arial"/>
              <a:cs typeface="Arial"/>
            </a:endParaRPr>
          </a:p>
        </p:txBody>
      </p:sp>
      <p:sp>
        <p:nvSpPr>
          <p:cNvPr id="86" name="AutoShape 40"/>
          <p:cNvSpPr>
            <a:spLocks noChangeAspect="1" noChangeArrowheads="1"/>
          </p:cNvSpPr>
          <p:nvPr/>
        </p:nvSpPr>
        <p:spPr bwMode="auto">
          <a:xfrm>
            <a:off x="7561263" y="3041650"/>
            <a:ext cx="863600" cy="182563"/>
          </a:xfrm>
          <a:prstGeom prst="roundRect">
            <a:avLst>
              <a:gd name="adj" fmla="val 16667"/>
            </a:avLst>
          </a:prstGeom>
          <a:solidFill>
            <a:srgbClr val="FFFFFF"/>
          </a:solidFill>
          <a:ln w="12700">
            <a:solidFill>
              <a:srgbClr val="000000"/>
            </a:solidFill>
            <a:round/>
            <a:headEnd/>
            <a:tailEnd/>
          </a:ln>
        </p:spPr>
        <p:txBody>
          <a:bodyPr lIns="0" tIns="0" rIns="0" bIns="0" anchor="ctr"/>
          <a:lstStyle>
            <a:lvl1pPr eaLnBrk="0" hangingPunct="0">
              <a:spcBef>
                <a:spcPct val="20000"/>
              </a:spcBef>
              <a:spcAft>
                <a:spcPct val="20000"/>
              </a:spcAft>
              <a:buClr>
                <a:schemeClr val="hlink"/>
              </a:buClr>
              <a:buFont typeface="Arial" charset="0"/>
              <a:buChar char="•"/>
              <a:defRPr sz="2000" b="1">
                <a:solidFill>
                  <a:schemeClr val="tx1"/>
                </a:solidFill>
                <a:latin typeface="Arial" charset="0"/>
                <a:cs typeface="Arial" charset="0"/>
              </a:defRPr>
            </a:lvl1pPr>
            <a:lvl2pPr marL="742950" indent="-285750" eaLnBrk="0" hangingPunct="0">
              <a:spcBef>
                <a:spcPct val="20000"/>
              </a:spcBef>
              <a:spcAft>
                <a:spcPct val="20000"/>
              </a:spcAft>
              <a:buClr>
                <a:schemeClr val="bg2"/>
              </a:buClr>
              <a:buFont typeface="Arial" charset="0"/>
              <a:buChar char="–"/>
              <a:defRPr>
                <a:solidFill>
                  <a:schemeClr val="bg2"/>
                </a:solidFill>
                <a:latin typeface="Arial" charset="0"/>
                <a:cs typeface="Arial" charset="0"/>
              </a:defRPr>
            </a:lvl2pPr>
            <a:lvl3pPr marL="1143000" indent="-228600" eaLnBrk="0" hangingPunct="0">
              <a:spcBef>
                <a:spcPct val="20000"/>
              </a:spcBef>
              <a:spcAft>
                <a:spcPct val="20000"/>
              </a:spcAft>
              <a:buClr>
                <a:schemeClr val="hlink"/>
              </a:buClr>
              <a:buChar char="•"/>
              <a:defRPr sz="1600">
                <a:solidFill>
                  <a:schemeClr val="bg2"/>
                </a:solidFill>
                <a:latin typeface="Arial" charset="0"/>
                <a:cs typeface="Arial" charset="0"/>
              </a:defRPr>
            </a:lvl3pPr>
            <a:lvl4pPr marL="1600200" indent="-228600" eaLnBrk="0" hangingPunct="0">
              <a:spcBef>
                <a:spcPct val="20000"/>
              </a:spcBef>
              <a:spcAft>
                <a:spcPct val="20000"/>
              </a:spcAft>
              <a:buClr>
                <a:schemeClr val="bg2"/>
              </a:buClr>
              <a:buFont typeface="Arial" charset="0"/>
              <a:buChar char="–"/>
              <a:defRPr sz="1400">
                <a:solidFill>
                  <a:schemeClr val="bg2"/>
                </a:solidFill>
                <a:latin typeface="Arial" charset="0"/>
                <a:cs typeface="Arial" charset="0"/>
              </a:defRPr>
            </a:lvl4pPr>
            <a:lvl5pPr marL="2057400" indent="-228600" eaLnBrk="0"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5pPr>
            <a:lvl6pPr marL="25146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6pPr>
            <a:lvl7pPr marL="29718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7pPr>
            <a:lvl8pPr marL="34290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8pPr>
            <a:lvl9pPr marL="38862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9pPr>
          </a:lstStyle>
          <a:p>
            <a:pPr algn="ctr" eaLnBrk="1" fontAlgn="auto" hangingPunct="1">
              <a:lnSpc>
                <a:spcPct val="90000"/>
              </a:lnSpc>
              <a:spcBef>
                <a:spcPct val="0"/>
              </a:spcBef>
              <a:spcAft>
                <a:spcPct val="0"/>
              </a:spcAft>
              <a:buClrTx/>
              <a:buFontTx/>
              <a:buNone/>
              <a:defRPr/>
            </a:pPr>
            <a:r>
              <a:rPr lang="en-GB" altLang="en-US" sz="1000" kern="0" dirty="0" smtClean="0">
                <a:solidFill>
                  <a:srgbClr val="000000"/>
                </a:solidFill>
                <a:ea typeface="ヒラギノ角ゴ Pro W3" pitchFamily="1" charset="-128"/>
              </a:rPr>
              <a:t>-55% (33-70)</a:t>
            </a:r>
          </a:p>
        </p:txBody>
      </p:sp>
      <p:sp>
        <p:nvSpPr>
          <p:cNvPr id="87" name="Rectangle 86"/>
          <p:cNvSpPr/>
          <p:nvPr/>
        </p:nvSpPr>
        <p:spPr>
          <a:xfrm>
            <a:off x="7612063" y="2792413"/>
            <a:ext cx="762000" cy="246062"/>
          </a:xfrm>
          <a:prstGeom prst="rect">
            <a:avLst/>
          </a:prstGeom>
        </p:spPr>
        <p:txBody>
          <a:bodyPr wrap="none">
            <a:spAutoFit/>
          </a:bodyPr>
          <a:lstStyle/>
          <a:p>
            <a:pPr>
              <a:defRPr/>
            </a:pPr>
            <a:r>
              <a:rPr lang="en-GB" altLang="en-US" sz="1000" b="1" kern="0" dirty="0">
                <a:solidFill>
                  <a:srgbClr val="000000"/>
                </a:solidFill>
                <a:latin typeface="Arial"/>
                <a:cs typeface="Arial"/>
              </a:rPr>
              <a:t>p&lt;0.0001 </a:t>
            </a:r>
            <a:endParaRPr lang="en-US" sz="1000" b="1" kern="0" dirty="0">
              <a:solidFill>
                <a:srgbClr val="000000"/>
              </a:solidFill>
              <a:latin typeface="Arial"/>
              <a:cs typeface="+mn-cs"/>
            </a:endParaRPr>
          </a:p>
        </p:txBody>
      </p:sp>
      <p:sp>
        <p:nvSpPr>
          <p:cNvPr id="88" name="AutoShape 40"/>
          <p:cNvSpPr>
            <a:spLocks noChangeAspect="1" noChangeArrowheads="1"/>
          </p:cNvSpPr>
          <p:nvPr/>
        </p:nvSpPr>
        <p:spPr bwMode="auto">
          <a:xfrm>
            <a:off x="7875588" y="3703638"/>
            <a:ext cx="838200" cy="184150"/>
          </a:xfrm>
          <a:prstGeom prst="roundRect">
            <a:avLst>
              <a:gd name="adj" fmla="val 16667"/>
            </a:avLst>
          </a:prstGeom>
          <a:solidFill>
            <a:srgbClr val="FFFFFF"/>
          </a:solidFill>
          <a:ln w="12700">
            <a:solidFill>
              <a:srgbClr val="000000"/>
            </a:solidFill>
            <a:round/>
            <a:headEnd/>
            <a:tailEnd/>
          </a:ln>
        </p:spPr>
        <p:txBody>
          <a:bodyPr lIns="0" tIns="0" rIns="0" bIns="0" anchor="ctr"/>
          <a:lstStyle>
            <a:lvl1pPr eaLnBrk="0" hangingPunct="0">
              <a:spcBef>
                <a:spcPct val="20000"/>
              </a:spcBef>
              <a:spcAft>
                <a:spcPct val="20000"/>
              </a:spcAft>
              <a:buClr>
                <a:schemeClr val="hlink"/>
              </a:buClr>
              <a:buFont typeface="Arial" charset="0"/>
              <a:buChar char="•"/>
              <a:defRPr sz="2000" b="1">
                <a:solidFill>
                  <a:schemeClr val="tx1"/>
                </a:solidFill>
                <a:latin typeface="Arial" charset="0"/>
                <a:cs typeface="Arial" charset="0"/>
              </a:defRPr>
            </a:lvl1pPr>
            <a:lvl2pPr marL="742950" indent="-285750" eaLnBrk="0" hangingPunct="0">
              <a:spcBef>
                <a:spcPct val="20000"/>
              </a:spcBef>
              <a:spcAft>
                <a:spcPct val="20000"/>
              </a:spcAft>
              <a:buClr>
                <a:schemeClr val="bg2"/>
              </a:buClr>
              <a:buFont typeface="Arial" charset="0"/>
              <a:buChar char="–"/>
              <a:defRPr>
                <a:solidFill>
                  <a:schemeClr val="bg2"/>
                </a:solidFill>
                <a:latin typeface="Arial" charset="0"/>
                <a:cs typeface="Arial" charset="0"/>
              </a:defRPr>
            </a:lvl2pPr>
            <a:lvl3pPr marL="1143000" indent="-228600" eaLnBrk="0" hangingPunct="0">
              <a:spcBef>
                <a:spcPct val="20000"/>
              </a:spcBef>
              <a:spcAft>
                <a:spcPct val="20000"/>
              </a:spcAft>
              <a:buClr>
                <a:schemeClr val="hlink"/>
              </a:buClr>
              <a:buChar char="•"/>
              <a:defRPr sz="1600">
                <a:solidFill>
                  <a:schemeClr val="bg2"/>
                </a:solidFill>
                <a:latin typeface="Arial" charset="0"/>
                <a:cs typeface="Arial" charset="0"/>
              </a:defRPr>
            </a:lvl3pPr>
            <a:lvl4pPr marL="1600200" indent="-228600" eaLnBrk="0" hangingPunct="0">
              <a:spcBef>
                <a:spcPct val="20000"/>
              </a:spcBef>
              <a:spcAft>
                <a:spcPct val="20000"/>
              </a:spcAft>
              <a:buClr>
                <a:schemeClr val="bg2"/>
              </a:buClr>
              <a:buFont typeface="Arial" charset="0"/>
              <a:buChar char="–"/>
              <a:defRPr sz="1400">
                <a:solidFill>
                  <a:schemeClr val="bg2"/>
                </a:solidFill>
                <a:latin typeface="Arial" charset="0"/>
                <a:cs typeface="Arial" charset="0"/>
              </a:defRPr>
            </a:lvl4pPr>
            <a:lvl5pPr marL="2057400" indent="-228600" eaLnBrk="0"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5pPr>
            <a:lvl6pPr marL="25146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6pPr>
            <a:lvl7pPr marL="29718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7pPr>
            <a:lvl8pPr marL="34290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8pPr>
            <a:lvl9pPr marL="3886200" indent="-228600" eaLnBrk="0" fontAlgn="base" hangingPunct="0">
              <a:spcBef>
                <a:spcPct val="20000"/>
              </a:spcBef>
              <a:spcAft>
                <a:spcPct val="20000"/>
              </a:spcAft>
              <a:buClr>
                <a:schemeClr val="hlink"/>
              </a:buClr>
              <a:buFont typeface="Arial" charset="0"/>
              <a:buChar char="–"/>
              <a:defRPr sz="1400">
                <a:solidFill>
                  <a:srgbClr val="464749"/>
                </a:solidFill>
                <a:latin typeface="Arial" charset="0"/>
                <a:cs typeface="Arial" charset="0"/>
              </a:defRPr>
            </a:lvl9pPr>
          </a:lstStyle>
          <a:p>
            <a:pPr algn="ctr" eaLnBrk="1" fontAlgn="auto" hangingPunct="1">
              <a:lnSpc>
                <a:spcPct val="90000"/>
              </a:lnSpc>
              <a:spcBef>
                <a:spcPct val="0"/>
              </a:spcBef>
              <a:spcAft>
                <a:spcPct val="0"/>
              </a:spcAft>
              <a:buClrTx/>
              <a:buFontTx/>
              <a:buNone/>
              <a:defRPr/>
            </a:pPr>
            <a:r>
              <a:rPr lang="en-GB" altLang="en-US" sz="1000" kern="0" dirty="0" smtClean="0">
                <a:solidFill>
                  <a:srgbClr val="000000"/>
                </a:solidFill>
                <a:ea typeface="ヒラギノ角ゴ Pro W3" pitchFamily="1" charset="-128"/>
              </a:rPr>
              <a:t>-51% (28-67)</a:t>
            </a:r>
          </a:p>
        </p:txBody>
      </p:sp>
      <p:sp>
        <p:nvSpPr>
          <p:cNvPr id="89" name="AutoShape 56"/>
          <p:cNvSpPr>
            <a:spLocks noChangeArrowheads="1"/>
          </p:cNvSpPr>
          <p:nvPr/>
        </p:nvSpPr>
        <p:spPr bwMode="auto">
          <a:xfrm rot="5400000">
            <a:off x="8204994" y="3947319"/>
            <a:ext cx="179388" cy="1651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40 h 21600"/>
              <a:gd name="T14" fmla="*/ 18900 w 21600"/>
              <a:gd name="T15" fmla="*/ 1616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4B72"/>
          </a:solidFill>
          <a:ln>
            <a:noFill/>
          </a:ln>
          <a:extLst/>
        </p:spPr>
        <p:txBody>
          <a:bodyPr/>
          <a:lstStyle/>
          <a:p>
            <a:pPr fontAlgn="auto">
              <a:spcBef>
                <a:spcPts val="0"/>
              </a:spcBef>
              <a:spcAft>
                <a:spcPts val="0"/>
              </a:spcAft>
              <a:defRPr/>
            </a:pPr>
            <a:endParaRPr lang="en-US" kern="0" dirty="0">
              <a:solidFill>
                <a:srgbClr val="000000"/>
              </a:solidFill>
              <a:latin typeface="Arial"/>
              <a:cs typeface="Arial"/>
            </a:endParaRPr>
          </a:p>
        </p:txBody>
      </p:sp>
      <p:sp>
        <p:nvSpPr>
          <p:cNvPr id="90" name="Rectangle 89"/>
          <p:cNvSpPr/>
          <p:nvPr/>
        </p:nvSpPr>
        <p:spPr>
          <a:xfrm>
            <a:off x="4237038" y="2084388"/>
            <a:ext cx="4559300" cy="3355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1" name="Rounded Rectangle 70"/>
          <p:cNvSpPr/>
          <p:nvPr/>
        </p:nvSpPr>
        <p:spPr>
          <a:xfrm>
            <a:off x="4224338" y="1874838"/>
            <a:ext cx="4572000" cy="269875"/>
          </a:xfrm>
          <a:prstGeom prst="roundRect">
            <a:avLst/>
          </a:prstGeom>
          <a:solidFill>
            <a:schemeClr val="accent1"/>
          </a:solidFill>
          <a:ln w="25400" cap="flat" cmpd="sng" algn="ctr">
            <a:solidFill>
              <a:schemeClr val="tx2"/>
            </a:solidFill>
            <a:prstDash val="solid"/>
          </a:ln>
          <a:effectLst/>
        </p:spPr>
        <p:txBody>
          <a:bodyPr anchor="ctr"/>
          <a:lstStyle/>
          <a:p>
            <a:pPr algn="ctr" fontAlgn="auto">
              <a:spcBef>
                <a:spcPts val="0"/>
              </a:spcBef>
              <a:spcAft>
                <a:spcPts val="0"/>
              </a:spcAft>
              <a:defRPr/>
            </a:pPr>
            <a:r>
              <a:rPr lang="en-US" sz="1400" b="1" kern="0" dirty="0">
                <a:solidFill>
                  <a:prstClr val="white"/>
                </a:solidFill>
                <a:latin typeface="Arial"/>
                <a:cs typeface="+mn-cs"/>
              </a:rPr>
              <a:t>Time-to-first relapse</a:t>
            </a:r>
          </a:p>
        </p:txBody>
      </p:sp>
      <p:sp>
        <p:nvSpPr>
          <p:cNvPr id="1067" name="Rectangle 12"/>
          <p:cNvSpPr>
            <a:spLocks noChangeArrowheads="1"/>
          </p:cNvSpPr>
          <p:nvPr/>
        </p:nvSpPr>
        <p:spPr bwMode="auto">
          <a:xfrm>
            <a:off x="685800" y="5788025"/>
            <a:ext cx="7696200" cy="230188"/>
          </a:xfrm>
          <a:prstGeom prst="rect">
            <a:avLst/>
          </a:prstGeom>
          <a:noFill/>
          <a:ln w="9525">
            <a:noFill/>
            <a:miter lim="800000"/>
            <a:headEnd/>
            <a:tailEnd/>
          </a:ln>
        </p:spPr>
        <p:txBody>
          <a:bodyPr>
            <a:spAutoFit/>
          </a:bodyPr>
          <a:lstStyle/>
          <a:p>
            <a:r>
              <a:rPr lang="en-US" sz="900">
                <a:solidFill>
                  <a:srgbClr val="404040"/>
                </a:solidFill>
              </a:rPr>
              <a:t>ARR, annualized relapse rate; DAC HYP, daclizumab high-yield process</a:t>
            </a:r>
          </a:p>
        </p:txBody>
      </p:sp>
      <p:sp>
        <p:nvSpPr>
          <p:cNvPr id="1068" name="Rectangle 12"/>
          <p:cNvSpPr>
            <a:spLocks noChangeArrowheads="1"/>
          </p:cNvSpPr>
          <p:nvPr/>
        </p:nvSpPr>
        <p:spPr bwMode="auto">
          <a:xfrm>
            <a:off x="685800" y="6126163"/>
            <a:ext cx="6096000" cy="231775"/>
          </a:xfrm>
          <a:prstGeom prst="rect">
            <a:avLst/>
          </a:prstGeom>
          <a:noFill/>
          <a:ln w="9525">
            <a:noFill/>
            <a:miter lim="800000"/>
            <a:headEnd/>
            <a:tailEnd/>
          </a:ln>
        </p:spPr>
        <p:txBody>
          <a:bodyPr>
            <a:spAutoFit/>
          </a:bodyPr>
          <a:lstStyle/>
          <a:p>
            <a:r>
              <a:rPr lang="da-DK" sz="900">
                <a:solidFill>
                  <a:srgbClr val="404040"/>
                </a:solidFill>
              </a:rPr>
              <a:t>Gold R et al. Lancet 2013;381:2167-2175.</a:t>
            </a:r>
            <a:endParaRPr lang="en-US" sz="900">
              <a:solidFill>
                <a:srgbClr val="404040"/>
              </a:solidFill>
            </a:endParaRPr>
          </a:p>
        </p:txBody>
      </p:sp>
      <p:sp>
        <p:nvSpPr>
          <p:cNvPr id="53" name="Rectangle 52"/>
          <p:cNvSpPr/>
          <p:nvPr/>
        </p:nvSpPr>
        <p:spPr>
          <a:xfrm>
            <a:off x="2700338" y="2532063"/>
            <a:ext cx="1274762" cy="2871787"/>
          </a:xfrm>
          <a:prstGeom prst="rect">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9" name="Rectangle 3"/>
          <p:cNvSpPr>
            <a:spLocks noChangeArrowheads="1"/>
          </p:cNvSpPr>
          <p:nvPr/>
        </p:nvSpPr>
        <p:spPr bwMode="auto">
          <a:xfrm>
            <a:off x="899592" y="4005064"/>
            <a:ext cx="7344816"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l-GR" sz="3600" dirty="0" smtClean="0"/>
              <a:t>ΙΙΙ</a:t>
            </a:r>
            <a:r>
              <a:rPr lang="en-US" sz="3600" dirty="0" smtClean="0"/>
              <a:t>.</a:t>
            </a:r>
            <a:r>
              <a:rPr lang="el-GR" sz="3600" dirty="0" smtClean="0"/>
              <a:t> </a:t>
            </a:r>
            <a:r>
              <a:rPr lang="en-US" sz="3600" dirty="0" smtClean="0"/>
              <a:t>NMO</a:t>
            </a:r>
            <a:r>
              <a:rPr lang="en-GB" sz="3600" dirty="0" smtClean="0"/>
              <a:t> </a:t>
            </a:r>
            <a:endParaRPr lang="el-GR" sz="3600" dirty="0"/>
          </a:p>
        </p:txBody>
      </p:sp>
      <p:sp>
        <p:nvSpPr>
          <p:cNvPr id="7" name="Rectangle 6"/>
          <p:cNvSpPr/>
          <p:nvPr/>
        </p:nvSpPr>
        <p:spPr>
          <a:xfrm>
            <a:off x="360040" y="6279703"/>
            <a:ext cx="4572000" cy="461665"/>
          </a:xfrm>
          <a:prstGeom prst="rect">
            <a:avLst/>
          </a:prstGeom>
        </p:spPr>
        <p:txBody>
          <a:bodyPr>
            <a:spAutoFit/>
          </a:bodyPr>
          <a:lstStyle/>
          <a:p>
            <a:r>
              <a:rPr lang="el-GR" sz="2400" dirty="0" smtClean="0"/>
              <a:t>Ηράκλειο, 7</a:t>
            </a:r>
            <a:r>
              <a:rPr lang="en-US" sz="2400" dirty="0" smtClean="0"/>
              <a:t>.</a:t>
            </a:r>
            <a:r>
              <a:rPr lang="el-GR" sz="2400" dirty="0" smtClean="0"/>
              <a:t>10</a:t>
            </a:r>
            <a:r>
              <a:rPr lang="en-US" sz="2400" dirty="0" smtClean="0"/>
              <a:t>.1</a:t>
            </a:r>
            <a:r>
              <a:rPr lang="el-GR" sz="2400" dirty="0" smtClean="0"/>
              <a:t>7</a:t>
            </a:r>
            <a:endParaRPr lang="en-US" sz="2400" dirty="0"/>
          </a:p>
        </p:txBody>
      </p:sp>
      <p:sp>
        <p:nvSpPr>
          <p:cNvPr id="12" name="Title 1"/>
          <p:cNvSpPr txBox="1">
            <a:spLocks/>
          </p:cNvSpPr>
          <p:nvPr/>
        </p:nvSpPr>
        <p:spPr>
          <a:xfrm>
            <a:off x="1619672" y="1598935"/>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Φλεγμονώδη/</a:t>
            </a:r>
            <a:r>
              <a:rPr kumimoji="0" lang="el-GR" sz="2800" b="1" i="0" u="none" strike="noStrike" kern="1200" cap="none" spc="0" normalizeH="0" baseline="0" noProof="0" dirty="0" err="1" smtClean="0">
                <a:ln>
                  <a:noFill/>
                </a:ln>
                <a:solidFill>
                  <a:schemeClr val="tx2"/>
                </a:solidFill>
                <a:effectLst/>
                <a:uLnTx/>
                <a:uFillTx/>
                <a:latin typeface="+mj-lt"/>
                <a:ea typeface="+mj-ea"/>
                <a:cs typeface="+mj-cs"/>
              </a:rPr>
              <a:t>απομυελινωτικά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 Τίτλος"/>
          <p:cNvSpPr>
            <a:spLocks noGrp="1"/>
          </p:cNvSpPr>
          <p:nvPr>
            <p:ph type="title"/>
          </p:nvPr>
        </p:nvSpPr>
        <p:spPr>
          <a:xfrm>
            <a:off x="685800" y="260350"/>
            <a:ext cx="7772400" cy="1143000"/>
          </a:xfrm>
        </p:spPr>
        <p:txBody>
          <a:bodyPr/>
          <a:lstStyle/>
          <a:p>
            <a:r>
              <a:rPr lang="en-US" smtClean="0">
                <a:solidFill>
                  <a:srgbClr val="6600FF"/>
                </a:solidFill>
                <a:latin typeface="Calibri" pitchFamily="34" charset="0"/>
              </a:rPr>
              <a:t>Neuro-Myelitis Optica</a:t>
            </a:r>
            <a:r>
              <a:rPr lang="el-GR" smtClean="0">
                <a:solidFill>
                  <a:srgbClr val="6600FF"/>
                </a:solidFill>
                <a:latin typeface="Calibri" pitchFamily="34" charset="0"/>
              </a:rPr>
              <a:t> </a:t>
            </a:r>
            <a:r>
              <a:rPr lang="en-US" smtClean="0">
                <a:solidFill>
                  <a:srgbClr val="6600FF"/>
                </a:solidFill>
                <a:latin typeface="Calibri" pitchFamily="34" charset="0"/>
              </a:rPr>
              <a:t>(NMO)</a:t>
            </a:r>
            <a:endParaRPr lang="el-GR" smtClean="0">
              <a:solidFill>
                <a:srgbClr val="6600FF"/>
              </a:solidFill>
              <a:latin typeface="Calibri" pitchFamily="34" charset="0"/>
            </a:endParaRPr>
          </a:p>
        </p:txBody>
      </p:sp>
      <p:sp>
        <p:nvSpPr>
          <p:cNvPr id="3075" name="2 - Θέση περιεχομένου"/>
          <p:cNvSpPr>
            <a:spLocks noGrp="1"/>
          </p:cNvSpPr>
          <p:nvPr>
            <p:ph idx="1"/>
          </p:nvPr>
        </p:nvSpPr>
        <p:spPr>
          <a:xfrm>
            <a:off x="685800" y="1785938"/>
            <a:ext cx="7772400" cy="4114800"/>
          </a:xfrm>
        </p:spPr>
        <p:txBody>
          <a:bodyPr/>
          <a:lstStyle/>
          <a:p>
            <a:r>
              <a:rPr lang="el-GR" dirty="0" err="1" smtClean="0">
                <a:latin typeface="Calibri" pitchFamily="34" charset="0"/>
              </a:rPr>
              <a:t>Αυτοάνοσο</a:t>
            </a:r>
            <a:r>
              <a:rPr lang="el-GR" dirty="0" smtClean="0">
                <a:latin typeface="Calibri" pitchFamily="34" charset="0"/>
              </a:rPr>
              <a:t> φλεγμονώδες νόσημα του    ΚΝΣ που προσβάλλει κατά κύριο λόγο το οπτικό νεύρο και τον νωτιαίο μυελό</a:t>
            </a:r>
          </a:p>
          <a:p>
            <a:r>
              <a:rPr lang="el-GR" dirty="0" smtClean="0">
                <a:latin typeface="Calibri" pitchFamily="34" charset="0"/>
              </a:rPr>
              <a:t>Κλινικά χαρακτηρίζεται από σοβαρά επεισόδια</a:t>
            </a:r>
          </a:p>
          <a:p>
            <a:pPr lvl="1"/>
            <a:r>
              <a:rPr lang="el-GR" dirty="0" smtClean="0">
                <a:latin typeface="Calibri" pitchFamily="34" charset="0"/>
              </a:rPr>
              <a:t>Οπτικής νευρίτιδας</a:t>
            </a:r>
          </a:p>
          <a:p>
            <a:pPr lvl="1"/>
            <a:r>
              <a:rPr lang="el-GR" dirty="0" smtClean="0">
                <a:latin typeface="Calibri" pitchFamily="34" charset="0"/>
              </a:rPr>
              <a:t>Εγκάρσιας μυελίτιδας</a:t>
            </a:r>
          </a:p>
        </p:txBody>
      </p:sp>
      <p:cxnSp>
        <p:nvCxnSpPr>
          <p:cNvPr id="3076" name="4 - Ευθεία γραμμή σύνδεσης"/>
          <p:cNvCxnSpPr>
            <a:cxnSpLocks noChangeShapeType="1"/>
          </p:cNvCxnSpPr>
          <p:nvPr/>
        </p:nvCxnSpPr>
        <p:spPr bwMode="auto">
          <a:xfrm>
            <a:off x="4716463" y="2781300"/>
            <a:ext cx="2735262" cy="1588"/>
          </a:xfrm>
          <a:prstGeom prst="line">
            <a:avLst/>
          </a:prstGeom>
          <a:noFill/>
          <a:ln w="25400">
            <a:solidFill>
              <a:schemeClr val="tx1"/>
            </a:solidFill>
            <a:round/>
            <a:headEnd/>
            <a:tailEnd/>
          </a:ln>
        </p:spPr>
      </p:cxn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a:xfrm>
            <a:off x="685800" y="260350"/>
            <a:ext cx="7772400" cy="1143000"/>
          </a:xfrm>
        </p:spPr>
        <p:txBody>
          <a:bodyPr/>
          <a:lstStyle/>
          <a:p>
            <a:r>
              <a:rPr lang="en-US" smtClean="0">
                <a:solidFill>
                  <a:srgbClr val="6600FF"/>
                </a:solidFill>
                <a:latin typeface="Calibri" pitchFamily="34" charset="0"/>
              </a:rPr>
              <a:t>Neuro-Myelitis Optica</a:t>
            </a:r>
            <a:r>
              <a:rPr lang="el-GR" smtClean="0">
                <a:solidFill>
                  <a:srgbClr val="6600FF"/>
                </a:solidFill>
                <a:latin typeface="Calibri" pitchFamily="34" charset="0"/>
              </a:rPr>
              <a:t> </a:t>
            </a:r>
            <a:r>
              <a:rPr lang="en-US" smtClean="0">
                <a:solidFill>
                  <a:srgbClr val="6600FF"/>
                </a:solidFill>
                <a:latin typeface="Calibri" pitchFamily="34" charset="0"/>
              </a:rPr>
              <a:t>(NMO)</a:t>
            </a:r>
            <a:endParaRPr lang="el-GR" smtClean="0">
              <a:solidFill>
                <a:srgbClr val="6600FF"/>
              </a:solidFill>
              <a:latin typeface="Calibri" pitchFamily="34" charset="0"/>
            </a:endParaRPr>
          </a:p>
        </p:txBody>
      </p:sp>
      <p:sp>
        <p:nvSpPr>
          <p:cNvPr id="4099" name="2 - Θέση περιεχομένου"/>
          <p:cNvSpPr>
            <a:spLocks noGrp="1"/>
          </p:cNvSpPr>
          <p:nvPr>
            <p:ph idx="1"/>
          </p:nvPr>
        </p:nvSpPr>
        <p:spPr>
          <a:xfrm>
            <a:off x="685800" y="1785938"/>
            <a:ext cx="8172450" cy="4114800"/>
          </a:xfrm>
        </p:spPr>
        <p:txBody>
          <a:bodyPr/>
          <a:lstStyle/>
          <a:p>
            <a:r>
              <a:rPr lang="el-GR" dirty="0" err="1" smtClean="0">
                <a:latin typeface="Calibri" pitchFamily="34" charset="0"/>
              </a:rPr>
              <a:t>Επιπολασμός</a:t>
            </a:r>
            <a:r>
              <a:rPr lang="el-GR" dirty="0" smtClean="0">
                <a:latin typeface="Calibri" pitchFamily="34" charset="0"/>
              </a:rPr>
              <a:t>: 0</a:t>
            </a:r>
            <a:r>
              <a:rPr lang="en-US" dirty="0" smtClean="0">
                <a:latin typeface="Calibri" pitchFamily="34" charset="0"/>
              </a:rPr>
              <a:t>.</a:t>
            </a:r>
            <a:r>
              <a:rPr lang="el-GR" dirty="0" smtClean="0">
                <a:latin typeface="Calibri" pitchFamily="34" charset="0"/>
              </a:rPr>
              <a:t>5-4.4 / 10</a:t>
            </a:r>
            <a:r>
              <a:rPr lang="el-GR" baseline="30000" dirty="0" smtClean="0">
                <a:latin typeface="Calibri" pitchFamily="34" charset="0"/>
              </a:rPr>
              <a:t>5</a:t>
            </a:r>
            <a:endParaRPr lang="el-GR" dirty="0" smtClean="0">
              <a:latin typeface="Calibri" pitchFamily="34" charset="0"/>
            </a:endParaRPr>
          </a:p>
          <a:p>
            <a:r>
              <a:rPr lang="el-GR" dirty="0" smtClean="0">
                <a:latin typeface="Calibri" pitchFamily="34" charset="0"/>
              </a:rPr>
              <a:t>Επίπτωση 0.1 / 10</a:t>
            </a:r>
            <a:r>
              <a:rPr lang="el-GR" baseline="30000" dirty="0" smtClean="0">
                <a:latin typeface="Calibri" pitchFamily="34" charset="0"/>
              </a:rPr>
              <a:t>5</a:t>
            </a:r>
            <a:endParaRPr lang="en-US" dirty="0" smtClean="0">
              <a:latin typeface="Calibri" pitchFamily="34" charset="0"/>
            </a:endParaRPr>
          </a:p>
          <a:p>
            <a:endParaRPr lang="el-GR" dirty="0" smtClean="0">
              <a:latin typeface="Calibri" pitchFamily="34" charset="0"/>
            </a:endParaRPr>
          </a:p>
          <a:p>
            <a:r>
              <a:rPr lang="en-US" dirty="0" smtClean="0">
                <a:latin typeface="Calibri" pitchFamily="34" charset="0"/>
              </a:rPr>
              <a:t>NMO Abs (+) </a:t>
            </a:r>
            <a:r>
              <a:rPr lang="el-GR" dirty="0" smtClean="0">
                <a:latin typeface="Calibri" pitchFamily="34" charset="0"/>
              </a:rPr>
              <a:t>στα </a:t>
            </a:r>
            <a:r>
              <a:rPr lang="el-GR" dirty="0" err="1" smtClean="0">
                <a:latin typeface="Calibri" pitchFamily="34" charset="0"/>
              </a:rPr>
              <a:t>απομυελινωτικά</a:t>
            </a:r>
            <a:r>
              <a:rPr lang="el-GR" dirty="0" smtClean="0">
                <a:latin typeface="Calibri" pitchFamily="34" charset="0"/>
              </a:rPr>
              <a:t> νοσήματα</a:t>
            </a:r>
          </a:p>
          <a:p>
            <a:pPr lvl="1"/>
            <a:r>
              <a:rPr lang="el-GR" dirty="0" smtClean="0">
                <a:latin typeface="Calibri" pitchFamily="34" charset="0"/>
              </a:rPr>
              <a:t> 10 % σε </a:t>
            </a:r>
            <a:r>
              <a:rPr lang="en-US" dirty="0" smtClean="0">
                <a:latin typeface="Calibri" pitchFamily="34" charset="0"/>
              </a:rPr>
              <a:t>K</a:t>
            </a:r>
            <a:r>
              <a:rPr lang="el-GR" dirty="0" err="1" smtClean="0">
                <a:latin typeface="Calibri" pitchFamily="34" charset="0"/>
              </a:rPr>
              <a:t>αυκάσιους</a:t>
            </a:r>
            <a:endParaRPr lang="el-GR" dirty="0" smtClean="0">
              <a:latin typeface="Calibri" pitchFamily="34" charset="0"/>
            </a:endParaRPr>
          </a:p>
          <a:p>
            <a:pPr lvl="1"/>
            <a:r>
              <a:rPr lang="el-GR" dirty="0" smtClean="0">
                <a:latin typeface="Calibri" pitchFamily="34" charset="0"/>
              </a:rPr>
              <a:t> 40 % Ασιάτες</a:t>
            </a:r>
          </a:p>
          <a:p>
            <a:pPr lvl="1"/>
            <a:endParaRPr lang="el-GR" dirty="0" smtClean="0">
              <a:latin typeface="Calibri" pitchFamily="34" charset="0"/>
            </a:endParaRPr>
          </a:p>
          <a:p>
            <a:pPr lvl="1"/>
            <a:endParaRPr lang="el-GR" dirty="0" smtClean="0">
              <a:latin typeface="Calibri" pitchFamily="34" charset="0"/>
            </a:endParaRPr>
          </a:p>
        </p:txBody>
      </p:sp>
      <p:sp>
        <p:nvSpPr>
          <p:cNvPr id="4100" name="3 - TextBox"/>
          <p:cNvSpPr txBox="1">
            <a:spLocks noChangeArrowheads="1"/>
          </p:cNvSpPr>
          <p:nvPr/>
        </p:nvSpPr>
        <p:spPr bwMode="auto">
          <a:xfrm>
            <a:off x="4843463" y="6165850"/>
            <a:ext cx="4192587" cy="276225"/>
          </a:xfrm>
          <a:prstGeom prst="rect">
            <a:avLst/>
          </a:prstGeom>
          <a:noFill/>
          <a:ln w="9525">
            <a:noFill/>
            <a:miter lim="800000"/>
            <a:headEnd/>
            <a:tailEnd/>
          </a:ln>
        </p:spPr>
        <p:txBody>
          <a:bodyPr wrap="none">
            <a:spAutoFit/>
          </a:bodyPr>
          <a:lstStyle/>
          <a:p>
            <a:r>
              <a:rPr lang="en-US" sz="1200">
                <a:latin typeface="Calibri" pitchFamily="34" charset="0"/>
              </a:rPr>
              <a:t>A. Jacob, et al. JNNP 2012; Mealy MA, et al. ARCH NEUROL 2012</a:t>
            </a:r>
            <a:endParaRPr lang="el-GR" sz="1200">
              <a:latin typeface="Calibri" pitchFamily="34" charset="0"/>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1 - Τίτλος"/>
          <p:cNvSpPr>
            <a:spLocks noGrp="1"/>
          </p:cNvSpPr>
          <p:nvPr>
            <p:ph type="title"/>
          </p:nvPr>
        </p:nvSpPr>
        <p:spPr/>
        <p:txBody>
          <a:bodyPr/>
          <a:lstStyle/>
          <a:p>
            <a:r>
              <a:rPr lang="en-US" smtClean="0">
                <a:solidFill>
                  <a:srgbClr val="6600FF"/>
                </a:solidFill>
                <a:latin typeface="Calibri" pitchFamily="34" charset="0"/>
              </a:rPr>
              <a:t>Neuro-Myelitis Optica (NMO)</a:t>
            </a:r>
            <a:endParaRPr lang="el-GR" smtClean="0">
              <a:solidFill>
                <a:srgbClr val="6600FF"/>
              </a:solidFill>
              <a:latin typeface="Calibri" pitchFamily="34" charset="0"/>
            </a:endParaRPr>
          </a:p>
        </p:txBody>
      </p:sp>
      <p:pic>
        <p:nvPicPr>
          <p:cNvPr id="1029" name="Picture 8" descr="fig3"/>
          <p:cNvPicPr>
            <a:picLocks noGrp="1" noChangeAspect="1" noChangeArrowheads="1"/>
          </p:cNvPicPr>
          <p:nvPr>
            <p:ph sz="half" idx="1"/>
          </p:nvPr>
        </p:nvPicPr>
        <p:blipFill>
          <a:blip r:embed="rId4" cstate="print"/>
          <a:srcRect t="11116" b="22186"/>
          <a:stretch>
            <a:fillRect/>
          </a:stretch>
        </p:blipFill>
        <p:spPr>
          <a:xfrm>
            <a:off x="685800" y="2276475"/>
            <a:ext cx="3810000" cy="1728788"/>
          </a:xfrm>
        </p:spPr>
      </p:pic>
      <p:graphicFrame>
        <p:nvGraphicFramePr>
          <p:cNvPr id="1026" name="Object 2"/>
          <p:cNvGraphicFramePr>
            <a:graphicFrameLocks noChangeAspect="1"/>
          </p:cNvGraphicFramePr>
          <p:nvPr>
            <p:ph sz="half" idx="2"/>
          </p:nvPr>
        </p:nvGraphicFramePr>
        <p:xfrm>
          <a:off x="4995863" y="1981200"/>
          <a:ext cx="3114675" cy="4114800"/>
        </p:xfrm>
        <a:graphic>
          <a:graphicData uri="http://schemas.openxmlformats.org/presentationml/2006/ole">
            <p:oleObj spid="_x0000_s441346" name="Φωτογραφία του Photo Editor" r:id="rId5" imgW="20876190" imgH="27580952" progId="">
              <p:embed/>
            </p:oleObj>
          </a:graphicData>
        </a:graphic>
      </p:graphicFrame>
      <p:graphicFrame>
        <p:nvGraphicFramePr>
          <p:cNvPr id="1027" name="Object 3"/>
          <p:cNvGraphicFramePr>
            <a:graphicFrameLocks noChangeAspect="1"/>
          </p:cNvGraphicFramePr>
          <p:nvPr/>
        </p:nvGraphicFramePr>
        <p:xfrm>
          <a:off x="1403350" y="4149725"/>
          <a:ext cx="2376488" cy="2486025"/>
        </p:xfrm>
        <a:graphic>
          <a:graphicData uri="http://schemas.openxmlformats.org/presentationml/2006/ole">
            <p:oleObj spid="_x0000_s441347" name="Φωτογραφία του Photo Editor" r:id="rId6" imgW="21885714" imgH="20800000" progId="">
              <p:embed/>
            </p:oleObj>
          </a:graphicData>
        </a:graphic>
      </p:graphicFrame>
      <p:sp>
        <p:nvSpPr>
          <p:cNvPr id="6" name="5 - Έλλειψη"/>
          <p:cNvSpPr/>
          <p:nvPr/>
        </p:nvSpPr>
        <p:spPr bwMode="auto">
          <a:xfrm>
            <a:off x="6572250" y="3143250"/>
            <a:ext cx="714375" cy="1357313"/>
          </a:xfrm>
          <a:prstGeom prst="ellipse">
            <a:avLst/>
          </a:prstGeom>
          <a:noFill/>
          <a:ln w="25400" cap="flat" cmpd="sng" algn="ctr">
            <a:solidFill>
              <a:srgbClr val="FFFF00"/>
            </a:solidFill>
            <a:prstDash val="solid"/>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p:cNvPicPr>
            <a:picLocks noGrp="1" noChangeAspect="1" noChangeArrowheads="1"/>
          </p:cNvPicPr>
          <p:nvPr>
            <p:ph idx="1"/>
          </p:nvPr>
        </p:nvPicPr>
        <p:blipFill>
          <a:blip r:embed="rId3" cstate="print"/>
          <a:srcRect/>
          <a:stretch>
            <a:fillRect/>
          </a:stretch>
        </p:blipFill>
        <p:spPr>
          <a:xfrm>
            <a:off x="179388" y="188913"/>
            <a:ext cx="8964612" cy="1554162"/>
          </a:xfrm>
        </p:spPr>
      </p:pic>
      <p:pic>
        <p:nvPicPr>
          <p:cNvPr id="5123" name="Picture 4"/>
          <p:cNvPicPr>
            <a:picLocks noChangeAspect="1" noChangeArrowheads="1"/>
          </p:cNvPicPr>
          <p:nvPr/>
        </p:nvPicPr>
        <p:blipFill>
          <a:blip r:embed="rId4" cstate="print"/>
          <a:srcRect/>
          <a:stretch>
            <a:fillRect/>
          </a:stretch>
        </p:blipFill>
        <p:spPr bwMode="auto">
          <a:xfrm>
            <a:off x="323850" y="1963738"/>
            <a:ext cx="6334125" cy="4778375"/>
          </a:xfrm>
          <a:prstGeom prst="rect">
            <a:avLst/>
          </a:prstGeom>
          <a:noFill/>
          <a:ln w="25400">
            <a:noFill/>
            <a:miter lim="800000"/>
            <a:headEnd/>
            <a:tailEnd type="none" w="lg" len="lg"/>
          </a:ln>
        </p:spPr>
      </p:pic>
      <p:sp>
        <p:nvSpPr>
          <p:cNvPr id="8" name="Text Box 6"/>
          <p:cNvSpPr txBox="1">
            <a:spLocks noChangeArrowheads="1"/>
          </p:cNvSpPr>
          <p:nvPr/>
        </p:nvSpPr>
        <p:spPr bwMode="auto">
          <a:xfrm>
            <a:off x="6516688" y="2419350"/>
            <a:ext cx="2455862" cy="2647950"/>
          </a:xfrm>
          <a:prstGeom prst="rect">
            <a:avLst/>
          </a:prstGeom>
          <a:solidFill>
            <a:schemeClr val="bg1"/>
          </a:solidFill>
          <a:ln w="25400">
            <a:noFill/>
            <a:miter lim="800000"/>
            <a:headEnd/>
            <a:tailEnd type="none" w="lg" len="lg"/>
          </a:ln>
          <a:effectLst/>
        </p:spPr>
        <p:txBody>
          <a:bodyPr wrap="none">
            <a:spAutoFit/>
          </a:bodyPr>
          <a:lstStyle/>
          <a:p>
            <a:pPr>
              <a:defRPr/>
            </a:pPr>
            <a:r>
              <a:rPr lang="el-GR" u="sng">
                <a:effectLst>
                  <a:outerShdw blurRad="38100" dist="38100" dir="2700000" algn="tl">
                    <a:srgbClr val="C0C0C0"/>
                  </a:outerShdw>
                </a:effectLst>
                <a:latin typeface="Arial" pitchFamily="34" charset="0"/>
                <a:cs typeface="Arial" pitchFamily="34" charset="0"/>
              </a:rPr>
              <a:t>ΝΜΟ</a:t>
            </a:r>
          </a:p>
          <a:p>
            <a:pPr>
              <a:defRPr/>
            </a:pPr>
            <a:r>
              <a:rPr lang="el-GR">
                <a:effectLst>
                  <a:outerShdw blurRad="38100" dist="38100" dir="2700000" algn="tl">
                    <a:srgbClr val="C0C0C0"/>
                  </a:outerShdw>
                </a:effectLst>
                <a:latin typeface="Arial" pitchFamily="34" charset="0"/>
                <a:cs typeface="Arial" pitchFamily="34" charset="0"/>
              </a:rPr>
              <a:t>Ευαισθησία 73%</a:t>
            </a:r>
          </a:p>
          <a:p>
            <a:pPr>
              <a:defRPr/>
            </a:pPr>
            <a:r>
              <a:rPr lang="el-GR">
                <a:effectLst>
                  <a:outerShdw blurRad="38100" dist="38100" dir="2700000" algn="tl">
                    <a:srgbClr val="C0C0C0"/>
                  </a:outerShdw>
                </a:effectLst>
                <a:latin typeface="Arial" pitchFamily="34" charset="0"/>
                <a:cs typeface="Arial" pitchFamily="34" charset="0"/>
              </a:rPr>
              <a:t>Ειδικότητα  92%</a:t>
            </a:r>
          </a:p>
          <a:p>
            <a:pPr>
              <a:defRPr/>
            </a:pPr>
            <a:endParaRPr lang="el-GR">
              <a:effectLst>
                <a:outerShdw blurRad="38100" dist="38100" dir="2700000" algn="tl">
                  <a:srgbClr val="C0C0C0"/>
                </a:outerShdw>
              </a:effectLst>
              <a:latin typeface="Arial" pitchFamily="34" charset="0"/>
              <a:cs typeface="Arial" pitchFamily="34" charset="0"/>
            </a:endParaRPr>
          </a:p>
          <a:p>
            <a:pPr>
              <a:defRPr/>
            </a:pPr>
            <a:r>
              <a:rPr lang="el-GR" u="sng">
                <a:effectLst>
                  <a:outerShdw blurRad="38100" dist="38100" dir="2700000" algn="tl">
                    <a:srgbClr val="C0C0C0"/>
                  </a:outerShdw>
                </a:effectLst>
                <a:latin typeface="Arial" pitchFamily="34" charset="0"/>
                <a:cs typeface="Arial" pitchFamily="34" charset="0"/>
              </a:rPr>
              <a:t>Με νέα κριτήρια</a:t>
            </a:r>
          </a:p>
          <a:p>
            <a:pPr>
              <a:defRPr/>
            </a:pPr>
            <a:r>
              <a:rPr lang="el-GR">
                <a:effectLst>
                  <a:outerShdw blurRad="38100" dist="38100" dir="2700000" algn="tl">
                    <a:srgbClr val="C0C0C0"/>
                  </a:outerShdw>
                </a:effectLst>
                <a:latin typeface="Arial" pitchFamily="34" charset="0"/>
                <a:cs typeface="Arial" pitchFamily="34" charset="0"/>
              </a:rPr>
              <a:t>Ευαισθησία 99%</a:t>
            </a:r>
          </a:p>
          <a:p>
            <a:pPr>
              <a:defRPr/>
            </a:pPr>
            <a:r>
              <a:rPr lang="el-GR">
                <a:effectLst>
                  <a:outerShdw blurRad="38100" dist="38100" dir="2700000" algn="tl">
                    <a:srgbClr val="C0C0C0"/>
                  </a:outerShdw>
                </a:effectLst>
                <a:latin typeface="Arial" pitchFamily="34" charset="0"/>
                <a:cs typeface="Arial" pitchFamily="34" charset="0"/>
              </a:rPr>
              <a:t>Ειδικότητα 90%</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cstate="print"/>
          <a:srcRect/>
          <a:stretch>
            <a:fillRect/>
          </a:stretch>
        </p:blipFill>
        <p:spPr bwMode="auto">
          <a:xfrm>
            <a:off x="755650" y="1916113"/>
            <a:ext cx="7443788" cy="4735512"/>
          </a:xfrm>
          <a:prstGeom prst="rect">
            <a:avLst/>
          </a:prstGeom>
          <a:noFill/>
          <a:ln w="25400">
            <a:noFill/>
            <a:miter lim="800000"/>
            <a:headEnd/>
            <a:tailEnd type="none" w="lg" len="lg"/>
          </a:ln>
        </p:spPr>
      </p:pic>
      <p:sp>
        <p:nvSpPr>
          <p:cNvPr id="137222" name="Text Box 6"/>
          <p:cNvSpPr txBox="1">
            <a:spLocks noChangeArrowheads="1"/>
          </p:cNvSpPr>
          <p:nvPr/>
        </p:nvSpPr>
        <p:spPr bwMode="auto">
          <a:xfrm>
            <a:off x="928688" y="1358900"/>
            <a:ext cx="6756400" cy="457200"/>
          </a:xfrm>
          <a:prstGeom prst="rect">
            <a:avLst/>
          </a:prstGeom>
          <a:noFill/>
          <a:ln w="25400">
            <a:noFill/>
            <a:miter lim="800000"/>
            <a:headEnd/>
            <a:tailEnd type="none" w="lg" len="lg"/>
          </a:ln>
          <a:effectLst/>
        </p:spPr>
        <p:txBody>
          <a:bodyPr wrap="none">
            <a:spAutoFit/>
          </a:bodyPr>
          <a:lstStyle/>
          <a:p>
            <a:pPr>
              <a:defRPr/>
            </a:pPr>
            <a:r>
              <a:rPr lang="el-GR">
                <a:effectLst>
                  <a:outerShdw blurRad="38100" dist="38100" dir="2700000" algn="tl">
                    <a:srgbClr val="C0C0C0"/>
                  </a:outerShdw>
                </a:effectLst>
                <a:latin typeface="Arial" pitchFamily="34" charset="0"/>
                <a:cs typeface="Arial" pitchFamily="34" charset="0"/>
              </a:rPr>
              <a:t>Τα ΝΜΟ </a:t>
            </a:r>
            <a:r>
              <a:rPr lang="en-US">
                <a:effectLst>
                  <a:outerShdw blurRad="38100" dist="38100" dir="2700000" algn="tl">
                    <a:srgbClr val="C0C0C0"/>
                  </a:outerShdw>
                </a:effectLst>
                <a:latin typeface="Arial" pitchFamily="34" charset="0"/>
                <a:cs typeface="Arial" pitchFamily="34" charset="0"/>
              </a:rPr>
              <a:t>IgG  </a:t>
            </a:r>
            <a:r>
              <a:rPr lang="el-GR">
                <a:effectLst>
                  <a:outerShdw blurRad="38100" dist="38100" dir="2700000" algn="tl">
                    <a:srgbClr val="C0C0C0"/>
                  </a:outerShdw>
                </a:effectLst>
                <a:latin typeface="Arial" pitchFamily="34" charset="0"/>
                <a:cs typeface="Arial" pitchFamily="34" charset="0"/>
              </a:rPr>
              <a:t>συνδέονται στις περιοχές του ΑΕΦ</a:t>
            </a:r>
          </a:p>
        </p:txBody>
      </p:sp>
      <p:sp>
        <p:nvSpPr>
          <p:cNvPr id="7" name="1 - Τίτλος"/>
          <p:cNvSpPr txBox="1">
            <a:spLocks/>
          </p:cNvSpPr>
          <p:nvPr/>
        </p:nvSpPr>
        <p:spPr bwMode="auto">
          <a:xfrm>
            <a:off x="685800" y="260350"/>
            <a:ext cx="7772400" cy="1143000"/>
          </a:xfrm>
          <a:prstGeom prst="rect">
            <a:avLst/>
          </a:prstGeom>
          <a:noFill/>
          <a:ln w="9525">
            <a:noFill/>
            <a:miter lim="800000"/>
            <a:headEnd/>
            <a:tailEnd/>
          </a:ln>
        </p:spPr>
        <p:txBody>
          <a:bodyPr anchor="ctr"/>
          <a:lstStyle/>
          <a:p>
            <a:pPr algn="ctr" eaLnBrk="0" hangingPunct="0">
              <a:defRPr/>
            </a:pPr>
            <a:r>
              <a:rPr lang="en-US" sz="4400" kern="0" dirty="0" err="1">
                <a:solidFill>
                  <a:srgbClr val="6600FF"/>
                </a:solidFill>
                <a:latin typeface="Calibri" pitchFamily="34" charset="0"/>
                <a:ea typeface="+mj-ea"/>
                <a:cs typeface="Calibri" pitchFamily="34" charset="0"/>
              </a:rPr>
              <a:t>Neuro-Myelitis</a:t>
            </a:r>
            <a:r>
              <a:rPr lang="en-US" sz="4400" kern="0" dirty="0">
                <a:solidFill>
                  <a:srgbClr val="6600FF"/>
                </a:solidFill>
                <a:latin typeface="Calibri" pitchFamily="34" charset="0"/>
                <a:ea typeface="+mj-ea"/>
                <a:cs typeface="Calibri" pitchFamily="34" charset="0"/>
              </a:rPr>
              <a:t> </a:t>
            </a:r>
            <a:r>
              <a:rPr lang="en-US" sz="4400" kern="0" dirty="0" err="1">
                <a:solidFill>
                  <a:srgbClr val="6600FF"/>
                </a:solidFill>
                <a:latin typeface="Calibri" pitchFamily="34" charset="0"/>
                <a:ea typeface="+mj-ea"/>
                <a:cs typeface="Calibri" pitchFamily="34" charset="0"/>
              </a:rPr>
              <a:t>Optica</a:t>
            </a:r>
            <a:r>
              <a:rPr lang="el-GR" sz="4400" kern="0" dirty="0">
                <a:solidFill>
                  <a:srgbClr val="6600FF"/>
                </a:solidFill>
                <a:latin typeface="Calibri" pitchFamily="34" charset="0"/>
                <a:ea typeface="+mj-ea"/>
                <a:cs typeface="Calibri" pitchFamily="34" charset="0"/>
              </a:rPr>
              <a:t> </a:t>
            </a:r>
            <a:r>
              <a:rPr lang="en-US" sz="4400" kern="0" dirty="0">
                <a:solidFill>
                  <a:srgbClr val="6600FF"/>
                </a:solidFill>
                <a:latin typeface="Calibri" pitchFamily="34" charset="0"/>
                <a:ea typeface="+mj-ea"/>
                <a:cs typeface="Calibri" pitchFamily="34" charset="0"/>
              </a:rPr>
              <a:t>(NMO)</a:t>
            </a:r>
            <a:endParaRPr lang="el-GR" sz="4400" kern="0" dirty="0">
              <a:solidFill>
                <a:srgbClr val="6600FF"/>
              </a:solidFill>
              <a:latin typeface="Calibri" pitchFamily="34" charset="0"/>
              <a:ea typeface="+mj-ea"/>
              <a:cs typeface="Calibri" pitchFamily="34" charset="0"/>
            </a:endParaRP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3" cstate="print"/>
          <a:srcRect/>
          <a:stretch>
            <a:fillRect/>
          </a:stretch>
        </p:blipFill>
        <p:spPr bwMode="auto">
          <a:xfrm>
            <a:off x="250825" y="1536700"/>
            <a:ext cx="4681538" cy="5321300"/>
          </a:xfrm>
          <a:prstGeom prst="rect">
            <a:avLst/>
          </a:prstGeom>
          <a:noFill/>
          <a:ln w="25400">
            <a:noFill/>
            <a:miter lim="800000"/>
            <a:headEnd/>
            <a:tailEnd type="none" w="lg" len="lg"/>
          </a:ln>
        </p:spPr>
      </p:pic>
      <p:sp>
        <p:nvSpPr>
          <p:cNvPr id="142342" name="Text Box 6"/>
          <p:cNvSpPr txBox="1">
            <a:spLocks noChangeArrowheads="1"/>
          </p:cNvSpPr>
          <p:nvPr/>
        </p:nvSpPr>
        <p:spPr bwMode="auto">
          <a:xfrm>
            <a:off x="5580112" y="6237288"/>
            <a:ext cx="3220690" cy="461665"/>
          </a:xfrm>
          <a:prstGeom prst="rect">
            <a:avLst/>
          </a:prstGeom>
          <a:noFill/>
          <a:ln w="25400">
            <a:noFill/>
            <a:miter lim="800000"/>
            <a:headEnd/>
            <a:tailEnd type="none" w="lg" len="lg"/>
          </a:ln>
          <a:effectLst/>
        </p:spPr>
        <p:txBody>
          <a:bodyPr wrap="none">
            <a:spAutoFit/>
          </a:bodyPr>
          <a:lstStyle/>
          <a:p>
            <a:pPr>
              <a:defRPr/>
            </a:pPr>
            <a:r>
              <a:rPr lang="en-US" dirty="0" smtClean="0">
                <a:effectLst>
                  <a:outerShdw blurRad="38100" dist="38100" dir="2700000" algn="tl">
                    <a:srgbClr val="C0C0C0"/>
                  </a:outerShdw>
                </a:effectLst>
                <a:latin typeface="Calibri" pitchFamily="34" charset="0"/>
                <a:ea typeface="+mn-ea"/>
                <a:cs typeface="Calibri" pitchFamily="34" charset="0"/>
              </a:rPr>
              <a:t>Lennon et al, 2005, JEM </a:t>
            </a:r>
            <a:endParaRPr lang="el-GR" dirty="0">
              <a:effectLst>
                <a:outerShdw blurRad="38100" dist="38100" dir="2700000" algn="tl">
                  <a:srgbClr val="C0C0C0"/>
                </a:outerShdw>
              </a:effectLst>
              <a:latin typeface="Calibri" pitchFamily="34" charset="0"/>
              <a:ea typeface="+mn-ea"/>
              <a:cs typeface="Calibri" pitchFamily="34" charset="0"/>
            </a:endParaRPr>
          </a:p>
        </p:txBody>
      </p:sp>
      <p:sp>
        <p:nvSpPr>
          <p:cNvPr id="7172" name="Text Box 7"/>
          <p:cNvSpPr txBox="1">
            <a:spLocks noChangeArrowheads="1"/>
          </p:cNvSpPr>
          <p:nvPr/>
        </p:nvSpPr>
        <p:spPr bwMode="auto">
          <a:xfrm>
            <a:off x="4997450" y="1844824"/>
            <a:ext cx="4146550" cy="4801314"/>
          </a:xfrm>
          <a:prstGeom prst="rect">
            <a:avLst/>
          </a:prstGeom>
          <a:noFill/>
          <a:ln w="25400">
            <a:noFill/>
            <a:miter lim="800000"/>
            <a:headEnd/>
            <a:tailEnd type="none" w="lg" len="lg"/>
          </a:ln>
        </p:spPr>
        <p:txBody>
          <a:bodyPr wrap="square">
            <a:spAutoFit/>
          </a:bodyPr>
          <a:lstStyle/>
          <a:p>
            <a:pPr>
              <a:buFont typeface="Wingdings" pitchFamily="2" charset="2"/>
              <a:buChar char="q"/>
            </a:pPr>
            <a:r>
              <a:rPr lang="el-GR" sz="1800" dirty="0">
                <a:latin typeface="Arial" pitchFamily="34" charset="0"/>
                <a:cs typeface="Arial" pitchFamily="34" charset="0"/>
              </a:rPr>
              <a:t>NMO-</a:t>
            </a:r>
            <a:r>
              <a:rPr lang="el-GR" sz="1800" dirty="0" err="1">
                <a:latin typeface="Arial" pitchFamily="34" charset="0"/>
                <a:cs typeface="Arial" pitchFamily="34" charset="0"/>
              </a:rPr>
              <a:t>IgG binds</a:t>
            </a:r>
            <a:r>
              <a:rPr lang="el-GR" sz="1800" dirty="0">
                <a:latin typeface="Arial" pitchFamily="34" charset="0"/>
                <a:cs typeface="Arial" pitchFamily="34" charset="0"/>
              </a:rPr>
              <a:t> </a:t>
            </a:r>
            <a:r>
              <a:rPr lang="el-GR" sz="1800" dirty="0" err="1">
                <a:latin typeface="Arial" pitchFamily="34" charset="0"/>
                <a:cs typeface="Arial" pitchFamily="34" charset="0"/>
              </a:rPr>
              <a:t>selectively</a:t>
            </a:r>
            <a:r>
              <a:rPr lang="el-GR" sz="1800" dirty="0">
                <a:latin typeface="Arial" pitchFamily="34" charset="0"/>
                <a:cs typeface="Arial" pitchFamily="34" charset="0"/>
              </a:rPr>
              <a:t> to </a:t>
            </a:r>
            <a:r>
              <a:rPr lang="el-GR" sz="1800" dirty="0" err="1">
                <a:latin typeface="Arial" pitchFamily="34" charset="0"/>
                <a:cs typeface="Arial" pitchFamily="34" charset="0"/>
              </a:rPr>
              <a:t>the</a:t>
            </a:r>
            <a:r>
              <a:rPr lang="el-GR" sz="1800" dirty="0">
                <a:latin typeface="Arial" pitchFamily="34" charset="0"/>
                <a:cs typeface="Arial" pitchFamily="34" charset="0"/>
              </a:rPr>
              <a:t> </a:t>
            </a:r>
            <a:endParaRPr lang="en-US" sz="1800" dirty="0">
              <a:latin typeface="Arial" pitchFamily="34" charset="0"/>
              <a:cs typeface="Arial" pitchFamily="34" charset="0"/>
            </a:endParaRPr>
          </a:p>
          <a:p>
            <a:r>
              <a:rPr lang="el-GR" sz="1800" u="sng" dirty="0">
                <a:latin typeface="Arial" pitchFamily="34" charset="0"/>
                <a:cs typeface="Arial" pitchFamily="34" charset="0"/>
              </a:rPr>
              <a:t>aquaporin-4 </a:t>
            </a:r>
            <a:r>
              <a:rPr lang="el-GR" sz="1800" u="sng" dirty="0" err="1">
                <a:latin typeface="Arial" pitchFamily="34" charset="0"/>
                <a:cs typeface="Arial" pitchFamily="34" charset="0"/>
              </a:rPr>
              <a:t>water</a:t>
            </a:r>
            <a:r>
              <a:rPr lang="el-GR" sz="1800" u="sng" dirty="0">
                <a:latin typeface="Arial" pitchFamily="34" charset="0"/>
                <a:cs typeface="Arial" pitchFamily="34" charset="0"/>
              </a:rPr>
              <a:t> </a:t>
            </a:r>
            <a:r>
              <a:rPr lang="el-GR" sz="1800" u="sng" dirty="0" err="1">
                <a:latin typeface="Arial" pitchFamily="34" charset="0"/>
                <a:cs typeface="Arial" pitchFamily="34" charset="0"/>
              </a:rPr>
              <a:t>channel</a:t>
            </a:r>
            <a:r>
              <a:rPr lang="el-GR" sz="1800" dirty="0">
                <a:latin typeface="Arial" pitchFamily="34" charset="0"/>
                <a:cs typeface="Arial" pitchFamily="34" charset="0"/>
              </a:rPr>
              <a:t>, </a:t>
            </a:r>
            <a:r>
              <a:rPr lang="el-GR" sz="1800" dirty="0" smtClean="0">
                <a:latin typeface="Arial" pitchFamily="34" charset="0"/>
                <a:cs typeface="Arial" pitchFamily="34" charset="0"/>
              </a:rPr>
              <a:t> </a:t>
            </a:r>
            <a:endParaRPr lang="en-US" sz="1800" dirty="0">
              <a:latin typeface="Arial" pitchFamily="34" charset="0"/>
              <a:cs typeface="Arial" pitchFamily="34" charset="0"/>
            </a:endParaRPr>
          </a:p>
          <a:p>
            <a:r>
              <a:rPr lang="el-GR" sz="1800" dirty="0" err="1">
                <a:latin typeface="Arial" pitchFamily="34" charset="0"/>
                <a:cs typeface="Arial" pitchFamily="34" charset="0"/>
              </a:rPr>
              <a:t>located</a:t>
            </a:r>
            <a:r>
              <a:rPr lang="el-GR" sz="1800" dirty="0">
                <a:latin typeface="Arial" pitchFamily="34" charset="0"/>
                <a:cs typeface="Arial" pitchFamily="34" charset="0"/>
              </a:rPr>
              <a:t> </a:t>
            </a:r>
            <a:r>
              <a:rPr lang="el-GR" sz="1800" dirty="0" err="1">
                <a:latin typeface="Arial" pitchFamily="34" charset="0"/>
                <a:cs typeface="Arial" pitchFamily="34" charset="0"/>
              </a:rPr>
              <a:t>in</a:t>
            </a:r>
            <a:r>
              <a:rPr lang="el-GR" sz="1800" dirty="0">
                <a:latin typeface="Arial" pitchFamily="34" charset="0"/>
                <a:cs typeface="Arial" pitchFamily="34" charset="0"/>
              </a:rPr>
              <a:t> </a:t>
            </a:r>
            <a:r>
              <a:rPr lang="el-GR" sz="1800" dirty="0" err="1">
                <a:latin typeface="Arial" pitchFamily="34" charset="0"/>
                <a:cs typeface="Arial" pitchFamily="34" charset="0"/>
              </a:rPr>
              <a:t>astrocytic</a:t>
            </a:r>
            <a:r>
              <a:rPr lang="el-GR" sz="1800" dirty="0">
                <a:latin typeface="Arial" pitchFamily="34" charset="0"/>
                <a:cs typeface="Arial" pitchFamily="34" charset="0"/>
              </a:rPr>
              <a:t> </a:t>
            </a:r>
            <a:r>
              <a:rPr lang="el-GR" sz="1800" dirty="0" err="1">
                <a:latin typeface="Arial" pitchFamily="34" charset="0"/>
                <a:cs typeface="Arial" pitchFamily="34" charset="0"/>
              </a:rPr>
              <a:t>foot</a:t>
            </a:r>
            <a:r>
              <a:rPr lang="el-GR" sz="1800" dirty="0">
                <a:latin typeface="Arial" pitchFamily="34" charset="0"/>
                <a:cs typeface="Arial" pitchFamily="34" charset="0"/>
              </a:rPr>
              <a:t> </a:t>
            </a:r>
            <a:r>
              <a:rPr lang="el-GR" sz="1800" dirty="0" err="1">
                <a:latin typeface="Arial" pitchFamily="34" charset="0"/>
                <a:cs typeface="Arial" pitchFamily="34" charset="0"/>
              </a:rPr>
              <a:t>processes</a:t>
            </a:r>
            <a:r>
              <a:rPr lang="el-GR" sz="1800" dirty="0">
                <a:latin typeface="Arial" pitchFamily="34" charset="0"/>
                <a:cs typeface="Arial" pitchFamily="34" charset="0"/>
              </a:rPr>
              <a:t> </a:t>
            </a:r>
            <a:r>
              <a:rPr lang="en-US" sz="1800" dirty="0" smtClean="0">
                <a:latin typeface="Arial" pitchFamily="34" charset="0"/>
                <a:cs typeface="Arial" pitchFamily="34" charset="0"/>
              </a:rPr>
              <a:t>of the BBB</a:t>
            </a:r>
            <a:r>
              <a:rPr lang="el-GR" sz="1800" dirty="0" smtClean="0">
                <a:latin typeface="Arial" pitchFamily="34" charset="0"/>
                <a:cs typeface="Arial" pitchFamily="34" charset="0"/>
              </a:rPr>
              <a:t>.</a:t>
            </a:r>
            <a:endParaRPr lang="en-US" sz="1800" dirty="0" smtClean="0">
              <a:latin typeface="Arial" pitchFamily="34" charset="0"/>
              <a:cs typeface="Arial" pitchFamily="34" charset="0"/>
            </a:endParaRPr>
          </a:p>
          <a:p>
            <a:endParaRPr lang="en-US" sz="1800" dirty="0">
              <a:latin typeface="Arial" pitchFamily="34" charset="0"/>
              <a:cs typeface="Arial" pitchFamily="34" charset="0"/>
            </a:endParaRPr>
          </a:p>
          <a:p>
            <a:pPr>
              <a:buFont typeface="Wingdings" pitchFamily="2" charset="2"/>
              <a:buChar char="q"/>
            </a:pPr>
            <a:r>
              <a:rPr lang="en-US" sz="1800" dirty="0" smtClean="0">
                <a:latin typeface="Arial" pitchFamily="34" charset="0"/>
                <a:cs typeface="Arial" pitchFamily="34" charset="0"/>
              </a:rPr>
              <a:t> anti-NMO-</a:t>
            </a:r>
            <a:r>
              <a:rPr lang="en-US" sz="1800" dirty="0" err="1" smtClean="0">
                <a:latin typeface="Arial" pitchFamily="34" charset="0"/>
                <a:cs typeface="Arial" pitchFamily="34" charset="0"/>
              </a:rPr>
              <a:t>IgG</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epitope</a:t>
            </a:r>
            <a:r>
              <a:rPr lang="en-US" sz="1800" dirty="0" smtClean="0">
                <a:latin typeface="Arial" pitchFamily="34" charset="0"/>
                <a:cs typeface="Arial" pitchFamily="34" charset="0"/>
              </a:rPr>
              <a:t>: 3</a:t>
            </a:r>
            <a:r>
              <a:rPr lang="en-US" sz="1800" baseline="30000" dirty="0" smtClean="0">
                <a:latin typeface="Arial" pitchFamily="34" charset="0"/>
                <a:cs typeface="Arial" pitchFamily="34" charset="0"/>
              </a:rPr>
              <a:t>rd</a:t>
            </a:r>
            <a:r>
              <a:rPr lang="en-US" sz="1800" dirty="0" smtClean="0">
                <a:latin typeface="Arial" pitchFamily="34" charset="0"/>
                <a:cs typeface="Arial" pitchFamily="34" charset="0"/>
              </a:rPr>
              <a:t> extracellular conformational </a:t>
            </a:r>
            <a:r>
              <a:rPr lang="en-US" sz="1800" dirty="0" err="1" smtClean="0">
                <a:latin typeface="Arial" pitchFamily="34" charset="0"/>
                <a:cs typeface="Arial" pitchFamily="34" charset="0"/>
              </a:rPr>
              <a:t>epitope</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Tani</a:t>
            </a:r>
            <a:r>
              <a:rPr lang="en-US" sz="1800" dirty="0" smtClean="0">
                <a:latin typeface="Arial" pitchFamily="34" charset="0"/>
                <a:cs typeface="Arial" pitchFamily="34" charset="0"/>
              </a:rPr>
              <a:t> et al, 2009, JNI)</a:t>
            </a:r>
          </a:p>
          <a:p>
            <a:pPr>
              <a:buFont typeface="Wingdings" pitchFamily="2" charset="2"/>
              <a:buChar char="q"/>
            </a:pPr>
            <a:endParaRPr lang="en-US" sz="1800" dirty="0">
              <a:latin typeface="Arial" pitchFamily="34" charset="0"/>
              <a:cs typeface="Arial" pitchFamily="34" charset="0"/>
            </a:endParaRPr>
          </a:p>
          <a:p>
            <a:pPr marL="0" lvl="1">
              <a:buFont typeface="Wingdings" pitchFamily="2" charset="2"/>
              <a:buChar char="q"/>
            </a:pPr>
            <a:r>
              <a:rPr lang="en-US" sz="1800" dirty="0" smtClean="0">
                <a:latin typeface="Arial" pitchFamily="34" charset="0"/>
                <a:cs typeface="Arial" pitchFamily="34" charset="0"/>
              </a:rPr>
              <a:t> AQP-4 specific T cell </a:t>
            </a:r>
            <a:r>
              <a:rPr lang="en-US" sz="1800" dirty="0" err="1" smtClean="0">
                <a:latin typeface="Arial" pitchFamily="34" charset="0"/>
                <a:cs typeface="Arial" pitchFamily="34" charset="0"/>
              </a:rPr>
              <a:t>epitope</a:t>
            </a:r>
            <a:r>
              <a:rPr lang="en-US" sz="1800" dirty="0" smtClean="0">
                <a:latin typeface="Arial" pitchFamily="34" charset="0"/>
                <a:cs typeface="Arial" pitchFamily="34" charset="0"/>
              </a:rPr>
              <a:t>: </a:t>
            </a:r>
            <a:r>
              <a:rPr lang="en-US" sz="1800" dirty="0">
                <a:latin typeface="Arial" pitchFamily="34" charset="0"/>
                <a:cs typeface="Arial" pitchFamily="34" charset="0"/>
              </a:rPr>
              <a:t>aa137-151, aa222-23, aa217-231, </a:t>
            </a:r>
            <a:r>
              <a:rPr lang="en-US" sz="1800" dirty="0" smtClean="0">
                <a:latin typeface="Arial" pitchFamily="34" charset="0"/>
                <a:cs typeface="Arial" pitchFamily="34" charset="0"/>
              </a:rPr>
              <a:t>aa269-283 with Th1 </a:t>
            </a:r>
            <a:r>
              <a:rPr lang="en-US" sz="1800" dirty="0">
                <a:latin typeface="Arial" pitchFamily="34" charset="0"/>
                <a:cs typeface="Arial" pitchFamily="34" charset="0"/>
              </a:rPr>
              <a:t>and Th17  </a:t>
            </a:r>
            <a:r>
              <a:rPr lang="en-US" sz="1800" dirty="0" smtClean="0">
                <a:latin typeface="Arial" pitchFamily="34" charset="0"/>
                <a:cs typeface="Arial" pitchFamily="34" charset="0"/>
              </a:rPr>
              <a:t>phenotypes (Nelson et al, 2010, PLOS1) </a:t>
            </a:r>
            <a:endParaRPr lang="en-US" sz="1800" dirty="0">
              <a:latin typeface="Arial" pitchFamily="34" charset="0"/>
              <a:cs typeface="Arial" pitchFamily="34" charset="0"/>
            </a:endParaRPr>
          </a:p>
          <a:p>
            <a:endParaRPr lang="en-US" sz="1800" dirty="0">
              <a:latin typeface="Arial" pitchFamily="34" charset="0"/>
              <a:cs typeface="Arial" pitchFamily="34" charset="0"/>
            </a:endParaRPr>
          </a:p>
          <a:p>
            <a:pPr>
              <a:buFont typeface="Wingdings" pitchFamily="2" charset="2"/>
              <a:buChar char="q"/>
            </a:pPr>
            <a:endParaRPr lang="el-GR" sz="1800" dirty="0">
              <a:solidFill>
                <a:schemeClr val="accent2"/>
              </a:solidFill>
              <a:latin typeface="Arial" pitchFamily="34" charset="0"/>
              <a:cs typeface="Arial" pitchFamily="34" charset="0"/>
            </a:endParaRPr>
          </a:p>
          <a:p>
            <a:endParaRPr lang="el-GR" sz="1800" dirty="0">
              <a:latin typeface="Arial" pitchFamily="34" charset="0"/>
              <a:cs typeface="Arial" pitchFamily="34" charset="0"/>
            </a:endParaRPr>
          </a:p>
        </p:txBody>
      </p:sp>
      <p:sp>
        <p:nvSpPr>
          <p:cNvPr id="7173" name="1 - Τίτλος"/>
          <p:cNvSpPr>
            <a:spLocks noGrp="1"/>
          </p:cNvSpPr>
          <p:nvPr>
            <p:ph type="title"/>
          </p:nvPr>
        </p:nvSpPr>
        <p:spPr>
          <a:xfrm>
            <a:off x="685800" y="260350"/>
            <a:ext cx="7772400" cy="1143000"/>
          </a:xfrm>
        </p:spPr>
        <p:txBody>
          <a:bodyPr/>
          <a:lstStyle/>
          <a:p>
            <a:r>
              <a:rPr lang="en-US" dirty="0" err="1" smtClean="0">
                <a:solidFill>
                  <a:srgbClr val="6600FF"/>
                </a:solidFill>
                <a:latin typeface="Calibri" pitchFamily="34" charset="0"/>
              </a:rPr>
              <a:t>Neuro-Myelitis</a:t>
            </a:r>
            <a:r>
              <a:rPr lang="en-US" dirty="0" smtClean="0">
                <a:solidFill>
                  <a:srgbClr val="6600FF"/>
                </a:solidFill>
                <a:latin typeface="Calibri" pitchFamily="34" charset="0"/>
              </a:rPr>
              <a:t> </a:t>
            </a:r>
            <a:r>
              <a:rPr lang="en-US" dirty="0" err="1" smtClean="0">
                <a:solidFill>
                  <a:srgbClr val="6600FF"/>
                </a:solidFill>
                <a:latin typeface="Calibri" pitchFamily="34" charset="0"/>
              </a:rPr>
              <a:t>Optica</a:t>
            </a:r>
            <a:r>
              <a:rPr lang="el-GR" dirty="0" smtClean="0">
                <a:solidFill>
                  <a:srgbClr val="6600FF"/>
                </a:solidFill>
                <a:latin typeface="Calibri" pitchFamily="34" charset="0"/>
              </a:rPr>
              <a:t> </a:t>
            </a:r>
            <a:r>
              <a:rPr lang="en-US" dirty="0" smtClean="0">
                <a:solidFill>
                  <a:srgbClr val="6600FF"/>
                </a:solidFill>
                <a:latin typeface="Calibri" pitchFamily="34" charset="0"/>
              </a:rPr>
              <a:t>(NMO)</a:t>
            </a:r>
            <a:endParaRPr lang="el-GR" dirty="0" smtClean="0">
              <a:solidFill>
                <a:srgbClr val="6600FF"/>
              </a:solidFill>
              <a:latin typeface="Calibri" pitchFamily="34" charset="0"/>
            </a:endParaRP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468313" y="620713"/>
            <a:ext cx="8496300" cy="1066800"/>
          </a:xfrm>
          <a:prstGeom prst="rect">
            <a:avLst/>
          </a:prstGeom>
          <a:noFill/>
          <a:ln w="9525">
            <a:noFill/>
            <a:miter lim="800000"/>
            <a:headEnd/>
            <a:tailEnd/>
          </a:ln>
        </p:spPr>
        <p:txBody>
          <a:bodyPr>
            <a:spAutoFit/>
          </a:bodyPr>
          <a:lstStyle/>
          <a:p>
            <a:r>
              <a:rPr lang="el-GR" sz="3200" b="1">
                <a:solidFill>
                  <a:srgbClr val="6600FF"/>
                </a:solidFill>
                <a:latin typeface="Calibri" pitchFamily="34" charset="0"/>
              </a:rPr>
              <a:t>Υποδοχείς </a:t>
            </a:r>
            <a:r>
              <a:rPr lang="en-US" sz="3200" b="1">
                <a:solidFill>
                  <a:srgbClr val="6600FF"/>
                </a:solidFill>
                <a:latin typeface="Calibri" pitchFamily="34" charset="0"/>
              </a:rPr>
              <a:t>AQP4</a:t>
            </a:r>
            <a:r>
              <a:rPr lang="el-GR" sz="3200" b="1">
                <a:solidFill>
                  <a:srgbClr val="6600FF"/>
                </a:solidFill>
                <a:latin typeface="Calibri" pitchFamily="34" charset="0"/>
              </a:rPr>
              <a:t>:</a:t>
            </a:r>
            <a:r>
              <a:rPr lang="el-GR" sz="3200">
                <a:solidFill>
                  <a:srgbClr val="6600FF"/>
                </a:solidFill>
                <a:latin typeface="Calibri" pitchFamily="34" charset="0"/>
              </a:rPr>
              <a:t> </a:t>
            </a:r>
            <a:r>
              <a:rPr lang="el-GR" sz="3200">
                <a:latin typeface="Calibri" pitchFamily="34" charset="0"/>
              </a:rPr>
              <a:t>ενεργητική μεταφορά ύδατος διαμέσου μεμβρανών</a:t>
            </a:r>
            <a:endParaRPr lang="en-US" sz="3200">
              <a:latin typeface="Calibri" pitchFamily="34" charset="0"/>
            </a:endParaRPr>
          </a:p>
        </p:txBody>
      </p:sp>
      <p:pic>
        <p:nvPicPr>
          <p:cNvPr id="8195" name="Picture 7"/>
          <p:cNvPicPr>
            <a:picLocks noChangeAspect="1" noChangeArrowheads="1"/>
          </p:cNvPicPr>
          <p:nvPr/>
        </p:nvPicPr>
        <p:blipFill>
          <a:blip r:embed="rId3" cstate="print"/>
          <a:srcRect/>
          <a:stretch>
            <a:fillRect/>
          </a:stretch>
        </p:blipFill>
        <p:spPr bwMode="auto">
          <a:xfrm>
            <a:off x="1619250" y="2060575"/>
            <a:ext cx="6080125" cy="3984625"/>
          </a:xfrm>
          <a:prstGeom prst="rect">
            <a:avLst/>
          </a:prstGeom>
          <a:noFill/>
          <a:ln w="9525">
            <a:noFill/>
            <a:miter lim="800000"/>
            <a:headEnd/>
            <a:tailEnd/>
          </a:ln>
        </p:spPr>
      </p:pic>
      <p:sp>
        <p:nvSpPr>
          <p:cNvPr id="4" name="3 - Στρογγυλεμένο ορθογώνιο"/>
          <p:cNvSpPr/>
          <p:nvPr/>
        </p:nvSpPr>
        <p:spPr bwMode="auto">
          <a:xfrm>
            <a:off x="5286375" y="2286000"/>
            <a:ext cx="500063" cy="714375"/>
          </a:xfrm>
          <a:prstGeom prst="roundRect">
            <a:avLst/>
          </a:prstGeom>
          <a:noFill/>
          <a:ln w="38100" cap="flat" cmpd="sng" algn="ctr">
            <a:solidFill>
              <a:srgbClr val="6600FF"/>
            </a:solidFill>
            <a:prstDash val="sysDash"/>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
        <p:nvSpPr>
          <p:cNvPr id="5" name="4 - Στρογγυλεμένο ορθογώνιο"/>
          <p:cNvSpPr/>
          <p:nvPr/>
        </p:nvSpPr>
        <p:spPr bwMode="auto">
          <a:xfrm>
            <a:off x="3857625" y="3786188"/>
            <a:ext cx="1000125" cy="428625"/>
          </a:xfrm>
          <a:prstGeom prst="roundRect">
            <a:avLst/>
          </a:prstGeom>
          <a:noFill/>
          <a:ln w="38100" cap="flat" cmpd="sng" algn="ctr">
            <a:solidFill>
              <a:srgbClr val="6600FF"/>
            </a:solidFill>
            <a:prstDash val="sysDash"/>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
        <p:nvSpPr>
          <p:cNvPr id="6" name="5 - Στρογγυλεμένο ορθογώνιο"/>
          <p:cNvSpPr/>
          <p:nvPr/>
        </p:nvSpPr>
        <p:spPr bwMode="auto">
          <a:xfrm>
            <a:off x="4356100" y="5516563"/>
            <a:ext cx="1152525" cy="720725"/>
          </a:xfrm>
          <a:prstGeom prst="roundRect">
            <a:avLst/>
          </a:prstGeom>
          <a:noFill/>
          <a:ln w="38100" cap="flat" cmpd="sng" algn="ctr">
            <a:solidFill>
              <a:srgbClr val="9933FF"/>
            </a:solidFill>
            <a:prstDash val="sysDash"/>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25400">
            <a:noFill/>
            <a:miter lim="800000"/>
            <a:headEnd/>
            <a:tailEnd type="none" w="lg" len="lg"/>
          </a:ln>
        </p:spPr>
      </p:pic>
      <p:sp>
        <p:nvSpPr>
          <p:cNvPr id="141317" name="Text Box 5"/>
          <p:cNvSpPr txBox="1">
            <a:spLocks noChangeArrowheads="1"/>
          </p:cNvSpPr>
          <p:nvPr/>
        </p:nvSpPr>
        <p:spPr bwMode="auto">
          <a:xfrm>
            <a:off x="7535863" y="6553200"/>
            <a:ext cx="1608137" cy="304800"/>
          </a:xfrm>
          <a:prstGeom prst="rect">
            <a:avLst/>
          </a:prstGeom>
          <a:solidFill>
            <a:schemeClr val="bg1"/>
          </a:solidFill>
          <a:ln w="25400">
            <a:noFill/>
            <a:miter lim="800000"/>
            <a:headEnd/>
            <a:tailEnd type="none" w="lg" len="lg"/>
          </a:ln>
          <a:effectLst/>
        </p:spPr>
        <p:txBody>
          <a:bodyPr wrap="none">
            <a:spAutoFit/>
          </a:bodyPr>
          <a:lstStyle/>
          <a:p>
            <a:pPr>
              <a:defRPr/>
            </a:pPr>
            <a:r>
              <a:rPr lang="en-US" sz="1400" dirty="0">
                <a:effectLst>
                  <a:outerShdw blurRad="38100" dist="38100" dir="2700000" algn="tl">
                    <a:srgbClr val="C0C0C0"/>
                  </a:outerShdw>
                </a:effectLst>
                <a:latin typeface="Calibri" pitchFamily="34" charset="0"/>
                <a:ea typeface="+mn-ea"/>
                <a:cs typeface="Calibri" pitchFamily="34" charset="0"/>
              </a:rPr>
              <a:t>Lancet </a:t>
            </a:r>
            <a:r>
              <a:rPr lang="en-US" sz="1400" dirty="0" err="1">
                <a:effectLst>
                  <a:outerShdw blurRad="38100" dist="38100" dir="2700000" algn="tl">
                    <a:srgbClr val="C0C0C0"/>
                  </a:outerShdw>
                </a:effectLst>
                <a:latin typeface="Calibri" pitchFamily="34" charset="0"/>
                <a:ea typeface="+mn-ea"/>
                <a:cs typeface="Calibri" pitchFamily="34" charset="0"/>
              </a:rPr>
              <a:t>Neurol</a:t>
            </a:r>
            <a:r>
              <a:rPr lang="en-US" sz="1400" dirty="0">
                <a:effectLst>
                  <a:outerShdw blurRad="38100" dist="38100" dir="2700000" algn="tl">
                    <a:srgbClr val="C0C0C0"/>
                  </a:outerShdw>
                </a:effectLst>
                <a:latin typeface="Calibri" pitchFamily="34" charset="0"/>
                <a:ea typeface="+mn-ea"/>
                <a:cs typeface="Calibri" pitchFamily="34" charset="0"/>
              </a:rPr>
              <a:t> 2007</a:t>
            </a:r>
            <a:endParaRPr lang="el-GR" sz="1400" dirty="0">
              <a:effectLst>
                <a:outerShdw blurRad="38100" dist="38100" dir="2700000" algn="tl">
                  <a:srgbClr val="C0C0C0"/>
                </a:outerShdw>
              </a:effectLst>
              <a:latin typeface="Calibri" pitchFamily="34" charset="0"/>
              <a:ea typeface="+mn-ea"/>
              <a:cs typeface="Calibri"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12"/>
          <p:cNvSpPr>
            <a:spLocks noChangeArrowheads="1"/>
          </p:cNvSpPr>
          <p:nvPr/>
        </p:nvSpPr>
        <p:spPr bwMode="auto">
          <a:xfrm>
            <a:off x="185738" y="44624"/>
            <a:ext cx="6764416" cy="584775"/>
          </a:xfrm>
          <a:prstGeom prst="rect">
            <a:avLst/>
          </a:prstGeom>
          <a:noFill/>
          <a:ln w="9525">
            <a:noFill/>
            <a:miter lim="800000"/>
            <a:headEnd/>
            <a:tailEnd/>
          </a:ln>
        </p:spPr>
        <p:txBody>
          <a:bodyPr wrap="none">
            <a:spAutoFit/>
          </a:bodyPr>
          <a:lstStyle/>
          <a:p>
            <a:r>
              <a:rPr lang="en-US" sz="3200" dirty="0" smtClean="0">
                <a:solidFill>
                  <a:schemeClr val="bg1"/>
                </a:solidFill>
                <a:latin typeface="Calibri" pitchFamily="34" charset="0"/>
              </a:rPr>
              <a:t>Multiple Sclerosis:  predisposing factors</a:t>
            </a:r>
            <a:endParaRPr lang="en-GB" sz="3200" dirty="0">
              <a:solidFill>
                <a:schemeClr val="bg1"/>
              </a:solidFill>
              <a:latin typeface="Calibri" pitchFamily="34" charset="0"/>
            </a:endParaRPr>
          </a:p>
        </p:txBody>
      </p:sp>
      <p:sp>
        <p:nvSpPr>
          <p:cNvPr id="17413" name="Rectangle 11"/>
          <p:cNvSpPr>
            <a:spLocks noChangeArrowheads="1"/>
          </p:cNvSpPr>
          <p:nvPr/>
        </p:nvSpPr>
        <p:spPr bwMode="auto">
          <a:xfrm>
            <a:off x="400050" y="920750"/>
            <a:ext cx="4572000" cy="6032421"/>
          </a:xfrm>
          <a:prstGeom prst="rect">
            <a:avLst/>
          </a:prstGeom>
          <a:noFill/>
          <a:ln w="9525">
            <a:noFill/>
            <a:miter lim="800000"/>
            <a:headEnd/>
            <a:tailEnd/>
          </a:ln>
        </p:spPr>
        <p:txBody>
          <a:bodyPr>
            <a:spAutoFit/>
          </a:bodyPr>
          <a:lstStyle/>
          <a:p>
            <a:pPr algn="just" eaLnBrk="0" hangingPunct="0">
              <a:lnSpc>
                <a:spcPct val="150000"/>
              </a:lnSpc>
              <a:tabLst>
                <a:tab pos="228600" algn="l"/>
              </a:tabLst>
            </a:pPr>
            <a:r>
              <a:rPr lang="en-US" sz="2000" b="1" dirty="0" smtClean="0">
                <a:latin typeface="Calibri" pitchFamily="34" charset="0"/>
                <a:ea typeface="Times New Roman" pitchFamily="18" charset="0"/>
                <a:cs typeface="Arial" charset="0"/>
              </a:rPr>
              <a:t>Genetic factors</a:t>
            </a:r>
            <a:endParaRPr lang="en-US" sz="2000" b="1" dirty="0">
              <a:latin typeface="Calibri" pitchFamily="34" charset="0"/>
              <a:ea typeface="Times New Roman" pitchFamily="18" charset="0"/>
              <a:cs typeface="Arial" charset="0"/>
            </a:endParaRPr>
          </a:p>
          <a:p>
            <a:pPr algn="just" eaLnBrk="0" hangingPunct="0">
              <a:lnSpc>
                <a:spcPct val="150000"/>
              </a:lnSpc>
              <a:buFont typeface="Wingdings" pitchFamily="2" charset="2"/>
              <a:buChar char="q"/>
              <a:tabLst>
                <a:tab pos="228600" algn="l"/>
              </a:tabLst>
            </a:pPr>
            <a:r>
              <a:rPr lang="en-US" sz="2000" dirty="0">
                <a:latin typeface="Calibri" pitchFamily="34" charset="0"/>
                <a:ea typeface="Times New Roman" pitchFamily="18" charset="0"/>
                <a:cs typeface="Arial" charset="0"/>
              </a:rPr>
              <a:t>20-40 </a:t>
            </a:r>
            <a:r>
              <a:rPr lang="en-US" sz="2000" dirty="0" smtClean="0">
                <a:latin typeface="Calibri" pitchFamily="34" charset="0"/>
                <a:ea typeface="Times New Roman" pitchFamily="18" charset="0"/>
                <a:cs typeface="Arial" charset="0"/>
              </a:rPr>
              <a:t>more common in relatives (5% in siblings</a:t>
            </a:r>
            <a:r>
              <a:rPr lang="el-GR" sz="2000" dirty="0" smtClean="0">
                <a:latin typeface="Calibri" pitchFamily="34" charset="0"/>
                <a:ea typeface="Times New Roman" pitchFamily="18" charset="0"/>
                <a:cs typeface="Arial" charset="0"/>
              </a:rPr>
              <a:t>)</a:t>
            </a:r>
            <a:endParaRPr lang="en-US" sz="2000" dirty="0">
              <a:latin typeface="Calibri" pitchFamily="34" charset="0"/>
              <a:ea typeface="Times New Roman" pitchFamily="18" charset="0"/>
              <a:cs typeface="Arial" charset="0"/>
            </a:endParaRPr>
          </a:p>
          <a:p>
            <a:pPr algn="just" eaLnBrk="0" hangingPunct="0">
              <a:lnSpc>
                <a:spcPct val="150000"/>
              </a:lnSpc>
              <a:buFont typeface="Wingdings" pitchFamily="2" charset="2"/>
              <a:buChar char="q"/>
              <a:tabLst>
                <a:tab pos="228600" algn="l"/>
              </a:tabLst>
            </a:pPr>
            <a:r>
              <a:rPr lang="en-US" sz="2000" dirty="0">
                <a:latin typeface="Calibri" pitchFamily="34" charset="0"/>
                <a:cs typeface="Arial" charset="0"/>
              </a:rPr>
              <a:t> </a:t>
            </a:r>
            <a:r>
              <a:rPr lang="el-GR" sz="2000" dirty="0" smtClean="0">
                <a:latin typeface="Calibri" pitchFamily="34" charset="0"/>
                <a:cs typeface="Arial" charset="0"/>
              </a:rPr>
              <a:t>3</a:t>
            </a:r>
            <a:r>
              <a:rPr lang="en-US" sz="2000" dirty="0" smtClean="0">
                <a:latin typeface="Calibri" pitchFamily="34" charset="0"/>
                <a:cs typeface="Arial" charset="0"/>
              </a:rPr>
              <a:t>5</a:t>
            </a:r>
            <a:r>
              <a:rPr lang="en-US" sz="2000" dirty="0">
                <a:latin typeface="Calibri" pitchFamily="34" charset="0"/>
                <a:cs typeface="Arial" charset="0"/>
              </a:rPr>
              <a:t>% </a:t>
            </a:r>
            <a:r>
              <a:rPr lang="en-US" sz="2000" dirty="0" smtClean="0">
                <a:latin typeface="Calibri" pitchFamily="34" charset="0"/>
                <a:cs typeface="Arial" charset="0"/>
              </a:rPr>
              <a:t>concordance in monozygotic twins</a:t>
            </a:r>
            <a:endParaRPr lang="en-US" sz="2000" dirty="0">
              <a:latin typeface="Calibri" pitchFamily="34" charset="0"/>
              <a:cs typeface="Arial" charset="0"/>
            </a:endParaRPr>
          </a:p>
          <a:p>
            <a:pPr algn="just" eaLnBrk="0" hangingPunct="0">
              <a:lnSpc>
                <a:spcPct val="150000"/>
              </a:lnSpc>
              <a:buFont typeface="Wingdings" pitchFamily="2" charset="2"/>
              <a:buChar char="q"/>
              <a:tabLst>
                <a:tab pos="228600" algn="l"/>
              </a:tabLst>
            </a:pPr>
            <a:r>
              <a:rPr lang="en-US" sz="2000" dirty="0">
                <a:latin typeface="Calibri" pitchFamily="34" charset="0"/>
                <a:cs typeface="Arial" charset="0"/>
              </a:rPr>
              <a:t> </a:t>
            </a:r>
            <a:r>
              <a:rPr lang="en-US" sz="2000" dirty="0" smtClean="0">
                <a:latin typeface="Calibri" pitchFamily="34" charset="0"/>
              </a:rPr>
              <a:t>genetic correlations</a:t>
            </a:r>
            <a:r>
              <a:rPr lang="en-GB" sz="2000" dirty="0" smtClean="0">
                <a:latin typeface="Calibri" pitchFamily="34" charset="0"/>
              </a:rPr>
              <a:t>:</a:t>
            </a:r>
            <a:endParaRPr lang="en-GB" sz="2000" dirty="0">
              <a:latin typeface="Calibri" pitchFamily="34" charset="0"/>
            </a:endParaRPr>
          </a:p>
          <a:p>
            <a:pPr lvl="1">
              <a:buFont typeface="Wingdings" pitchFamily="2" charset="2"/>
              <a:buChar char="q"/>
              <a:tabLst>
                <a:tab pos="228600" algn="l"/>
              </a:tabLst>
            </a:pPr>
            <a:r>
              <a:rPr lang="en-GB" sz="2000" dirty="0" err="1">
                <a:latin typeface="Calibri" pitchFamily="34" charset="0"/>
              </a:rPr>
              <a:t>HLA</a:t>
            </a:r>
            <a:r>
              <a:rPr lang="en-GB" sz="2000" dirty="0">
                <a:latin typeface="Calibri" pitchFamily="34" charset="0"/>
              </a:rPr>
              <a:t> </a:t>
            </a:r>
            <a:r>
              <a:rPr lang="el-GR" sz="2000" dirty="0" smtClean="0">
                <a:latin typeface="Calibri" pitchFamily="34" charset="0"/>
              </a:rPr>
              <a:t> </a:t>
            </a:r>
            <a:r>
              <a:rPr lang="en-US" sz="2000" dirty="0" smtClean="0">
                <a:latin typeface="Calibri" pitchFamily="34" charset="0"/>
              </a:rPr>
              <a:t>DR 15, DQ6, </a:t>
            </a:r>
            <a:r>
              <a:rPr lang="en-GB" sz="2000" dirty="0" smtClean="0">
                <a:latin typeface="Calibri" pitchFamily="34" charset="0"/>
              </a:rPr>
              <a:t>DRB1 </a:t>
            </a:r>
            <a:r>
              <a:rPr lang="en-GB" sz="2000" dirty="0">
                <a:latin typeface="Calibri" pitchFamily="34" charset="0"/>
              </a:rPr>
              <a:t>*1501 </a:t>
            </a:r>
          </a:p>
          <a:p>
            <a:pPr lvl="1">
              <a:buFont typeface="Wingdings" pitchFamily="2" charset="2"/>
              <a:buChar char="q"/>
              <a:tabLst>
                <a:tab pos="228600" algn="l"/>
              </a:tabLst>
            </a:pPr>
            <a:r>
              <a:rPr lang="en-US" sz="2000" dirty="0">
                <a:latin typeface="Calibri" pitchFamily="34" charset="0"/>
              </a:rPr>
              <a:t>HLA-DR2 on chromosome 6.</a:t>
            </a:r>
            <a:endParaRPr lang="en-GB" sz="2000" dirty="0">
              <a:latin typeface="Calibri" pitchFamily="34" charset="0"/>
            </a:endParaRPr>
          </a:p>
          <a:p>
            <a:pPr lvl="1">
              <a:buFont typeface="Wingdings" pitchFamily="2" charset="2"/>
              <a:buChar char="q"/>
              <a:tabLst>
                <a:tab pos="228600" algn="l"/>
              </a:tabLst>
            </a:pPr>
            <a:r>
              <a:rPr lang="en-GB" sz="2000" dirty="0">
                <a:latin typeface="Calibri" pitchFamily="34" charset="0"/>
              </a:rPr>
              <a:t>IL7R allele increases RR= 1.2 </a:t>
            </a:r>
          </a:p>
          <a:p>
            <a:pPr lvl="1">
              <a:buFont typeface="Wingdings" pitchFamily="2" charset="2"/>
              <a:buChar char="q"/>
              <a:tabLst>
                <a:tab pos="228600" algn="l"/>
              </a:tabLst>
            </a:pPr>
            <a:r>
              <a:rPr lang="en-GB" sz="2000" dirty="0">
                <a:latin typeface="Calibri" pitchFamily="34" charset="0"/>
              </a:rPr>
              <a:t>IL-2 RA receptor alpha chain</a:t>
            </a:r>
          </a:p>
          <a:p>
            <a:pPr lvl="1">
              <a:buFont typeface="Wingdings" pitchFamily="2" charset="2"/>
              <a:buChar char="q"/>
              <a:tabLst>
                <a:tab pos="228600" algn="l"/>
              </a:tabLst>
            </a:pPr>
            <a:r>
              <a:rPr lang="en-GB" sz="2000" dirty="0">
                <a:latin typeface="Calibri" pitchFamily="34" charset="0"/>
              </a:rPr>
              <a:t>CD6</a:t>
            </a:r>
          </a:p>
          <a:p>
            <a:pPr lvl="1">
              <a:buFont typeface="Wingdings" pitchFamily="2" charset="2"/>
              <a:buChar char="q"/>
              <a:tabLst>
                <a:tab pos="228600" algn="l"/>
              </a:tabLst>
            </a:pPr>
            <a:r>
              <a:rPr lang="en-GB" sz="2000" dirty="0">
                <a:latin typeface="Calibri" pitchFamily="34" charset="0"/>
              </a:rPr>
              <a:t>CD58 (LFA-3)</a:t>
            </a:r>
          </a:p>
          <a:p>
            <a:pPr lvl="1">
              <a:buFont typeface="Wingdings" pitchFamily="2" charset="2"/>
              <a:buChar char="q"/>
              <a:tabLst>
                <a:tab pos="228600" algn="l"/>
              </a:tabLst>
            </a:pPr>
            <a:r>
              <a:rPr lang="en-GB" sz="2000" dirty="0">
                <a:latin typeface="Calibri" pitchFamily="34" charset="0"/>
              </a:rPr>
              <a:t>IRF-8</a:t>
            </a:r>
          </a:p>
          <a:p>
            <a:pPr lvl="1">
              <a:buFont typeface="Wingdings" pitchFamily="2" charset="2"/>
              <a:buChar char="q"/>
              <a:tabLst>
                <a:tab pos="228600" algn="l"/>
              </a:tabLst>
            </a:pPr>
            <a:r>
              <a:rPr lang="en-GB" sz="2000" dirty="0">
                <a:latin typeface="Calibri" pitchFamily="34" charset="0"/>
              </a:rPr>
              <a:t>TNFRSF1A</a:t>
            </a:r>
          </a:p>
          <a:p>
            <a:pPr algn="just" eaLnBrk="0" hangingPunct="0">
              <a:lnSpc>
                <a:spcPct val="150000"/>
              </a:lnSpc>
              <a:tabLst>
                <a:tab pos="228600" algn="l"/>
              </a:tabLst>
            </a:pPr>
            <a:endParaRPr lang="en-GB" dirty="0">
              <a:latin typeface="Calibri" pitchFamily="34" charset="0"/>
            </a:endParaRPr>
          </a:p>
          <a:p>
            <a:pPr algn="just" eaLnBrk="0" hangingPunct="0">
              <a:lnSpc>
                <a:spcPct val="150000"/>
              </a:lnSpc>
              <a:buFontTx/>
              <a:buChar char="•"/>
              <a:tabLst>
                <a:tab pos="228600" algn="l"/>
              </a:tabLst>
            </a:pPr>
            <a:endParaRPr lang="en-US" dirty="0">
              <a:latin typeface="Calibri" pitchFamily="34" charset="0"/>
              <a:cs typeface="Arial" charset="0"/>
            </a:endParaRPr>
          </a:p>
        </p:txBody>
      </p:sp>
      <p:sp>
        <p:nvSpPr>
          <p:cNvPr id="17414" name="Rectangle 7"/>
          <p:cNvSpPr>
            <a:spLocks noChangeArrowheads="1"/>
          </p:cNvSpPr>
          <p:nvPr/>
        </p:nvSpPr>
        <p:spPr bwMode="auto">
          <a:xfrm>
            <a:off x="5422900" y="925513"/>
            <a:ext cx="4572000" cy="1891287"/>
          </a:xfrm>
          <a:prstGeom prst="rect">
            <a:avLst/>
          </a:prstGeom>
          <a:noFill/>
          <a:ln w="9525">
            <a:noFill/>
            <a:miter lim="800000"/>
            <a:headEnd/>
            <a:tailEnd/>
          </a:ln>
        </p:spPr>
        <p:txBody>
          <a:bodyPr>
            <a:spAutoFit/>
          </a:bodyPr>
          <a:lstStyle/>
          <a:p>
            <a:pPr algn="just" eaLnBrk="0" hangingPunct="0">
              <a:lnSpc>
                <a:spcPct val="150000"/>
              </a:lnSpc>
              <a:tabLst>
                <a:tab pos="228600" algn="l"/>
              </a:tabLst>
            </a:pPr>
            <a:r>
              <a:rPr lang="en-US" sz="2000" b="1" dirty="0" smtClean="0">
                <a:latin typeface="Calibri" pitchFamily="34" charset="0"/>
                <a:ea typeface="Times New Roman" pitchFamily="18" charset="0"/>
                <a:cs typeface="Arial" charset="0"/>
              </a:rPr>
              <a:t>Environmental factors</a:t>
            </a:r>
            <a:endParaRPr lang="en-US" sz="2000" b="1" dirty="0">
              <a:latin typeface="Calibri" pitchFamily="34" charset="0"/>
              <a:ea typeface="Times New Roman" pitchFamily="18" charset="0"/>
              <a:cs typeface="Arial" charset="0"/>
            </a:endParaRPr>
          </a:p>
          <a:p>
            <a:pPr algn="just" eaLnBrk="0" hangingPunct="0">
              <a:lnSpc>
                <a:spcPct val="150000"/>
              </a:lnSpc>
              <a:buFontTx/>
              <a:buChar char="•"/>
              <a:tabLst>
                <a:tab pos="228600" algn="l"/>
              </a:tabLst>
            </a:pPr>
            <a:r>
              <a:rPr lang="en-US" sz="2000" dirty="0">
                <a:latin typeface="Calibri" pitchFamily="34" charset="0"/>
                <a:ea typeface="Times New Roman" pitchFamily="18" charset="0"/>
                <a:cs typeface="Arial" charset="0"/>
              </a:rPr>
              <a:t> </a:t>
            </a:r>
            <a:r>
              <a:rPr lang="en-US" sz="2000" dirty="0" err="1">
                <a:latin typeface="Calibri" pitchFamily="34" charset="0"/>
                <a:ea typeface="Times New Roman" pitchFamily="18" charset="0"/>
                <a:cs typeface="Arial" charset="0"/>
              </a:rPr>
              <a:t>EBV</a:t>
            </a:r>
            <a:r>
              <a:rPr lang="en-US" sz="2000" dirty="0">
                <a:latin typeface="Calibri" pitchFamily="34" charset="0"/>
                <a:ea typeface="Times New Roman" pitchFamily="18" charset="0"/>
                <a:cs typeface="Arial" charset="0"/>
              </a:rPr>
              <a:t> </a:t>
            </a:r>
            <a:r>
              <a:rPr lang="en-US" sz="2000" dirty="0" smtClean="0">
                <a:latin typeface="Calibri" pitchFamily="34" charset="0"/>
                <a:ea typeface="Times New Roman" pitchFamily="18" charset="0"/>
                <a:cs typeface="Arial" charset="0"/>
              </a:rPr>
              <a:t>infection</a:t>
            </a:r>
            <a:endParaRPr lang="en-US" sz="2000" dirty="0">
              <a:latin typeface="Calibri" pitchFamily="34" charset="0"/>
              <a:ea typeface="Times New Roman" pitchFamily="18" charset="0"/>
              <a:cs typeface="Arial" charset="0"/>
            </a:endParaRPr>
          </a:p>
          <a:p>
            <a:pPr algn="just" eaLnBrk="0" hangingPunct="0">
              <a:lnSpc>
                <a:spcPct val="150000"/>
              </a:lnSpc>
              <a:buFontTx/>
              <a:buChar char="•"/>
              <a:tabLst>
                <a:tab pos="228600" algn="l"/>
              </a:tabLst>
            </a:pPr>
            <a:r>
              <a:rPr lang="en-US" sz="2000" dirty="0">
                <a:latin typeface="Calibri" pitchFamily="34" charset="0"/>
                <a:ea typeface="Times New Roman" pitchFamily="18" charset="0"/>
                <a:cs typeface="Arial" charset="0"/>
              </a:rPr>
              <a:t> </a:t>
            </a:r>
            <a:r>
              <a:rPr lang="en-US" sz="2000" dirty="0" smtClean="0">
                <a:latin typeface="Calibri" pitchFamily="34" charset="0"/>
                <a:ea typeface="Times New Roman" pitchFamily="18" charset="0"/>
                <a:cs typeface="Arial" charset="0"/>
              </a:rPr>
              <a:t>smoking</a:t>
            </a:r>
            <a:endParaRPr lang="en-US" sz="2000" dirty="0">
              <a:latin typeface="Calibri" pitchFamily="34" charset="0"/>
              <a:ea typeface="Times New Roman" pitchFamily="18" charset="0"/>
              <a:cs typeface="Arial" charset="0"/>
            </a:endParaRPr>
          </a:p>
          <a:p>
            <a:pPr algn="just" eaLnBrk="0" hangingPunct="0">
              <a:lnSpc>
                <a:spcPct val="150000"/>
              </a:lnSpc>
              <a:buFontTx/>
              <a:buChar char="•"/>
              <a:tabLst>
                <a:tab pos="228600" algn="l"/>
              </a:tabLst>
            </a:pPr>
            <a:r>
              <a:rPr lang="en-US" sz="2000" dirty="0">
                <a:latin typeface="Calibri" pitchFamily="34" charset="0"/>
                <a:ea typeface="Times New Roman" pitchFamily="18" charset="0"/>
                <a:cs typeface="Arial" charset="0"/>
              </a:rPr>
              <a:t> </a:t>
            </a:r>
            <a:r>
              <a:rPr lang="en-US" sz="2000" dirty="0" smtClean="0">
                <a:latin typeface="Calibri" pitchFamily="34" charset="0"/>
                <a:ea typeface="Times New Roman" pitchFamily="18" charset="0"/>
                <a:cs typeface="Arial" charset="0"/>
              </a:rPr>
              <a:t> UV B exposure/Vitamin </a:t>
            </a:r>
            <a:r>
              <a:rPr lang="en-US" sz="2000" dirty="0">
                <a:latin typeface="Calibri" pitchFamily="34" charset="0"/>
                <a:ea typeface="Times New Roman" pitchFamily="18" charset="0"/>
                <a:cs typeface="Arial" charset="0"/>
              </a:rPr>
              <a:t>D</a:t>
            </a:r>
          </a:p>
        </p:txBody>
      </p:sp>
      <p:pic>
        <p:nvPicPr>
          <p:cNvPr id="17415" name="Picture 7"/>
          <p:cNvPicPr>
            <a:picLocks noChangeAspect="1" noChangeArrowheads="1"/>
          </p:cNvPicPr>
          <p:nvPr/>
        </p:nvPicPr>
        <p:blipFill>
          <a:blip r:embed="rId3" cstate="print"/>
          <a:srcRect/>
          <a:stretch>
            <a:fillRect/>
          </a:stretch>
        </p:blipFill>
        <p:spPr bwMode="auto">
          <a:xfrm>
            <a:off x="4102100" y="3675709"/>
            <a:ext cx="4978399" cy="2034529"/>
          </a:xfrm>
          <a:prstGeom prst="rect">
            <a:avLst/>
          </a:prstGeom>
          <a:noFill/>
          <a:ln w="9525">
            <a:noFill/>
            <a:miter lim="800000"/>
            <a:headEnd/>
            <a:tailEnd/>
          </a:ln>
        </p:spPr>
      </p:pic>
      <p:sp>
        <p:nvSpPr>
          <p:cNvPr id="10" name="Text Box 8"/>
          <p:cNvSpPr txBox="1">
            <a:spLocks/>
          </p:cNvSpPr>
          <p:nvPr/>
        </p:nvSpPr>
        <p:spPr>
          <a:xfrm>
            <a:off x="35814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n-US" sz="1600" dirty="0">
                <a:solidFill>
                  <a:schemeClr val="tx1">
                    <a:tint val="75000"/>
                  </a:schemeClr>
                </a:solidFill>
                <a:latin typeface="+mn-lt"/>
              </a:rPr>
              <a:t>Handel, 2010, Nat </a:t>
            </a:r>
            <a:r>
              <a:rPr lang="en-US" sz="1600" dirty="0" err="1">
                <a:solidFill>
                  <a:schemeClr val="tx1">
                    <a:tint val="75000"/>
                  </a:schemeClr>
                </a:solidFill>
                <a:latin typeface="+mn-lt"/>
              </a:rPr>
              <a:t>RevNeurol</a:t>
            </a:r>
            <a:endParaRPr lang="en-GB" sz="1600" dirty="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 Τίτλος"/>
          <p:cNvSpPr txBox="1">
            <a:spLocks/>
          </p:cNvSpPr>
          <p:nvPr/>
        </p:nvSpPr>
        <p:spPr>
          <a:xfrm>
            <a:off x="827584" y="0"/>
            <a:ext cx="77724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6600FF"/>
                </a:solidFill>
                <a:effectLst/>
                <a:uLnTx/>
                <a:uFillTx/>
                <a:latin typeface="Calibri" pitchFamily="34" charset="0"/>
                <a:ea typeface="MS PGothic" pitchFamily="34" charset="-128"/>
                <a:cs typeface="ＭＳ Ｐゴシック" charset="0"/>
              </a:rPr>
              <a:t>NMO</a:t>
            </a:r>
            <a:r>
              <a:rPr kumimoji="0" lang="en-US" sz="4000" b="0" i="0" u="none" strike="noStrike" kern="0" cap="none" spc="0" normalizeH="0" noProof="0" dirty="0" smtClean="0">
                <a:ln>
                  <a:noFill/>
                </a:ln>
                <a:solidFill>
                  <a:srgbClr val="6600FF"/>
                </a:solidFill>
                <a:effectLst/>
                <a:uLnTx/>
                <a:uFillTx/>
                <a:latin typeface="Calibri" pitchFamily="34" charset="0"/>
                <a:ea typeface="MS PGothic" pitchFamily="34" charset="-128"/>
                <a:cs typeface="ＭＳ Ｐゴシック" charset="0"/>
              </a:rPr>
              <a:t> pathogenesis</a:t>
            </a:r>
            <a:endParaRPr kumimoji="0" lang="el-GR" sz="4000" b="0" i="0" u="none" strike="noStrike" kern="0" cap="none" spc="0" normalizeH="0" baseline="0" noProof="0" dirty="0" smtClean="0">
              <a:ln>
                <a:noFill/>
              </a:ln>
              <a:solidFill>
                <a:srgbClr val="6600FF"/>
              </a:solidFill>
              <a:effectLst/>
              <a:uLnTx/>
              <a:uFillTx/>
              <a:latin typeface="+mj-lt"/>
              <a:ea typeface="MS PGothic" pitchFamily="34" charset="-128"/>
              <a:cs typeface="ＭＳ Ｐゴシック" charset="0"/>
            </a:endParaRPr>
          </a:p>
        </p:txBody>
      </p:sp>
      <p:sp>
        <p:nvSpPr>
          <p:cNvPr id="9" name="TextBox 8"/>
          <p:cNvSpPr txBox="1"/>
          <p:nvPr/>
        </p:nvSpPr>
        <p:spPr>
          <a:xfrm>
            <a:off x="3059832" y="6381328"/>
            <a:ext cx="2492990" cy="369332"/>
          </a:xfrm>
          <a:prstGeom prst="rect">
            <a:avLst/>
          </a:prstGeom>
          <a:noFill/>
        </p:spPr>
        <p:txBody>
          <a:bodyPr wrap="none" rtlCol="0">
            <a:spAutoFit/>
          </a:bodyPr>
          <a:lstStyle/>
          <a:p>
            <a:r>
              <a:rPr lang="en-US" sz="1800" dirty="0" err="1" smtClean="0"/>
              <a:t>Kira</a:t>
            </a:r>
            <a:r>
              <a:rPr lang="en-US" sz="1800" dirty="0" smtClean="0"/>
              <a:t>, 2010, </a:t>
            </a:r>
            <a:r>
              <a:rPr lang="en-US" sz="1800" dirty="0" err="1" smtClean="0"/>
              <a:t>Pathophysiol</a:t>
            </a:r>
            <a:endParaRPr lang="el-GR" sz="1800" dirty="0"/>
          </a:p>
        </p:txBody>
      </p:sp>
      <p:pic>
        <p:nvPicPr>
          <p:cNvPr id="129027" name="Picture 3"/>
          <p:cNvPicPr>
            <a:picLocks noChangeAspect="1" noChangeArrowheads="1"/>
          </p:cNvPicPr>
          <p:nvPr/>
        </p:nvPicPr>
        <p:blipFill>
          <a:blip r:embed="rId2" cstate="print"/>
          <a:srcRect/>
          <a:stretch>
            <a:fillRect/>
          </a:stretch>
        </p:blipFill>
        <p:spPr bwMode="auto">
          <a:xfrm>
            <a:off x="2843808" y="908720"/>
            <a:ext cx="3744416" cy="3526597"/>
          </a:xfrm>
          <a:prstGeom prst="rect">
            <a:avLst/>
          </a:prstGeom>
          <a:noFill/>
          <a:ln w="9525">
            <a:noFill/>
            <a:miter lim="800000"/>
            <a:headEnd/>
            <a:tailEnd/>
          </a:ln>
        </p:spPr>
      </p:pic>
      <p:pic>
        <p:nvPicPr>
          <p:cNvPr id="129028" name="Picture 4"/>
          <p:cNvPicPr>
            <a:picLocks noChangeAspect="1" noChangeArrowheads="1"/>
          </p:cNvPicPr>
          <p:nvPr/>
        </p:nvPicPr>
        <p:blipFill>
          <a:blip r:embed="rId3" cstate="print"/>
          <a:srcRect/>
          <a:stretch>
            <a:fillRect/>
          </a:stretch>
        </p:blipFill>
        <p:spPr bwMode="auto">
          <a:xfrm>
            <a:off x="1475656" y="4653136"/>
            <a:ext cx="5728338" cy="1368152"/>
          </a:xfrm>
          <a:prstGeom prst="rect">
            <a:avLst/>
          </a:prstGeom>
          <a:noFill/>
          <a:ln w="25400">
            <a:solidFill>
              <a:schemeClr val="tx1"/>
            </a:solid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 Θέση περιεχομένου"/>
          <p:cNvSpPr>
            <a:spLocks noGrp="1"/>
          </p:cNvSpPr>
          <p:nvPr>
            <p:ph idx="1"/>
          </p:nvPr>
        </p:nvSpPr>
        <p:spPr>
          <a:xfrm>
            <a:off x="685800" y="1600200"/>
            <a:ext cx="8243888" cy="4114800"/>
          </a:xfrm>
        </p:spPr>
        <p:txBody>
          <a:bodyPr>
            <a:normAutofit lnSpcReduction="10000"/>
          </a:bodyPr>
          <a:lstStyle/>
          <a:p>
            <a:r>
              <a:rPr lang="el-GR" smtClean="0">
                <a:latin typeface="Calibri" pitchFamily="34" charset="0"/>
              </a:rPr>
              <a:t>Ανταπόκριση στην πλασμαφαίρεση</a:t>
            </a:r>
            <a:r>
              <a:rPr lang="en-US" smtClean="0">
                <a:latin typeface="Calibri" pitchFamily="34" charset="0"/>
              </a:rPr>
              <a:t> </a:t>
            </a:r>
          </a:p>
          <a:p>
            <a:r>
              <a:rPr lang="el-GR" smtClean="0">
                <a:latin typeface="Calibri" pitchFamily="34" charset="0"/>
              </a:rPr>
              <a:t>Εναπόθεση </a:t>
            </a:r>
            <a:r>
              <a:rPr lang="en-US" smtClean="0">
                <a:latin typeface="Calibri" pitchFamily="34" charset="0"/>
              </a:rPr>
              <a:t>IgG </a:t>
            </a:r>
            <a:r>
              <a:rPr lang="el-GR" smtClean="0">
                <a:latin typeface="Calibri" pitchFamily="34" charset="0"/>
              </a:rPr>
              <a:t>σε θέσης κατανομής </a:t>
            </a:r>
            <a:r>
              <a:rPr lang="en-US" smtClean="0">
                <a:latin typeface="Calibri" pitchFamily="34" charset="0"/>
              </a:rPr>
              <a:t>Aqp-4</a:t>
            </a:r>
          </a:p>
          <a:p>
            <a:r>
              <a:rPr lang="el-GR" smtClean="0">
                <a:latin typeface="Calibri" pitchFamily="34" charset="0"/>
              </a:rPr>
              <a:t>Εναπόθεση </a:t>
            </a:r>
            <a:r>
              <a:rPr lang="en-US" smtClean="0">
                <a:latin typeface="Calibri" pitchFamily="34" charset="0"/>
              </a:rPr>
              <a:t>IgG </a:t>
            </a:r>
            <a:r>
              <a:rPr lang="el-GR" smtClean="0">
                <a:latin typeface="Calibri" pitchFamily="34" charset="0"/>
              </a:rPr>
              <a:t>στις περιαγγειακές απολήξεις αστροκυττάρων</a:t>
            </a:r>
            <a:r>
              <a:rPr lang="en-US" smtClean="0">
                <a:latin typeface="Calibri" pitchFamily="34" charset="0"/>
              </a:rPr>
              <a:t> </a:t>
            </a:r>
          </a:p>
          <a:p>
            <a:r>
              <a:rPr lang="el-GR" smtClean="0">
                <a:latin typeface="Calibri" pitchFamily="34" charset="0"/>
              </a:rPr>
              <a:t>Καταστροφή υποδοχέων σε βλάβες </a:t>
            </a:r>
            <a:r>
              <a:rPr lang="en-US" smtClean="0">
                <a:latin typeface="Calibri" pitchFamily="34" charset="0"/>
              </a:rPr>
              <a:t>NMO</a:t>
            </a:r>
          </a:p>
          <a:p>
            <a:r>
              <a:rPr lang="el-GR" smtClean="0">
                <a:latin typeface="Calibri" pitchFamily="34" charset="0"/>
              </a:rPr>
              <a:t>Αύξηση τίτλων σε υποτροπές</a:t>
            </a:r>
            <a:r>
              <a:rPr lang="en-US" smtClean="0">
                <a:latin typeface="Calibri" pitchFamily="34" charset="0"/>
              </a:rPr>
              <a:t> </a:t>
            </a:r>
            <a:endParaRPr lang="el-GR" smtClean="0">
              <a:latin typeface="Calibri" pitchFamily="34" charset="0"/>
            </a:endParaRPr>
          </a:p>
          <a:p>
            <a:r>
              <a:rPr lang="el-GR" smtClean="0">
                <a:latin typeface="Calibri" pitchFamily="34" charset="0"/>
              </a:rPr>
              <a:t>Παθητική μεταφορά νόσου σε πειραματόζωα με ορό ασθενών</a:t>
            </a:r>
            <a:endParaRPr lang="en-US" smtClean="0">
              <a:latin typeface="Calibri" pitchFamily="34" charset="0"/>
            </a:endParaRPr>
          </a:p>
        </p:txBody>
      </p:sp>
      <p:sp>
        <p:nvSpPr>
          <p:cNvPr id="18435" name="1 - Τίτλος"/>
          <p:cNvSpPr txBox="1">
            <a:spLocks/>
          </p:cNvSpPr>
          <p:nvPr/>
        </p:nvSpPr>
        <p:spPr bwMode="auto">
          <a:xfrm>
            <a:off x="0" y="500063"/>
            <a:ext cx="9144000" cy="714375"/>
          </a:xfrm>
          <a:prstGeom prst="rect">
            <a:avLst/>
          </a:prstGeom>
          <a:noFill/>
          <a:ln w="9525">
            <a:noFill/>
            <a:miter lim="800000"/>
            <a:headEnd/>
            <a:tailEnd/>
          </a:ln>
        </p:spPr>
        <p:txBody>
          <a:bodyPr anchor="ctr"/>
          <a:lstStyle/>
          <a:p>
            <a:pPr algn="ctr" eaLnBrk="0" hangingPunct="0"/>
            <a:r>
              <a:rPr lang="el-GR" sz="4400">
                <a:solidFill>
                  <a:srgbClr val="6600FF"/>
                </a:solidFill>
                <a:latin typeface="Calibri" pitchFamily="34" charset="0"/>
              </a:rPr>
              <a:t>Ενδείξεις για νόσο αντισωμάτων</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5400000">
            <a:off x="8244408" y="3429298"/>
            <a:ext cx="833883" cy="461665"/>
          </a:xfrm>
          <a:prstGeom prst="rect">
            <a:avLst/>
          </a:prstGeom>
          <a:noFill/>
        </p:spPr>
        <p:txBody>
          <a:bodyPr wrap="none" rtlCol="0">
            <a:spAutoFit/>
          </a:bodyPr>
          <a:lstStyle/>
          <a:p>
            <a:r>
              <a:rPr lang="el-GR" dirty="0" smtClean="0"/>
              <a:t>Η&amp;Ε</a:t>
            </a:r>
            <a:endParaRPr lang="el-GR" dirty="0"/>
          </a:p>
        </p:txBody>
      </p:sp>
      <p:pic>
        <p:nvPicPr>
          <p:cNvPr id="129026" name="Picture 2"/>
          <p:cNvPicPr>
            <a:picLocks noChangeAspect="1" noChangeArrowheads="1"/>
          </p:cNvPicPr>
          <p:nvPr/>
        </p:nvPicPr>
        <p:blipFill>
          <a:blip r:embed="rId2" cstate="print"/>
          <a:srcRect/>
          <a:stretch>
            <a:fillRect/>
          </a:stretch>
        </p:blipFill>
        <p:spPr bwMode="auto">
          <a:xfrm>
            <a:off x="1" y="2152650"/>
            <a:ext cx="8964488" cy="2552700"/>
          </a:xfrm>
          <a:prstGeom prst="rect">
            <a:avLst/>
          </a:prstGeom>
          <a:noFill/>
          <a:ln w="9525">
            <a:noFill/>
            <a:miter lim="800000"/>
            <a:headEnd/>
            <a:tailEnd/>
          </a:ln>
        </p:spPr>
      </p:pic>
      <p:sp>
        <p:nvSpPr>
          <p:cNvPr id="10" name="TextBox 9"/>
          <p:cNvSpPr txBox="1"/>
          <p:nvPr/>
        </p:nvSpPr>
        <p:spPr>
          <a:xfrm>
            <a:off x="3203848" y="6309320"/>
            <a:ext cx="2864951" cy="369332"/>
          </a:xfrm>
          <a:prstGeom prst="rect">
            <a:avLst/>
          </a:prstGeom>
          <a:noFill/>
        </p:spPr>
        <p:txBody>
          <a:bodyPr wrap="none" rtlCol="0">
            <a:spAutoFit/>
          </a:bodyPr>
          <a:lstStyle/>
          <a:p>
            <a:r>
              <a:rPr lang="en-US" sz="1800" dirty="0" err="1" smtClean="0"/>
              <a:t>Bradl</a:t>
            </a:r>
            <a:r>
              <a:rPr lang="en-US" sz="1800" dirty="0" smtClean="0"/>
              <a:t> et al, 2009, </a:t>
            </a:r>
            <a:r>
              <a:rPr lang="en-US" sz="1800" dirty="0" err="1" smtClean="0"/>
              <a:t>AnnNeurol</a:t>
            </a:r>
            <a:endParaRPr lang="el-GR" sz="18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5919663"/>
            <a:ext cx="1435265" cy="400110"/>
          </a:xfrm>
          <a:prstGeom prst="rect">
            <a:avLst/>
          </a:prstGeom>
          <a:noFill/>
        </p:spPr>
        <p:txBody>
          <a:bodyPr wrap="none" rtlCol="0">
            <a:spAutoFit/>
          </a:bodyPr>
          <a:lstStyle/>
          <a:p>
            <a:r>
              <a:rPr lang="en-US" sz="2000" dirty="0">
                <a:latin typeface="Tahoma" pitchFamily="34" charset="0"/>
                <a:ea typeface="Tahoma" pitchFamily="34" charset="0"/>
                <a:cs typeface="Tahoma" pitchFamily="34" charset="0"/>
              </a:rPr>
              <a:t>a</a:t>
            </a:r>
            <a:r>
              <a:rPr lang="en-US" sz="2000" dirty="0" smtClean="0">
                <a:latin typeface="Tahoma" pitchFamily="34" charset="0"/>
                <a:ea typeface="Tahoma" pitchFamily="34" charset="0"/>
                <a:cs typeface="Tahoma" pitchFamily="34" charset="0"/>
              </a:rPr>
              <a:t>nti-</a:t>
            </a:r>
            <a:r>
              <a:rPr lang="en-US" sz="2000" dirty="0" err="1" smtClean="0">
                <a:latin typeface="Tahoma" pitchFamily="34" charset="0"/>
                <a:ea typeface="Tahoma" pitchFamily="34" charset="0"/>
                <a:cs typeface="Tahoma" pitchFamily="34" charset="0"/>
              </a:rPr>
              <a:t>Ig</a:t>
            </a:r>
            <a:r>
              <a:rPr lang="en-US" sz="2000" dirty="0" smtClean="0">
                <a:latin typeface="Tahoma" pitchFamily="34" charset="0"/>
                <a:ea typeface="Tahoma" pitchFamily="34" charset="0"/>
                <a:cs typeface="Tahoma" pitchFamily="34" charset="0"/>
              </a:rPr>
              <a:t> IHC</a:t>
            </a:r>
            <a:endParaRPr lang="el-GR" sz="2000" dirty="0">
              <a:latin typeface="Tahoma" pitchFamily="34" charset="0"/>
              <a:ea typeface="Tahoma" pitchFamily="34" charset="0"/>
              <a:cs typeface="Tahoma" pitchFamily="34" charset="0"/>
            </a:endParaRPr>
          </a:p>
        </p:txBody>
      </p:sp>
      <p:pic>
        <p:nvPicPr>
          <p:cNvPr id="130050" name="Picture 2"/>
          <p:cNvPicPr>
            <a:picLocks noChangeAspect="1" noChangeArrowheads="1"/>
          </p:cNvPicPr>
          <p:nvPr/>
        </p:nvPicPr>
        <p:blipFill>
          <a:blip r:embed="rId2" cstate="print"/>
          <a:srcRect/>
          <a:stretch>
            <a:fillRect/>
          </a:stretch>
        </p:blipFill>
        <p:spPr bwMode="auto">
          <a:xfrm>
            <a:off x="2699792" y="724048"/>
            <a:ext cx="4331944" cy="6017320"/>
          </a:xfrm>
          <a:prstGeom prst="rect">
            <a:avLst/>
          </a:prstGeom>
          <a:noFill/>
          <a:ln w="9525">
            <a:noFill/>
            <a:miter lim="800000"/>
            <a:headEnd/>
            <a:tailEnd/>
          </a:ln>
        </p:spPr>
      </p:pic>
      <p:sp>
        <p:nvSpPr>
          <p:cNvPr id="6" name="TextBox 5"/>
          <p:cNvSpPr txBox="1"/>
          <p:nvPr/>
        </p:nvSpPr>
        <p:spPr>
          <a:xfrm>
            <a:off x="2971826" y="44624"/>
            <a:ext cx="2104230" cy="707886"/>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T cells + human </a:t>
            </a:r>
          </a:p>
          <a:p>
            <a:r>
              <a:rPr lang="en-US" sz="2000" dirty="0" smtClean="0">
                <a:latin typeface="Tahoma" pitchFamily="34" charset="0"/>
                <a:ea typeface="Tahoma" pitchFamily="34" charset="0"/>
                <a:cs typeface="Tahoma" pitchFamily="34" charset="0"/>
              </a:rPr>
              <a:t>anti-AQP IV Abs</a:t>
            </a:r>
            <a:endParaRPr lang="el-GR" sz="2000" dirty="0">
              <a:latin typeface="Tahoma" pitchFamily="34" charset="0"/>
              <a:ea typeface="Tahoma" pitchFamily="34" charset="0"/>
              <a:cs typeface="Tahoma" pitchFamily="34" charset="0"/>
            </a:endParaRPr>
          </a:p>
        </p:txBody>
      </p:sp>
      <p:sp>
        <p:nvSpPr>
          <p:cNvPr id="7" name="TextBox 6"/>
          <p:cNvSpPr txBox="1"/>
          <p:nvPr/>
        </p:nvSpPr>
        <p:spPr>
          <a:xfrm>
            <a:off x="971600" y="4725144"/>
            <a:ext cx="1994457"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anti-C9neo IHC </a:t>
            </a:r>
            <a:endParaRPr lang="el-GR" sz="2000" dirty="0">
              <a:latin typeface="Tahoma" pitchFamily="34" charset="0"/>
              <a:ea typeface="Tahoma" pitchFamily="34" charset="0"/>
              <a:cs typeface="Tahoma" pitchFamily="34" charset="0"/>
            </a:endParaRPr>
          </a:p>
        </p:txBody>
      </p:sp>
      <p:sp>
        <p:nvSpPr>
          <p:cNvPr id="8" name="TextBox 7"/>
          <p:cNvSpPr txBox="1"/>
          <p:nvPr/>
        </p:nvSpPr>
        <p:spPr>
          <a:xfrm>
            <a:off x="5276082" y="44624"/>
            <a:ext cx="2104230" cy="707886"/>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T cells + human </a:t>
            </a:r>
          </a:p>
          <a:p>
            <a:r>
              <a:rPr lang="en-US" sz="2000" dirty="0" smtClean="0">
                <a:latin typeface="Tahoma" pitchFamily="34" charset="0"/>
                <a:ea typeface="Tahoma" pitchFamily="34" charset="0"/>
                <a:cs typeface="Tahoma" pitchFamily="34" charset="0"/>
              </a:rPr>
              <a:t>control Abs</a:t>
            </a:r>
            <a:endParaRPr lang="el-GR" sz="2000" dirty="0">
              <a:latin typeface="Tahoma" pitchFamily="34" charset="0"/>
              <a:ea typeface="Tahoma" pitchFamily="34" charset="0"/>
              <a:cs typeface="Tahoma" pitchFamily="34" charset="0"/>
            </a:endParaRPr>
          </a:p>
        </p:txBody>
      </p:sp>
      <p:sp>
        <p:nvSpPr>
          <p:cNvPr id="9" name="TextBox 8"/>
          <p:cNvSpPr txBox="1"/>
          <p:nvPr/>
        </p:nvSpPr>
        <p:spPr>
          <a:xfrm>
            <a:off x="1302106" y="3645024"/>
            <a:ext cx="1275734"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GFAP IHC</a:t>
            </a:r>
            <a:endParaRPr lang="el-GR" sz="2000" dirty="0">
              <a:latin typeface="Tahoma" pitchFamily="34" charset="0"/>
              <a:ea typeface="Tahoma" pitchFamily="34" charset="0"/>
              <a:cs typeface="Tahoma" pitchFamily="34" charset="0"/>
            </a:endParaRPr>
          </a:p>
        </p:txBody>
      </p:sp>
      <p:sp>
        <p:nvSpPr>
          <p:cNvPr id="10" name="TextBox 9"/>
          <p:cNvSpPr txBox="1"/>
          <p:nvPr/>
        </p:nvSpPr>
        <p:spPr>
          <a:xfrm>
            <a:off x="1115616" y="2535287"/>
            <a:ext cx="1501886"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AQP-IV IHC</a:t>
            </a:r>
            <a:endParaRPr lang="el-GR" sz="2000" dirty="0">
              <a:latin typeface="Tahoma" pitchFamily="34" charset="0"/>
              <a:ea typeface="Tahoma" pitchFamily="34" charset="0"/>
              <a:cs typeface="Tahoma" pitchFamily="34" charset="0"/>
            </a:endParaRPr>
          </a:p>
        </p:txBody>
      </p:sp>
      <p:sp>
        <p:nvSpPr>
          <p:cNvPr id="11" name="TextBox 10"/>
          <p:cNvSpPr txBox="1"/>
          <p:nvPr/>
        </p:nvSpPr>
        <p:spPr>
          <a:xfrm>
            <a:off x="1146934" y="1383159"/>
            <a:ext cx="1501886"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AQP-IV IHC</a:t>
            </a:r>
            <a:endParaRPr lang="el-GR" sz="2000" dirty="0">
              <a:latin typeface="Tahoma" pitchFamily="34" charset="0"/>
              <a:ea typeface="Tahoma" pitchFamily="34" charset="0"/>
              <a:cs typeface="Tahoma" pitchFamily="34" charset="0"/>
            </a:endParaRPr>
          </a:p>
        </p:txBody>
      </p:sp>
      <p:sp>
        <p:nvSpPr>
          <p:cNvPr id="12" name="TextBox 11"/>
          <p:cNvSpPr txBox="1"/>
          <p:nvPr/>
        </p:nvSpPr>
        <p:spPr>
          <a:xfrm>
            <a:off x="7197531" y="6021288"/>
            <a:ext cx="1838965" cy="646331"/>
          </a:xfrm>
          <a:prstGeom prst="rect">
            <a:avLst/>
          </a:prstGeom>
          <a:noFill/>
        </p:spPr>
        <p:txBody>
          <a:bodyPr wrap="none" rtlCol="0">
            <a:spAutoFit/>
          </a:bodyPr>
          <a:lstStyle/>
          <a:p>
            <a:r>
              <a:rPr lang="en-US" sz="1800" dirty="0" err="1" smtClean="0"/>
              <a:t>Bradl</a:t>
            </a:r>
            <a:r>
              <a:rPr lang="en-US" sz="1800" dirty="0" smtClean="0"/>
              <a:t> et al, 2009, </a:t>
            </a:r>
          </a:p>
          <a:p>
            <a:r>
              <a:rPr lang="en-US" sz="1800" dirty="0" err="1" smtClean="0"/>
              <a:t>AnnNeurol</a:t>
            </a:r>
            <a:endParaRPr lang="el-GR" sz="1800"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665" y="3356992"/>
            <a:ext cx="994183"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anti-C9</a:t>
            </a:r>
            <a:endParaRPr lang="el-GR" sz="2000" dirty="0">
              <a:latin typeface="Tahoma" pitchFamily="34" charset="0"/>
              <a:ea typeface="Tahoma" pitchFamily="34" charset="0"/>
              <a:cs typeface="Tahoma" pitchFamily="34" charset="0"/>
            </a:endParaRPr>
          </a:p>
        </p:txBody>
      </p:sp>
      <p:sp>
        <p:nvSpPr>
          <p:cNvPr id="7" name="TextBox 6"/>
          <p:cNvSpPr txBox="1"/>
          <p:nvPr/>
        </p:nvSpPr>
        <p:spPr>
          <a:xfrm>
            <a:off x="971600" y="4725144"/>
            <a:ext cx="1994457"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anti-C9neo IHC </a:t>
            </a:r>
            <a:endParaRPr lang="el-GR" sz="2000" dirty="0">
              <a:latin typeface="Tahoma" pitchFamily="34" charset="0"/>
              <a:ea typeface="Tahoma" pitchFamily="34" charset="0"/>
              <a:cs typeface="Tahoma" pitchFamily="34" charset="0"/>
            </a:endParaRPr>
          </a:p>
        </p:txBody>
      </p:sp>
      <p:sp>
        <p:nvSpPr>
          <p:cNvPr id="9" name="TextBox 8"/>
          <p:cNvSpPr txBox="1"/>
          <p:nvPr/>
        </p:nvSpPr>
        <p:spPr>
          <a:xfrm>
            <a:off x="1302106" y="3645024"/>
            <a:ext cx="1275734"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GFAP IHC</a:t>
            </a:r>
            <a:endParaRPr lang="el-GR" sz="2000" dirty="0">
              <a:latin typeface="Tahoma" pitchFamily="34" charset="0"/>
              <a:ea typeface="Tahoma" pitchFamily="34" charset="0"/>
              <a:cs typeface="Tahoma" pitchFamily="34" charset="0"/>
            </a:endParaRPr>
          </a:p>
        </p:txBody>
      </p:sp>
      <p:sp>
        <p:nvSpPr>
          <p:cNvPr id="10" name="TextBox 9"/>
          <p:cNvSpPr txBox="1"/>
          <p:nvPr/>
        </p:nvSpPr>
        <p:spPr>
          <a:xfrm>
            <a:off x="1115616" y="2535287"/>
            <a:ext cx="1501886"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AQP-IV IHC</a:t>
            </a:r>
            <a:endParaRPr lang="el-GR" sz="2000" dirty="0">
              <a:latin typeface="Tahoma" pitchFamily="34" charset="0"/>
              <a:ea typeface="Tahoma" pitchFamily="34" charset="0"/>
              <a:cs typeface="Tahoma" pitchFamily="34" charset="0"/>
            </a:endParaRPr>
          </a:p>
        </p:txBody>
      </p:sp>
      <p:sp>
        <p:nvSpPr>
          <p:cNvPr id="11" name="TextBox 10"/>
          <p:cNvSpPr txBox="1"/>
          <p:nvPr/>
        </p:nvSpPr>
        <p:spPr>
          <a:xfrm>
            <a:off x="1146934" y="1383159"/>
            <a:ext cx="1501886"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AQP-IV IHC</a:t>
            </a:r>
            <a:endParaRPr lang="el-GR" sz="2000" dirty="0">
              <a:latin typeface="Tahoma" pitchFamily="34" charset="0"/>
              <a:ea typeface="Tahoma" pitchFamily="34" charset="0"/>
              <a:cs typeface="Tahoma" pitchFamily="34" charset="0"/>
            </a:endParaRPr>
          </a:p>
        </p:txBody>
      </p:sp>
      <p:sp>
        <p:nvSpPr>
          <p:cNvPr id="12" name="TextBox 11"/>
          <p:cNvSpPr txBox="1"/>
          <p:nvPr/>
        </p:nvSpPr>
        <p:spPr>
          <a:xfrm>
            <a:off x="7197531" y="6021288"/>
            <a:ext cx="1838965" cy="646331"/>
          </a:xfrm>
          <a:prstGeom prst="rect">
            <a:avLst/>
          </a:prstGeom>
          <a:noFill/>
        </p:spPr>
        <p:txBody>
          <a:bodyPr wrap="none" rtlCol="0">
            <a:spAutoFit/>
          </a:bodyPr>
          <a:lstStyle/>
          <a:p>
            <a:r>
              <a:rPr lang="en-US" sz="1800" dirty="0" err="1" smtClean="0"/>
              <a:t>Bradl</a:t>
            </a:r>
            <a:r>
              <a:rPr lang="en-US" sz="1800" dirty="0" smtClean="0"/>
              <a:t> et al, 2009, </a:t>
            </a:r>
          </a:p>
          <a:p>
            <a:r>
              <a:rPr lang="en-US" sz="1800" dirty="0" err="1" smtClean="0"/>
              <a:t>AnnNeurol</a:t>
            </a:r>
            <a:endParaRPr lang="el-GR" sz="1800" dirty="0"/>
          </a:p>
        </p:txBody>
      </p:sp>
      <p:pic>
        <p:nvPicPr>
          <p:cNvPr id="131074" name="Picture 2"/>
          <p:cNvPicPr>
            <a:picLocks noChangeAspect="1" noChangeArrowheads="1"/>
          </p:cNvPicPr>
          <p:nvPr/>
        </p:nvPicPr>
        <p:blipFill>
          <a:blip r:embed="rId2" cstate="print"/>
          <a:srcRect/>
          <a:stretch>
            <a:fillRect/>
          </a:stretch>
        </p:blipFill>
        <p:spPr bwMode="auto">
          <a:xfrm>
            <a:off x="611560" y="1196751"/>
            <a:ext cx="8064896" cy="4747421"/>
          </a:xfrm>
          <a:prstGeom prst="rect">
            <a:avLst/>
          </a:prstGeom>
          <a:noFill/>
          <a:ln w="9525">
            <a:noFill/>
            <a:miter lim="800000"/>
            <a:headEnd/>
            <a:tailEnd/>
          </a:ln>
        </p:spPr>
      </p:pic>
      <p:sp>
        <p:nvSpPr>
          <p:cNvPr id="8" name="TextBox 7"/>
          <p:cNvSpPr txBox="1"/>
          <p:nvPr/>
        </p:nvSpPr>
        <p:spPr>
          <a:xfrm>
            <a:off x="1646425" y="5837202"/>
            <a:ext cx="981359"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C9 IHC</a:t>
            </a:r>
          </a:p>
        </p:txBody>
      </p:sp>
      <p:sp>
        <p:nvSpPr>
          <p:cNvPr id="13" name="TextBox 12"/>
          <p:cNvSpPr txBox="1"/>
          <p:nvPr/>
        </p:nvSpPr>
        <p:spPr>
          <a:xfrm>
            <a:off x="5060373" y="5837202"/>
            <a:ext cx="1743875" cy="400110"/>
          </a:xfrm>
          <a:prstGeom prst="rect">
            <a:avLst/>
          </a:prstGeom>
          <a:noFill/>
        </p:spPr>
        <p:txBody>
          <a:bodyPr wrap="none" rtlCol="0">
            <a:spAutoFit/>
          </a:bodyPr>
          <a:lstStyle/>
          <a:p>
            <a:r>
              <a:rPr lang="en-US" sz="2000" dirty="0" err="1" smtClean="0">
                <a:latin typeface="Tahoma" pitchFamily="34" charset="0"/>
                <a:ea typeface="Tahoma" pitchFamily="34" charset="0"/>
                <a:cs typeface="Tahoma" pitchFamily="34" charset="0"/>
              </a:rPr>
              <a:t>Toluidine</a:t>
            </a:r>
            <a:r>
              <a:rPr lang="en-US" sz="2000" dirty="0" smtClean="0">
                <a:latin typeface="Tahoma" pitchFamily="34" charset="0"/>
                <a:ea typeface="Tahoma" pitchFamily="34" charset="0"/>
                <a:cs typeface="Tahoma" pitchFamily="34" charset="0"/>
              </a:rPr>
              <a:t> blue</a:t>
            </a:r>
          </a:p>
        </p:txBody>
      </p:sp>
      <p:sp>
        <p:nvSpPr>
          <p:cNvPr id="14" name="TextBox 13"/>
          <p:cNvSpPr txBox="1"/>
          <p:nvPr/>
        </p:nvSpPr>
        <p:spPr>
          <a:xfrm>
            <a:off x="1331640" y="796642"/>
            <a:ext cx="1471878"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S100</a:t>
            </a:r>
            <a:r>
              <a:rPr lang="el-GR" sz="2000" dirty="0" smtClean="0">
                <a:latin typeface="Tahoma" pitchFamily="34" charset="0"/>
                <a:ea typeface="Tahoma" pitchFamily="34" charset="0"/>
                <a:cs typeface="Tahoma" pitchFamily="34" charset="0"/>
              </a:rPr>
              <a:t>β </a:t>
            </a:r>
            <a:r>
              <a:rPr lang="en-US" sz="2000" dirty="0" smtClean="0">
                <a:latin typeface="Tahoma" pitchFamily="34" charset="0"/>
                <a:ea typeface="Tahoma" pitchFamily="34" charset="0"/>
                <a:cs typeface="Tahoma" pitchFamily="34" charset="0"/>
              </a:rPr>
              <a:t> IHC</a:t>
            </a:r>
          </a:p>
        </p:txBody>
      </p:sp>
      <p:sp>
        <p:nvSpPr>
          <p:cNvPr id="15" name="TextBox 14"/>
          <p:cNvSpPr txBox="1"/>
          <p:nvPr/>
        </p:nvSpPr>
        <p:spPr>
          <a:xfrm>
            <a:off x="3913372" y="796642"/>
            <a:ext cx="1594732" cy="400110"/>
          </a:xfrm>
          <a:prstGeom prst="rect">
            <a:avLst/>
          </a:prstGeom>
          <a:noFill/>
        </p:spPr>
        <p:txBody>
          <a:bodyPr wrap="none" rtlCol="0">
            <a:spAutoFit/>
          </a:bodyPr>
          <a:lstStyle/>
          <a:p>
            <a:r>
              <a:rPr lang="en-US" sz="2000" dirty="0" smtClean="0">
                <a:solidFill>
                  <a:srgbClr val="FF0000"/>
                </a:solidFill>
                <a:latin typeface="Tahoma" pitchFamily="34" charset="0"/>
                <a:ea typeface="Tahoma" pitchFamily="34" charset="0"/>
                <a:cs typeface="Tahoma" pitchFamily="34" charset="0"/>
              </a:rPr>
              <a:t>AQPIV</a:t>
            </a:r>
            <a:r>
              <a:rPr lang="en-US" sz="2000" dirty="0" smtClean="0">
                <a:latin typeface="Tahoma" pitchFamily="34" charset="0"/>
                <a:ea typeface="Tahoma" pitchFamily="34" charset="0"/>
                <a:cs typeface="Tahoma" pitchFamily="34" charset="0"/>
              </a:rPr>
              <a:t>/</a:t>
            </a:r>
            <a:r>
              <a:rPr lang="en-US" sz="2000" dirty="0" smtClean="0">
                <a:solidFill>
                  <a:srgbClr val="00B050"/>
                </a:solidFill>
                <a:latin typeface="Tahoma" pitchFamily="34" charset="0"/>
                <a:ea typeface="Tahoma" pitchFamily="34" charset="0"/>
                <a:cs typeface="Tahoma" pitchFamily="34" charset="0"/>
              </a:rPr>
              <a:t>GFAP</a:t>
            </a:r>
          </a:p>
        </p:txBody>
      </p:sp>
      <p:sp>
        <p:nvSpPr>
          <p:cNvPr id="17" name="TextBox 16"/>
          <p:cNvSpPr txBox="1"/>
          <p:nvPr/>
        </p:nvSpPr>
        <p:spPr>
          <a:xfrm>
            <a:off x="6228184" y="796642"/>
            <a:ext cx="2270878" cy="400110"/>
          </a:xfrm>
          <a:prstGeom prst="rect">
            <a:avLst/>
          </a:prstGeom>
          <a:noFill/>
        </p:spPr>
        <p:txBody>
          <a:bodyPr wrap="none" rtlCol="0">
            <a:spAutoFit/>
          </a:bodyPr>
          <a:lstStyle/>
          <a:p>
            <a:r>
              <a:rPr lang="en-US" sz="2000" dirty="0" smtClean="0">
                <a:solidFill>
                  <a:srgbClr val="FF0000"/>
                </a:solidFill>
                <a:latin typeface="Tahoma" pitchFamily="34" charset="0"/>
                <a:ea typeface="Tahoma" pitchFamily="34" charset="0"/>
                <a:cs typeface="Tahoma" pitchFamily="34" charset="0"/>
              </a:rPr>
              <a:t>AQPIV</a:t>
            </a:r>
            <a:r>
              <a:rPr lang="en-US" sz="2000" dirty="0" smtClean="0">
                <a:latin typeface="Tahoma" pitchFamily="34" charset="0"/>
                <a:ea typeface="Tahoma" pitchFamily="34" charset="0"/>
                <a:cs typeface="Tahoma" pitchFamily="34" charset="0"/>
              </a:rPr>
              <a:t>/</a:t>
            </a:r>
            <a:r>
              <a:rPr lang="en-US" sz="2000" dirty="0" smtClean="0">
                <a:solidFill>
                  <a:srgbClr val="00B050"/>
                </a:solidFill>
                <a:latin typeface="Tahoma" pitchFamily="34" charset="0"/>
                <a:ea typeface="Tahoma" pitchFamily="34" charset="0"/>
                <a:cs typeface="Tahoma" pitchFamily="34" charset="0"/>
              </a:rPr>
              <a:t>human </a:t>
            </a:r>
            <a:r>
              <a:rPr lang="en-US" sz="2000" dirty="0" err="1" smtClean="0">
                <a:solidFill>
                  <a:srgbClr val="00B050"/>
                </a:solidFill>
                <a:latin typeface="Tahoma" pitchFamily="34" charset="0"/>
                <a:ea typeface="Tahoma" pitchFamily="34" charset="0"/>
                <a:cs typeface="Tahoma" pitchFamily="34" charset="0"/>
              </a:rPr>
              <a:t>IgG</a:t>
            </a:r>
            <a:endParaRPr lang="en-US" sz="2000" dirty="0" smtClean="0">
              <a:solidFill>
                <a:srgbClr val="00B05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9792" y="4541058"/>
            <a:ext cx="352982" cy="369332"/>
          </a:xfrm>
          <a:prstGeom prst="rect">
            <a:avLst/>
          </a:prstGeom>
          <a:noFill/>
        </p:spPr>
        <p:txBody>
          <a:bodyPr wrap="none" rtlCol="0">
            <a:spAutoFit/>
          </a:bodyPr>
          <a:lstStyle/>
          <a:p>
            <a:r>
              <a:rPr lang="en-US" sz="1800" dirty="0">
                <a:latin typeface="Tahoma" pitchFamily="34" charset="0"/>
                <a:ea typeface="Tahoma" pitchFamily="34" charset="0"/>
                <a:cs typeface="Tahoma" pitchFamily="34" charset="0"/>
              </a:rPr>
              <a:t>+</a:t>
            </a:r>
            <a:endParaRPr lang="el-GR" sz="1800" dirty="0">
              <a:latin typeface="Tahoma" pitchFamily="34" charset="0"/>
              <a:ea typeface="Tahoma" pitchFamily="34" charset="0"/>
              <a:cs typeface="Tahoma" pitchFamily="34" charset="0"/>
            </a:endParaRPr>
          </a:p>
        </p:txBody>
      </p:sp>
      <p:sp>
        <p:nvSpPr>
          <p:cNvPr id="10" name="TextBox 9"/>
          <p:cNvSpPr txBox="1"/>
          <p:nvPr/>
        </p:nvSpPr>
        <p:spPr>
          <a:xfrm>
            <a:off x="251520" y="5445224"/>
            <a:ext cx="2165208" cy="646331"/>
          </a:xfrm>
          <a:prstGeom prst="rect">
            <a:avLst/>
          </a:prstGeom>
          <a:solidFill>
            <a:schemeClr val="accent2">
              <a:lumMod val="20000"/>
              <a:lumOff val="80000"/>
            </a:schemeClr>
          </a:solidFill>
        </p:spPr>
        <p:txBody>
          <a:bodyPr wrap="none" rtlCol="0">
            <a:spAutoFit/>
          </a:bodyPr>
          <a:lstStyle/>
          <a:p>
            <a:r>
              <a:rPr lang="en-US" sz="1800" dirty="0" err="1" smtClean="0">
                <a:latin typeface="Tahoma" pitchFamily="34" charset="0"/>
                <a:ea typeface="Tahoma" pitchFamily="34" charset="0"/>
                <a:cs typeface="Tahoma" pitchFamily="34" charset="0"/>
              </a:rPr>
              <a:t>Ovalbumin</a:t>
            </a:r>
            <a:r>
              <a:rPr lang="en-US" sz="1800" dirty="0">
                <a:latin typeface="Tahoma" pitchFamily="34" charset="0"/>
                <a:ea typeface="Tahoma" pitchFamily="34" charset="0"/>
                <a:cs typeface="Tahoma" pitchFamily="34" charset="0"/>
              </a:rPr>
              <a:t>-</a:t>
            </a:r>
            <a:r>
              <a:rPr lang="en-US" sz="1800" dirty="0" smtClean="0">
                <a:latin typeface="Tahoma" pitchFamily="34" charset="0"/>
                <a:ea typeface="Tahoma" pitchFamily="34" charset="0"/>
                <a:cs typeface="Tahoma" pitchFamily="34" charset="0"/>
              </a:rPr>
              <a:t>specific </a:t>
            </a:r>
          </a:p>
          <a:p>
            <a:pPr algn="ctr"/>
            <a:r>
              <a:rPr lang="en-US" sz="1800" dirty="0" smtClean="0">
                <a:latin typeface="Tahoma" pitchFamily="34" charset="0"/>
                <a:ea typeface="Tahoma" pitchFamily="34" charset="0"/>
                <a:cs typeface="Tahoma" pitchFamily="34" charset="0"/>
              </a:rPr>
              <a:t>T cells IV</a:t>
            </a:r>
            <a:endParaRPr lang="el-GR" sz="1800" dirty="0">
              <a:latin typeface="Tahoma" pitchFamily="34" charset="0"/>
              <a:ea typeface="Tahoma" pitchFamily="34" charset="0"/>
              <a:cs typeface="Tahoma" pitchFamily="34" charset="0"/>
            </a:endParaRPr>
          </a:p>
        </p:txBody>
      </p:sp>
      <p:sp>
        <p:nvSpPr>
          <p:cNvPr id="12" name="TextBox 11"/>
          <p:cNvSpPr txBox="1"/>
          <p:nvPr/>
        </p:nvSpPr>
        <p:spPr>
          <a:xfrm>
            <a:off x="3059832" y="6383069"/>
            <a:ext cx="3024336" cy="646331"/>
          </a:xfrm>
          <a:prstGeom prst="rect">
            <a:avLst/>
          </a:prstGeom>
          <a:noFill/>
        </p:spPr>
        <p:txBody>
          <a:bodyPr wrap="square" rtlCol="0">
            <a:spAutoFit/>
          </a:bodyPr>
          <a:lstStyle/>
          <a:p>
            <a:r>
              <a:rPr lang="en-US" sz="1800" dirty="0" smtClean="0">
                <a:latin typeface="Tahoma" pitchFamily="34" charset="0"/>
                <a:ea typeface="Tahoma" pitchFamily="34" charset="0"/>
                <a:cs typeface="Tahoma" pitchFamily="34" charset="0"/>
              </a:rPr>
              <a:t>Westland et al, 1999, Brain </a:t>
            </a:r>
          </a:p>
          <a:p>
            <a:endParaRPr lang="el-GR" sz="1800" dirty="0"/>
          </a:p>
        </p:txBody>
      </p:sp>
      <p:sp>
        <p:nvSpPr>
          <p:cNvPr id="14" name="TextBox 13"/>
          <p:cNvSpPr txBox="1"/>
          <p:nvPr/>
        </p:nvSpPr>
        <p:spPr>
          <a:xfrm>
            <a:off x="179512" y="1156682"/>
            <a:ext cx="5626412" cy="400110"/>
          </a:xfrm>
          <a:prstGeom prst="rect">
            <a:avLst/>
          </a:prstGeom>
          <a:noFill/>
        </p:spPr>
        <p:txBody>
          <a:bodyPr wrap="none" rtlCol="0">
            <a:spAutoFit/>
          </a:bodyPr>
          <a:lstStyle/>
          <a:p>
            <a:r>
              <a:rPr lang="en-US" sz="2000" dirty="0" smtClean="0">
                <a:latin typeface="Tahoma" pitchFamily="34" charset="0"/>
                <a:ea typeface="Tahoma" pitchFamily="34" charset="0"/>
                <a:cs typeface="Tahoma" pitchFamily="34" charset="0"/>
              </a:rPr>
              <a:t>Injection of </a:t>
            </a:r>
            <a:r>
              <a:rPr lang="en-US" sz="2000" dirty="0" err="1" smtClean="0">
                <a:latin typeface="Tahoma" pitchFamily="34" charset="0"/>
                <a:ea typeface="Tahoma" pitchFamily="34" charset="0"/>
                <a:cs typeface="Tahoma" pitchFamily="34" charset="0"/>
              </a:rPr>
              <a:t>ovalbumin</a:t>
            </a:r>
            <a:r>
              <a:rPr lang="en-US" sz="2000" dirty="0" smtClean="0">
                <a:latin typeface="Tahoma" pitchFamily="34" charset="0"/>
                <a:ea typeface="Tahoma" pitchFamily="34" charset="0"/>
                <a:cs typeface="Tahoma" pitchFamily="34" charset="0"/>
              </a:rPr>
              <a:t> in the  spinal cord of rats</a:t>
            </a:r>
          </a:p>
        </p:txBody>
      </p:sp>
      <p:sp>
        <p:nvSpPr>
          <p:cNvPr id="15" name="TextBox 14"/>
          <p:cNvSpPr txBox="1"/>
          <p:nvPr/>
        </p:nvSpPr>
        <p:spPr>
          <a:xfrm>
            <a:off x="467544" y="188640"/>
            <a:ext cx="8424936" cy="954107"/>
          </a:xfrm>
          <a:prstGeom prst="rect">
            <a:avLst/>
          </a:prstGeom>
          <a:noFill/>
        </p:spPr>
        <p:txBody>
          <a:bodyPr wrap="square" rtlCol="0">
            <a:spAutoFit/>
          </a:bodyPr>
          <a:lstStyle/>
          <a:p>
            <a:pPr algn="ctr"/>
            <a:r>
              <a:rPr lang="en-US" sz="2800" dirty="0" smtClean="0">
                <a:solidFill>
                  <a:schemeClr val="accent6"/>
                </a:solidFill>
                <a:latin typeface="Tahoma" pitchFamily="34" charset="0"/>
                <a:ea typeface="Tahoma" pitchFamily="34" charset="0"/>
                <a:cs typeface="Tahoma" pitchFamily="34" charset="0"/>
              </a:rPr>
              <a:t>Synergistic role of </a:t>
            </a:r>
            <a:r>
              <a:rPr lang="en-US" sz="2800" dirty="0" err="1" smtClean="0">
                <a:solidFill>
                  <a:schemeClr val="accent6"/>
                </a:solidFill>
                <a:latin typeface="Tahoma" pitchFamily="34" charset="0"/>
                <a:ea typeface="Tahoma" pitchFamily="34" charset="0"/>
                <a:cs typeface="Tahoma" pitchFamily="34" charset="0"/>
              </a:rPr>
              <a:t>encephalitogenic</a:t>
            </a:r>
            <a:r>
              <a:rPr lang="en-US" sz="2800" dirty="0" smtClean="0">
                <a:solidFill>
                  <a:schemeClr val="accent6"/>
                </a:solidFill>
                <a:latin typeface="Tahoma" pitchFamily="34" charset="0"/>
                <a:ea typeface="Tahoma" pitchFamily="34" charset="0"/>
                <a:cs typeface="Tahoma" pitchFamily="34" charset="0"/>
              </a:rPr>
              <a:t> T cells in opening the BBB to CNS specific Abs </a:t>
            </a:r>
          </a:p>
        </p:txBody>
      </p:sp>
      <p:sp>
        <p:nvSpPr>
          <p:cNvPr id="16" name="TextBox 15"/>
          <p:cNvSpPr txBox="1"/>
          <p:nvPr/>
        </p:nvSpPr>
        <p:spPr>
          <a:xfrm>
            <a:off x="2987824" y="5445224"/>
            <a:ext cx="1231427" cy="646331"/>
          </a:xfrm>
          <a:prstGeom prst="rect">
            <a:avLst/>
          </a:prstGeom>
          <a:solidFill>
            <a:schemeClr val="accent6">
              <a:lumMod val="20000"/>
              <a:lumOff val="80000"/>
            </a:schemeClr>
          </a:solidFill>
        </p:spPr>
        <p:txBody>
          <a:bodyPr wrap="none" rtlCol="0">
            <a:spAutoFit/>
          </a:bodyPr>
          <a:lstStyle/>
          <a:p>
            <a:r>
              <a:rPr lang="en-US" sz="1800" dirty="0" smtClean="0">
                <a:latin typeface="Tahoma" pitchFamily="34" charset="0"/>
                <a:ea typeface="Tahoma" pitchFamily="34" charset="0"/>
                <a:cs typeface="Tahoma" pitchFamily="34" charset="0"/>
              </a:rPr>
              <a:t>Anti-MOG </a:t>
            </a:r>
          </a:p>
          <a:p>
            <a:r>
              <a:rPr lang="en-US" sz="1800" dirty="0" smtClean="0">
                <a:latin typeface="Tahoma" pitchFamily="34" charset="0"/>
                <a:ea typeface="Tahoma" pitchFamily="34" charset="0"/>
                <a:cs typeface="Tahoma" pitchFamily="34" charset="0"/>
              </a:rPr>
              <a:t>Abs IV</a:t>
            </a:r>
          </a:p>
        </p:txBody>
      </p:sp>
      <p:sp>
        <p:nvSpPr>
          <p:cNvPr id="18" name="TextBox 17"/>
          <p:cNvSpPr txBox="1"/>
          <p:nvPr/>
        </p:nvSpPr>
        <p:spPr>
          <a:xfrm>
            <a:off x="4644008" y="3717032"/>
            <a:ext cx="352982" cy="369332"/>
          </a:xfrm>
          <a:prstGeom prst="rect">
            <a:avLst/>
          </a:prstGeom>
          <a:noFill/>
        </p:spPr>
        <p:txBody>
          <a:bodyPr wrap="none" rtlCol="0">
            <a:spAutoFit/>
          </a:bodyPr>
          <a:lstStyle/>
          <a:p>
            <a:r>
              <a:rPr lang="en-US" sz="1800" dirty="0" smtClean="0">
                <a:latin typeface="Tahoma" pitchFamily="34" charset="0"/>
                <a:ea typeface="Tahoma" pitchFamily="34" charset="0"/>
                <a:cs typeface="Tahoma" pitchFamily="34" charset="0"/>
              </a:rPr>
              <a:t>=</a:t>
            </a:r>
            <a:endParaRPr lang="el-GR" sz="1800" dirty="0">
              <a:latin typeface="Tahoma" pitchFamily="34" charset="0"/>
              <a:ea typeface="Tahoma" pitchFamily="34" charset="0"/>
              <a:cs typeface="Tahoma" pitchFamily="34" charset="0"/>
            </a:endParaRPr>
          </a:p>
        </p:txBody>
      </p:sp>
      <p:sp>
        <p:nvSpPr>
          <p:cNvPr id="19" name="TextBox 18"/>
          <p:cNvSpPr txBox="1"/>
          <p:nvPr/>
        </p:nvSpPr>
        <p:spPr>
          <a:xfrm>
            <a:off x="5189449" y="3687996"/>
            <a:ext cx="3054959" cy="646331"/>
          </a:xfrm>
          <a:prstGeom prst="rect">
            <a:avLst/>
          </a:prstGeom>
          <a:solidFill>
            <a:srgbClr val="FFCC99"/>
          </a:solidFill>
        </p:spPr>
        <p:txBody>
          <a:bodyPr wrap="square" rtlCol="0">
            <a:spAutoFit/>
          </a:bodyPr>
          <a:lstStyle/>
          <a:p>
            <a:pPr algn="ctr"/>
            <a:r>
              <a:rPr lang="en-US" sz="1800" dirty="0" smtClean="0">
                <a:latin typeface="Tahoma" pitchFamily="34" charset="0"/>
                <a:ea typeface="Tahoma" pitchFamily="34" charset="0"/>
                <a:cs typeface="Tahoma" pitchFamily="34" charset="0"/>
              </a:rPr>
              <a:t> no </a:t>
            </a:r>
            <a:r>
              <a:rPr lang="en-US" sz="1800" dirty="0" err="1" smtClean="0">
                <a:latin typeface="Tahoma" pitchFamily="34" charset="0"/>
                <a:ea typeface="Tahoma" pitchFamily="34" charset="0"/>
                <a:cs typeface="Tahoma" pitchFamily="34" charset="0"/>
              </a:rPr>
              <a:t>demyelination</a:t>
            </a:r>
            <a:r>
              <a:rPr lang="en-US" sz="1800" dirty="0" smtClean="0">
                <a:latin typeface="Tahoma" pitchFamily="34" charset="0"/>
                <a:ea typeface="Tahoma" pitchFamily="34" charset="0"/>
                <a:cs typeface="Tahoma" pitchFamily="34" charset="0"/>
              </a:rPr>
              <a:t> but axonal degeneration</a:t>
            </a:r>
          </a:p>
        </p:txBody>
      </p:sp>
      <p:sp>
        <p:nvSpPr>
          <p:cNvPr id="20" name="TextBox 19"/>
          <p:cNvSpPr txBox="1"/>
          <p:nvPr/>
        </p:nvSpPr>
        <p:spPr>
          <a:xfrm>
            <a:off x="251520" y="4509120"/>
            <a:ext cx="2165208" cy="646331"/>
          </a:xfrm>
          <a:prstGeom prst="rect">
            <a:avLst/>
          </a:prstGeom>
          <a:solidFill>
            <a:schemeClr val="accent2">
              <a:lumMod val="20000"/>
              <a:lumOff val="80000"/>
            </a:schemeClr>
          </a:solidFill>
        </p:spPr>
        <p:txBody>
          <a:bodyPr wrap="none" rtlCol="0">
            <a:spAutoFit/>
          </a:bodyPr>
          <a:lstStyle/>
          <a:p>
            <a:r>
              <a:rPr lang="en-US" sz="1800" dirty="0" err="1" smtClean="0">
                <a:latin typeface="Tahoma" pitchFamily="34" charset="0"/>
                <a:ea typeface="Tahoma" pitchFamily="34" charset="0"/>
                <a:cs typeface="Tahoma" pitchFamily="34" charset="0"/>
              </a:rPr>
              <a:t>Ovalbumin</a:t>
            </a:r>
            <a:r>
              <a:rPr lang="en-US" sz="1800" dirty="0">
                <a:latin typeface="Tahoma" pitchFamily="34" charset="0"/>
                <a:ea typeface="Tahoma" pitchFamily="34" charset="0"/>
                <a:cs typeface="Tahoma" pitchFamily="34" charset="0"/>
              </a:rPr>
              <a:t>-</a:t>
            </a:r>
            <a:r>
              <a:rPr lang="en-US" sz="1800" dirty="0" smtClean="0">
                <a:latin typeface="Tahoma" pitchFamily="34" charset="0"/>
                <a:ea typeface="Tahoma" pitchFamily="34" charset="0"/>
                <a:cs typeface="Tahoma" pitchFamily="34" charset="0"/>
              </a:rPr>
              <a:t>specific </a:t>
            </a:r>
          </a:p>
          <a:p>
            <a:pPr algn="ctr"/>
            <a:r>
              <a:rPr lang="en-US" sz="1800" dirty="0" smtClean="0">
                <a:latin typeface="Tahoma" pitchFamily="34" charset="0"/>
                <a:ea typeface="Tahoma" pitchFamily="34" charset="0"/>
                <a:cs typeface="Tahoma" pitchFamily="34" charset="0"/>
              </a:rPr>
              <a:t>T cells</a:t>
            </a:r>
            <a:endParaRPr lang="el-GR" sz="1800" dirty="0">
              <a:latin typeface="Tahoma" pitchFamily="34" charset="0"/>
              <a:ea typeface="Tahoma" pitchFamily="34" charset="0"/>
              <a:cs typeface="Tahoma" pitchFamily="34" charset="0"/>
            </a:endParaRPr>
          </a:p>
        </p:txBody>
      </p:sp>
      <p:sp>
        <p:nvSpPr>
          <p:cNvPr id="21" name="TextBox 20"/>
          <p:cNvSpPr txBox="1"/>
          <p:nvPr/>
        </p:nvSpPr>
        <p:spPr>
          <a:xfrm>
            <a:off x="3059832" y="4541058"/>
            <a:ext cx="982448" cy="646331"/>
          </a:xfrm>
          <a:prstGeom prst="rect">
            <a:avLst/>
          </a:prstGeom>
          <a:solidFill>
            <a:schemeClr val="accent6">
              <a:lumMod val="20000"/>
              <a:lumOff val="80000"/>
            </a:schemeClr>
          </a:solidFill>
        </p:spPr>
        <p:txBody>
          <a:bodyPr wrap="none" rtlCol="0">
            <a:spAutoFit/>
          </a:bodyPr>
          <a:lstStyle/>
          <a:p>
            <a:r>
              <a:rPr lang="en-US" sz="1800" dirty="0" smtClean="0">
                <a:latin typeface="Tahoma" pitchFamily="34" charset="0"/>
                <a:ea typeface="Tahoma" pitchFamily="34" charset="0"/>
                <a:cs typeface="Tahoma" pitchFamily="34" charset="0"/>
              </a:rPr>
              <a:t>Anti-Po </a:t>
            </a:r>
          </a:p>
          <a:p>
            <a:r>
              <a:rPr lang="en-US" sz="1800" dirty="0" smtClean="0">
                <a:latin typeface="Tahoma" pitchFamily="34" charset="0"/>
                <a:ea typeface="Tahoma" pitchFamily="34" charset="0"/>
                <a:cs typeface="Tahoma" pitchFamily="34" charset="0"/>
              </a:rPr>
              <a:t>Abs IV</a:t>
            </a:r>
          </a:p>
        </p:txBody>
      </p:sp>
      <p:sp>
        <p:nvSpPr>
          <p:cNvPr id="22" name="TextBox 21"/>
          <p:cNvSpPr txBox="1"/>
          <p:nvPr/>
        </p:nvSpPr>
        <p:spPr>
          <a:xfrm>
            <a:off x="2689218" y="5549170"/>
            <a:ext cx="352982" cy="369332"/>
          </a:xfrm>
          <a:prstGeom prst="rect">
            <a:avLst/>
          </a:prstGeom>
          <a:noFill/>
        </p:spPr>
        <p:txBody>
          <a:bodyPr wrap="none" rtlCol="0">
            <a:spAutoFit/>
          </a:bodyPr>
          <a:lstStyle/>
          <a:p>
            <a:r>
              <a:rPr lang="en-US" sz="1800" dirty="0">
                <a:latin typeface="Tahoma" pitchFamily="34" charset="0"/>
                <a:ea typeface="Tahoma" pitchFamily="34" charset="0"/>
                <a:cs typeface="Tahoma" pitchFamily="34" charset="0"/>
              </a:rPr>
              <a:t>+</a:t>
            </a:r>
            <a:endParaRPr lang="el-GR" sz="1800" dirty="0">
              <a:latin typeface="Tahoma" pitchFamily="34" charset="0"/>
              <a:ea typeface="Tahoma" pitchFamily="34" charset="0"/>
              <a:cs typeface="Tahoma" pitchFamily="34" charset="0"/>
            </a:endParaRPr>
          </a:p>
        </p:txBody>
      </p:sp>
      <p:sp>
        <p:nvSpPr>
          <p:cNvPr id="23" name="TextBox 22"/>
          <p:cNvSpPr txBox="1"/>
          <p:nvPr/>
        </p:nvSpPr>
        <p:spPr>
          <a:xfrm>
            <a:off x="4644008" y="4757082"/>
            <a:ext cx="352982" cy="369332"/>
          </a:xfrm>
          <a:prstGeom prst="rect">
            <a:avLst/>
          </a:prstGeom>
          <a:noFill/>
        </p:spPr>
        <p:txBody>
          <a:bodyPr wrap="none" rtlCol="0">
            <a:spAutoFit/>
          </a:bodyPr>
          <a:lstStyle/>
          <a:p>
            <a:r>
              <a:rPr lang="en-US" sz="1800" dirty="0" smtClean="0">
                <a:latin typeface="Tahoma" pitchFamily="34" charset="0"/>
                <a:ea typeface="Tahoma" pitchFamily="34" charset="0"/>
                <a:cs typeface="Tahoma" pitchFamily="34" charset="0"/>
              </a:rPr>
              <a:t>=</a:t>
            </a:r>
            <a:endParaRPr lang="el-GR" sz="1800" dirty="0">
              <a:latin typeface="Tahoma" pitchFamily="34" charset="0"/>
              <a:ea typeface="Tahoma" pitchFamily="34" charset="0"/>
              <a:cs typeface="Tahoma" pitchFamily="34" charset="0"/>
            </a:endParaRPr>
          </a:p>
        </p:txBody>
      </p:sp>
      <p:sp>
        <p:nvSpPr>
          <p:cNvPr id="24" name="TextBox 23"/>
          <p:cNvSpPr txBox="1"/>
          <p:nvPr/>
        </p:nvSpPr>
        <p:spPr>
          <a:xfrm>
            <a:off x="5220072" y="4509120"/>
            <a:ext cx="3024336" cy="646331"/>
          </a:xfrm>
          <a:prstGeom prst="rect">
            <a:avLst/>
          </a:prstGeom>
          <a:solidFill>
            <a:srgbClr val="FFCC99"/>
          </a:solidFill>
        </p:spPr>
        <p:txBody>
          <a:bodyPr wrap="square" rtlCol="0">
            <a:spAutoFit/>
          </a:bodyPr>
          <a:lstStyle/>
          <a:p>
            <a:pPr algn="ctr"/>
            <a:r>
              <a:rPr lang="en-US" sz="1800" dirty="0">
                <a:latin typeface="Tahoma" pitchFamily="34" charset="0"/>
                <a:ea typeface="Tahoma" pitchFamily="34" charset="0"/>
                <a:cs typeface="Tahoma" pitchFamily="34" charset="0"/>
              </a:rPr>
              <a:t>n</a:t>
            </a:r>
            <a:r>
              <a:rPr lang="en-US" sz="1800" dirty="0" smtClean="0">
                <a:latin typeface="Tahoma" pitchFamily="34" charset="0"/>
                <a:ea typeface="Tahoma" pitchFamily="34" charset="0"/>
                <a:cs typeface="Tahoma" pitchFamily="34" charset="0"/>
              </a:rPr>
              <a:t>o </a:t>
            </a:r>
            <a:r>
              <a:rPr lang="en-US" sz="1800" dirty="0" err="1" smtClean="0">
                <a:latin typeface="Tahoma" pitchFamily="34" charset="0"/>
                <a:ea typeface="Tahoma" pitchFamily="34" charset="0"/>
                <a:cs typeface="Tahoma" pitchFamily="34" charset="0"/>
              </a:rPr>
              <a:t>demyelination</a:t>
            </a:r>
            <a:r>
              <a:rPr lang="en-US" sz="1800" dirty="0" smtClean="0">
                <a:latin typeface="Tahoma" pitchFamily="34" charset="0"/>
                <a:ea typeface="Tahoma" pitchFamily="34" charset="0"/>
                <a:cs typeface="Tahoma" pitchFamily="34" charset="0"/>
              </a:rPr>
              <a:t> + no conduction block</a:t>
            </a:r>
          </a:p>
        </p:txBody>
      </p:sp>
      <p:sp>
        <p:nvSpPr>
          <p:cNvPr id="27" name="TextBox 26"/>
          <p:cNvSpPr txBox="1"/>
          <p:nvPr/>
        </p:nvSpPr>
        <p:spPr>
          <a:xfrm>
            <a:off x="1115616" y="2348880"/>
            <a:ext cx="2494616" cy="369332"/>
          </a:xfrm>
          <a:prstGeom prst="rect">
            <a:avLst/>
          </a:prstGeom>
          <a:solidFill>
            <a:schemeClr val="accent6">
              <a:lumMod val="20000"/>
              <a:lumOff val="80000"/>
            </a:schemeClr>
          </a:solidFill>
        </p:spPr>
        <p:txBody>
          <a:bodyPr wrap="square" rtlCol="0">
            <a:spAutoFit/>
          </a:bodyPr>
          <a:lstStyle/>
          <a:p>
            <a:r>
              <a:rPr lang="en-US" sz="1800" dirty="0" smtClean="0">
                <a:latin typeface="Tahoma" pitchFamily="34" charset="0"/>
                <a:ea typeface="Tahoma" pitchFamily="34" charset="0"/>
                <a:cs typeface="Tahoma" pitchFamily="34" charset="0"/>
              </a:rPr>
              <a:t>Anti-MOG Abs IV</a:t>
            </a:r>
          </a:p>
        </p:txBody>
      </p:sp>
      <p:sp>
        <p:nvSpPr>
          <p:cNvPr id="28" name="TextBox 27"/>
          <p:cNvSpPr txBox="1"/>
          <p:nvPr/>
        </p:nvSpPr>
        <p:spPr>
          <a:xfrm>
            <a:off x="4644008" y="2411596"/>
            <a:ext cx="352982" cy="369332"/>
          </a:xfrm>
          <a:prstGeom prst="rect">
            <a:avLst/>
          </a:prstGeom>
          <a:noFill/>
        </p:spPr>
        <p:txBody>
          <a:bodyPr wrap="none" rtlCol="0">
            <a:spAutoFit/>
          </a:bodyPr>
          <a:lstStyle/>
          <a:p>
            <a:r>
              <a:rPr lang="en-US" sz="1800" dirty="0" smtClean="0">
                <a:latin typeface="Tahoma" pitchFamily="34" charset="0"/>
                <a:ea typeface="Tahoma" pitchFamily="34" charset="0"/>
                <a:cs typeface="Tahoma" pitchFamily="34" charset="0"/>
              </a:rPr>
              <a:t>=</a:t>
            </a:r>
            <a:endParaRPr lang="el-GR" sz="1800" dirty="0">
              <a:latin typeface="Tahoma" pitchFamily="34" charset="0"/>
              <a:ea typeface="Tahoma" pitchFamily="34" charset="0"/>
              <a:cs typeface="Tahoma" pitchFamily="34" charset="0"/>
            </a:endParaRPr>
          </a:p>
        </p:txBody>
      </p:sp>
      <p:sp>
        <p:nvSpPr>
          <p:cNvPr id="29" name="TextBox 28"/>
          <p:cNvSpPr txBox="1"/>
          <p:nvPr/>
        </p:nvSpPr>
        <p:spPr>
          <a:xfrm>
            <a:off x="5220073" y="2278613"/>
            <a:ext cx="3024336" cy="646331"/>
          </a:xfrm>
          <a:prstGeom prst="rect">
            <a:avLst/>
          </a:prstGeom>
          <a:solidFill>
            <a:srgbClr val="FFCC99"/>
          </a:solidFill>
        </p:spPr>
        <p:txBody>
          <a:bodyPr wrap="square" rtlCol="0">
            <a:spAutoFit/>
          </a:bodyPr>
          <a:lstStyle/>
          <a:p>
            <a:pPr algn="ctr"/>
            <a:r>
              <a:rPr lang="en-US" sz="1800" dirty="0" smtClean="0">
                <a:latin typeface="Tahoma" pitchFamily="34" charset="0"/>
                <a:ea typeface="Tahoma" pitchFamily="34" charset="0"/>
                <a:cs typeface="Tahoma" pitchFamily="34" charset="0"/>
              </a:rPr>
              <a:t>No </a:t>
            </a:r>
            <a:r>
              <a:rPr lang="en-US" sz="1800" dirty="0" err="1" smtClean="0">
                <a:latin typeface="Tahoma" pitchFamily="34" charset="0"/>
                <a:ea typeface="Tahoma" pitchFamily="34" charset="0"/>
                <a:cs typeface="Tahoma" pitchFamily="34" charset="0"/>
              </a:rPr>
              <a:t>demyelination</a:t>
            </a:r>
            <a:r>
              <a:rPr lang="en-US" sz="1800" dirty="0" smtClean="0">
                <a:latin typeface="Tahoma" pitchFamily="34" charset="0"/>
                <a:ea typeface="Tahoma" pitchFamily="34" charset="0"/>
                <a:cs typeface="Tahoma" pitchFamily="34" charset="0"/>
              </a:rPr>
              <a:t> + no conduction block</a:t>
            </a:r>
          </a:p>
        </p:txBody>
      </p:sp>
      <p:sp>
        <p:nvSpPr>
          <p:cNvPr id="30" name="TextBox 29"/>
          <p:cNvSpPr txBox="1"/>
          <p:nvPr/>
        </p:nvSpPr>
        <p:spPr>
          <a:xfrm>
            <a:off x="251520" y="1628800"/>
            <a:ext cx="4055426" cy="504056"/>
          </a:xfrm>
          <a:prstGeom prst="rect">
            <a:avLst/>
          </a:prstGeom>
          <a:solidFill>
            <a:schemeClr val="accent6">
              <a:lumMod val="20000"/>
              <a:lumOff val="80000"/>
            </a:schemeClr>
          </a:solidFill>
        </p:spPr>
        <p:txBody>
          <a:bodyPr wrap="square" rtlCol="0">
            <a:normAutofit/>
          </a:bodyPr>
          <a:lstStyle/>
          <a:p>
            <a:r>
              <a:rPr lang="en-US" sz="1800" dirty="0" err="1" smtClean="0">
                <a:latin typeface="Tahoma" pitchFamily="34" charset="0"/>
                <a:ea typeface="Tahoma" pitchFamily="34" charset="0"/>
                <a:cs typeface="Tahoma" pitchFamily="34" charset="0"/>
              </a:rPr>
              <a:t>Intraspinal</a:t>
            </a:r>
            <a:r>
              <a:rPr lang="en-US" sz="1800" dirty="0" smtClean="0">
                <a:latin typeface="Tahoma" pitchFamily="34" charset="0"/>
                <a:ea typeface="Tahoma" pitchFamily="34" charset="0"/>
                <a:cs typeface="Tahoma" pitchFamily="34" charset="0"/>
              </a:rPr>
              <a:t> injection of Anti-MOG </a:t>
            </a:r>
          </a:p>
          <a:p>
            <a:endParaRPr lang="en-US" sz="1800" dirty="0" smtClean="0">
              <a:latin typeface="Tahoma" pitchFamily="34" charset="0"/>
              <a:ea typeface="Tahoma" pitchFamily="34" charset="0"/>
              <a:cs typeface="Tahoma" pitchFamily="34" charset="0"/>
            </a:endParaRPr>
          </a:p>
        </p:txBody>
      </p:sp>
      <p:sp>
        <p:nvSpPr>
          <p:cNvPr id="31" name="TextBox 30"/>
          <p:cNvSpPr txBox="1"/>
          <p:nvPr/>
        </p:nvSpPr>
        <p:spPr>
          <a:xfrm>
            <a:off x="4625012" y="1700808"/>
            <a:ext cx="379036" cy="369332"/>
          </a:xfrm>
          <a:prstGeom prst="rect">
            <a:avLst/>
          </a:prstGeom>
          <a:noFill/>
        </p:spPr>
        <p:txBody>
          <a:bodyPr wrap="square" rtlCol="0">
            <a:spAutoFit/>
          </a:bodyPr>
          <a:lstStyle/>
          <a:p>
            <a:r>
              <a:rPr lang="en-US" sz="1800" dirty="0" smtClean="0">
                <a:latin typeface="Tahoma" pitchFamily="34" charset="0"/>
                <a:ea typeface="Tahoma" pitchFamily="34" charset="0"/>
                <a:cs typeface="Tahoma" pitchFamily="34" charset="0"/>
              </a:rPr>
              <a:t>=</a:t>
            </a:r>
            <a:endParaRPr lang="el-GR" sz="1800" dirty="0">
              <a:latin typeface="Tahoma" pitchFamily="34" charset="0"/>
              <a:ea typeface="Tahoma" pitchFamily="34" charset="0"/>
              <a:cs typeface="Tahoma" pitchFamily="34" charset="0"/>
            </a:endParaRPr>
          </a:p>
        </p:txBody>
      </p:sp>
      <p:sp>
        <p:nvSpPr>
          <p:cNvPr id="32" name="TextBox 31"/>
          <p:cNvSpPr txBox="1"/>
          <p:nvPr/>
        </p:nvSpPr>
        <p:spPr>
          <a:xfrm>
            <a:off x="5193671" y="1556792"/>
            <a:ext cx="3050737" cy="646331"/>
          </a:xfrm>
          <a:prstGeom prst="rect">
            <a:avLst/>
          </a:prstGeom>
          <a:solidFill>
            <a:srgbClr val="FFCC99"/>
          </a:solidFill>
        </p:spPr>
        <p:txBody>
          <a:bodyPr wrap="square" rtlCol="0">
            <a:spAutoFit/>
          </a:bodyPr>
          <a:lstStyle/>
          <a:p>
            <a:pPr algn="ctr"/>
            <a:r>
              <a:rPr lang="en-US" sz="1800" dirty="0" smtClean="0">
                <a:latin typeface="Tahoma" pitchFamily="34" charset="0"/>
                <a:ea typeface="Tahoma" pitchFamily="34" charset="0"/>
                <a:cs typeface="Tahoma" pitchFamily="34" charset="0"/>
              </a:rPr>
              <a:t> </a:t>
            </a:r>
            <a:r>
              <a:rPr lang="en-US" sz="1800" dirty="0" err="1" smtClean="0">
                <a:latin typeface="Tahoma" pitchFamily="34" charset="0"/>
                <a:ea typeface="Tahoma" pitchFamily="34" charset="0"/>
                <a:cs typeface="Tahoma" pitchFamily="34" charset="0"/>
              </a:rPr>
              <a:t>demyelination</a:t>
            </a:r>
            <a:r>
              <a:rPr lang="en-US" sz="1800" dirty="0" smtClean="0">
                <a:latin typeface="Tahoma" pitchFamily="34" charset="0"/>
                <a:ea typeface="Tahoma" pitchFamily="34" charset="0"/>
                <a:cs typeface="Tahoma" pitchFamily="34" charset="0"/>
              </a:rPr>
              <a:t> + conduction block</a:t>
            </a:r>
          </a:p>
        </p:txBody>
      </p:sp>
      <p:sp>
        <p:nvSpPr>
          <p:cNvPr id="33" name="TextBox 32"/>
          <p:cNvSpPr txBox="1"/>
          <p:nvPr/>
        </p:nvSpPr>
        <p:spPr>
          <a:xfrm>
            <a:off x="251520" y="3100898"/>
            <a:ext cx="4032448" cy="369332"/>
          </a:xfrm>
          <a:prstGeom prst="rect">
            <a:avLst/>
          </a:prstGeom>
          <a:solidFill>
            <a:schemeClr val="accent2">
              <a:lumMod val="20000"/>
              <a:lumOff val="80000"/>
            </a:schemeClr>
          </a:solidFill>
        </p:spPr>
        <p:txBody>
          <a:bodyPr wrap="square" rtlCol="0">
            <a:spAutoFit/>
          </a:bodyPr>
          <a:lstStyle/>
          <a:p>
            <a:r>
              <a:rPr lang="en-US" sz="1800" dirty="0" err="1" smtClean="0">
                <a:latin typeface="Tahoma" pitchFamily="34" charset="0"/>
                <a:ea typeface="Tahoma" pitchFamily="34" charset="0"/>
                <a:cs typeface="Tahoma" pitchFamily="34" charset="0"/>
              </a:rPr>
              <a:t>Ovalbumin</a:t>
            </a:r>
            <a:r>
              <a:rPr lang="en-US" sz="1800" dirty="0">
                <a:latin typeface="Tahoma" pitchFamily="34" charset="0"/>
                <a:ea typeface="Tahoma" pitchFamily="34" charset="0"/>
                <a:cs typeface="Tahoma" pitchFamily="34" charset="0"/>
              </a:rPr>
              <a:t>-</a:t>
            </a:r>
            <a:r>
              <a:rPr lang="en-US" sz="1800" dirty="0" smtClean="0">
                <a:latin typeface="Tahoma" pitchFamily="34" charset="0"/>
                <a:ea typeface="Tahoma" pitchFamily="34" charset="0"/>
                <a:cs typeface="Tahoma" pitchFamily="34" charset="0"/>
              </a:rPr>
              <a:t>specific T cells IV</a:t>
            </a:r>
            <a:endParaRPr lang="el-GR" sz="1800" dirty="0">
              <a:latin typeface="Tahoma" pitchFamily="34" charset="0"/>
              <a:ea typeface="Tahoma" pitchFamily="34" charset="0"/>
              <a:cs typeface="Tahoma" pitchFamily="34" charset="0"/>
            </a:endParaRPr>
          </a:p>
        </p:txBody>
      </p:sp>
      <p:sp>
        <p:nvSpPr>
          <p:cNvPr id="34" name="TextBox 33"/>
          <p:cNvSpPr txBox="1"/>
          <p:nvPr/>
        </p:nvSpPr>
        <p:spPr>
          <a:xfrm>
            <a:off x="4644008" y="3068960"/>
            <a:ext cx="385051" cy="369332"/>
          </a:xfrm>
          <a:prstGeom prst="rect">
            <a:avLst/>
          </a:prstGeom>
          <a:noFill/>
        </p:spPr>
        <p:txBody>
          <a:bodyPr wrap="square" rtlCol="0">
            <a:spAutoFit/>
          </a:bodyPr>
          <a:lstStyle/>
          <a:p>
            <a:r>
              <a:rPr lang="en-US" sz="1800" dirty="0" smtClean="0">
                <a:latin typeface="Tahoma" pitchFamily="34" charset="0"/>
                <a:ea typeface="Tahoma" pitchFamily="34" charset="0"/>
                <a:cs typeface="Tahoma" pitchFamily="34" charset="0"/>
              </a:rPr>
              <a:t>=</a:t>
            </a:r>
            <a:endParaRPr lang="el-GR" sz="1800" dirty="0">
              <a:latin typeface="Tahoma" pitchFamily="34" charset="0"/>
              <a:ea typeface="Tahoma" pitchFamily="34" charset="0"/>
              <a:cs typeface="Tahoma" pitchFamily="34" charset="0"/>
            </a:endParaRPr>
          </a:p>
        </p:txBody>
      </p:sp>
      <p:sp>
        <p:nvSpPr>
          <p:cNvPr id="35" name="TextBox 34"/>
          <p:cNvSpPr txBox="1"/>
          <p:nvPr/>
        </p:nvSpPr>
        <p:spPr>
          <a:xfrm>
            <a:off x="5220072" y="2996952"/>
            <a:ext cx="3024336" cy="646331"/>
          </a:xfrm>
          <a:prstGeom prst="rect">
            <a:avLst/>
          </a:prstGeom>
          <a:solidFill>
            <a:srgbClr val="FFCC99"/>
          </a:solidFill>
        </p:spPr>
        <p:txBody>
          <a:bodyPr wrap="square" rtlCol="0">
            <a:spAutoFit/>
          </a:bodyPr>
          <a:lstStyle/>
          <a:p>
            <a:pPr algn="ctr"/>
            <a:r>
              <a:rPr lang="en-US" sz="1800" dirty="0">
                <a:latin typeface="Tahoma" pitchFamily="34" charset="0"/>
                <a:ea typeface="Tahoma" pitchFamily="34" charset="0"/>
                <a:cs typeface="Tahoma" pitchFamily="34" charset="0"/>
              </a:rPr>
              <a:t>n</a:t>
            </a:r>
            <a:r>
              <a:rPr lang="en-US" sz="1800" dirty="0" smtClean="0">
                <a:latin typeface="Tahoma" pitchFamily="34" charset="0"/>
                <a:ea typeface="Tahoma" pitchFamily="34" charset="0"/>
                <a:cs typeface="Tahoma" pitchFamily="34" charset="0"/>
              </a:rPr>
              <a:t>o </a:t>
            </a:r>
            <a:r>
              <a:rPr lang="en-US" sz="1800" dirty="0" err="1" smtClean="0">
                <a:latin typeface="Tahoma" pitchFamily="34" charset="0"/>
                <a:ea typeface="Tahoma" pitchFamily="34" charset="0"/>
                <a:cs typeface="Tahoma" pitchFamily="34" charset="0"/>
              </a:rPr>
              <a:t>demyelination</a:t>
            </a:r>
            <a:r>
              <a:rPr lang="en-US" sz="1800" dirty="0" smtClean="0">
                <a:latin typeface="Tahoma" pitchFamily="34" charset="0"/>
                <a:ea typeface="Tahoma" pitchFamily="34" charset="0"/>
                <a:cs typeface="Tahoma" pitchFamily="34" charset="0"/>
              </a:rPr>
              <a:t> + no conduction block</a:t>
            </a:r>
          </a:p>
        </p:txBody>
      </p:sp>
      <p:sp>
        <p:nvSpPr>
          <p:cNvPr id="36" name="TextBox 35"/>
          <p:cNvSpPr txBox="1"/>
          <p:nvPr/>
        </p:nvSpPr>
        <p:spPr>
          <a:xfrm>
            <a:off x="251520" y="3646765"/>
            <a:ext cx="4032448" cy="646331"/>
          </a:xfrm>
          <a:prstGeom prst="rect">
            <a:avLst/>
          </a:prstGeom>
          <a:solidFill>
            <a:schemeClr val="accent2">
              <a:lumMod val="20000"/>
              <a:lumOff val="80000"/>
            </a:schemeClr>
          </a:solidFill>
        </p:spPr>
        <p:txBody>
          <a:bodyPr wrap="square" rtlCol="0">
            <a:spAutoFit/>
          </a:bodyPr>
          <a:lstStyle/>
          <a:p>
            <a:r>
              <a:rPr lang="en-US" sz="1800" dirty="0" smtClean="0">
                <a:latin typeface="Tahoma" pitchFamily="34" charset="0"/>
                <a:ea typeface="Tahoma" pitchFamily="34" charset="0"/>
                <a:cs typeface="Tahoma" pitchFamily="34" charset="0"/>
              </a:rPr>
              <a:t>Very high numbers of </a:t>
            </a:r>
          </a:p>
          <a:p>
            <a:r>
              <a:rPr lang="en-US" sz="1800" dirty="0" err="1" smtClean="0">
                <a:latin typeface="Tahoma" pitchFamily="34" charset="0"/>
                <a:ea typeface="Tahoma" pitchFamily="34" charset="0"/>
                <a:cs typeface="Tahoma" pitchFamily="34" charset="0"/>
              </a:rPr>
              <a:t>Ovalbumin</a:t>
            </a:r>
            <a:r>
              <a:rPr lang="en-US" sz="1800" dirty="0" smtClean="0">
                <a:latin typeface="Tahoma" pitchFamily="34" charset="0"/>
                <a:ea typeface="Tahoma" pitchFamily="34" charset="0"/>
                <a:cs typeface="Tahoma" pitchFamily="34" charset="0"/>
              </a:rPr>
              <a:t>-specific T cells IV</a:t>
            </a:r>
            <a:endParaRPr lang="el-GR" sz="1800" dirty="0">
              <a:latin typeface="Tahoma" pitchFamily="34" charset="0"/>
              <a:ea typeface="Tahoma" pitchFamily="34" charset="0"/>
              <a:cs typeface="Tahoma" pitchFamily="34" charset="0"/>
            </a:endParaRPr>
          </a:p>
        </p:txBody>
      </p:sp>
      <p:sp>
        <p:nvSpPr>
          <p:cNvPr id="37" name="TextBox 36"/>
          <p:cNvSpPr txBox="1"/>
          <p:nvPr/>
        </p:nvSpPr>
        <p:spPr>
          <a:xfrm>
            <a:off x="5220072" y="5446965"/>
            <a:ext cx="3050737" cy="646331"/>
          </a:xfrm>
          <a:prstGeom prst="rect">
            <a:avLst/>
          </a:prstGeom>
          <a:solidFill>
            <a:srgbClr val="FFCC99"/>
          </a:solidFill>
        </p:spPr>
        <p:txBody>
          <a:bodyPr wrap="square" rtlCol="0">
            <a:spAutoFit/>
          </a:bodyPr>
          <a:lstStyle/>
          <a:p>
            <a:pPr algn="ctr"/>
            <a:r>
              <a:rPr lang="en-US" sz="1800" dirty="0" smtClean="0">
                <a:latin typeface="Tahoma" pitchFamily="34" charset="0"/>
                <a:ea typeface="Tahoma" pitchFamily="34" charset="0"/>
                <a:cs typeface="Tahoma" pitchFamily="34" charset="0"/>
              </a:rPr>
              <a:t> </a:t>
            </a:r>
            <a:r>
              <a:rPr lang="en-US" sz="1800" dirty="0" err="1" smtClean="0">
                <a:latin typeface="Tahoma" pitchFamily="34" charset="0"/>
                <a:ea typeface="Tahoma" pitchFamily="34" charset="0"/>
                <a:cs typeface="Tahoma" pitchFamily="34" charset="0"/>
              </a:rPr>
              <a:t>demyelination</a:t>
            </a:r>
            <a:r>
              <a:rPr lang="en-US" sz="1800" dirty="0" smtClean="0">
                <a:latin typeface="Tahoma" pitchFamily="34" charset="0"/>
                <a:ea typeface="Tahoma" pitchFamily="34" charset="0"/>
                <a:cs typeface="Tahoma" pitchFamily="34" charset="0"/>
              </a:rPr>
              <a:t> + conduction block</a:t>
            </a:r>
          </a:p>
        </p:txBody>
      </p:sp>
      <p:sp>
        <p:nvSpPr>
          <p:cNvPr id="38" name="TextBox 37"/>
          <p:cNvSpPr txBox="1"/>
          <p:nvPr/>
        </p:nvSpPr>
        <p:spPr>
          <a:xfrm>
            <a:off x="4644008" y="5517232"/>
            <a:ext cx="352982" cy="369332"/>
          </a:xfrm>
          <a:prstGeom prst="rect">
            <a:avLst/>
          </a:prstGeom>
          <a:noFill/>
        </p:spPr>
        <p:txBody>
          <a:bodyPr wrap="none" rtlCol="0">
            <a:spAutoFit/>
          </a:bodyPr>
          <a:lstStyle/>
          <a:p>
            <a:r>
              <a:rPr lang="en-US" sz="1800" dirty="0" smtClean="0">
                <a:latin typeface="Tahoma" pitchFamily="34" charset="0"/>
                <a:ea typeface="Tahoma" pitchFamily="34" charset="0"/>
                <a:cs typeface="Tahoma" pitchFamily="34" charset="0"/>
              </a:rPr>
              <a:t>=</a:t>
            </a:r>
            <a:endParaRPr lang="el-GR" sz="18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additive="base">
                                        <p:cTn id="85" dur="500" fill="hold"/>
                                        <p:tgtEl>
                                          <p:spTgt spid="10"/>
                                        </p:tgtEl>
                                        <p:attrNameLst>
                                          <p:attrName>ppt_x</p:attrName>
                                        </p:attrNameLst>
                                      </p:cBhvr>
                                      <p:tavLst>
                                        <p:tav tm="0">
                                          <p:val>
                                            <p:strVal val="#ppt_x"/>
                                          </p:val>
                                        </p:tav>
                                        <p:tav tm="100000">
                                          <p:val>
                                            <p:strVal val="#ppt_x"/>
                                          </p:val>
                                        </p:tav>
                                      </p:tavLst>
                                    </p:anim>
                                    <p:anim calcmode="lin" valueType="num">
                                      <p:cBhvr additive="base">
                                        <p:cTn id="86" dur="500" fill="hold"/>
                                        <p:tgtEl>
                                          <p:spTgt spid="1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ppt_x"/>
                                          </p:val>
                                        </p:tav>
                                        <p:tav tm="100000">
                                          <p:val>
                                            <p:strVal val="#ppt_x"/>
                                          </p:val>
                                        </p:tav>
                                      </p:tavLst>
                                    </p:anim>
                                    <p:anim calcmode="lin" valueType="num">
                                      <p:cBhvr additive="base">
                                        <p:cTn id="98" dur="500" fill="hold"/>
                                        <p:tgtEl>
                                          <p:spTgt spid="3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additive="base">
                                        <p:cTn id="101" dur="500" fill="hold"/>
                                        <p:tgtEl>
                                          <p:spTgt spid="38"/>
                                        </p:tgtEl>
                                        <p:attrNameLst>
                                          <p:attrName>ppt_x</p:attrName>
                                        </p:attrNameLst>
                                      </p:cBhvr>
                                      <p:tavLst>
                                        <p:tav tm="0">
                                          <p:val>
                                            <p:strVal val="#ppt_x"/>
                                          </p:val>
                                        </p:tav>
                                        <p:tav tm="100000">
                                          <p:val>
                                            <p:strVal val="#ppt_x"/>
                                          </p:val>
                                        </p:tav>
                                      </p:tavLst>
                                    </p:anim>
                                    <p:anim calcmode="lin" valueType="num">
                                      <p:cBhvr additive="base">
                                        <p:cTn id="10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6" grpId="0" animBg="1"/>
      <p:bldP spid="18" grpId="0"/>
      <p:bldP spid="19" grpId="0" animBg="1"/>
      <p:bldP spid="20" grpId="0" animBg="1"/>
      <p:bldP spid="21" grpId="0" animBg="1"/>
      <p:bldP spid="22" grpId="0"/>
      <p:bldP spid="23" grpId="0"/>
      <p:bldP spid="24" grpId="0" animBg="1"/>
      <p:bldP spid="27" grpId="0" animBg="1"/>
      <p:bldP spid="28" grpId="0"/>
      <p:bldP spid="29" grpId="0" animBg="1"/>
      <p:bldP spid="30" grpId="0" animBg="1"/>
      <p:bldP spid="31" grpId="0"/>
      <p:bldP spid="32" grpId="0" animBg="1"/>
      <p:bldP spid="33" grpId="0" animBg="1"/>
      <p:bldP spid="34" grpId="0"/>
      <p:bldP spid="35" grpId="0" animBg="1"/>
      <p:bldP spid="36" grpId="0" animBg="1"/>
      <p:bldP spid="37" grpId="0" animBg="1"/>
      <p:bldP spid="3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2 - Θέση περιεχομένου"/>
          <p:cNvSpPr>
            <a:spLocks noGrp="1"/>
          </p:cNvSpPr>
          <p:nvPr>
            <p:ph idx="1"/>
          </p:nvPr>
        </p:nvSpPr>
        <p:spPr>
          <a:xfrm>
            <a:off x="685800" y="1981200"/>
            <a:ext cx="8243888" cy="4114800"/>
          </a:xfrm>
        </p:spPr>
        <p:txBody>
          <a:bodyPr/>
          <a:lstStyle/>
          <a:p>
            <a:r>
              <a:rPr lang="el-GR" smtClean="0">
                <a:latin typeface="Calibri" pitchFamily="34" charset="0"/>
              </a:rPr>
              <a:t>Γιατί δεν προσβάλλονται οι νεφροί όπου εκφράζονται έντονα οι </a:t>
            </a:r>
            <a:r>
              <a:rPr lang="en-US" smtClean="0">
                <a:latin typeface="Calibri" pitchFamily="34" charset="0"/>
              </a:rPr>
              <a:t>Aqp4</a:t>
            </a:r>
            <a:r>
              <a:rPr lang="el-GR" smtClean="0">
                <a:latin typeface="Calibri" pitchFamily="34" charset="0"/>
              </a:rPr>
              <a:t> υποδοχείς και έχουν εύκολη πρόσβαση τα αντισώματα ;</a:t>
            </a:r>
            <a:endParaRPr lang="en-US" smtClean="0">
              <a:latin typeface="Calibri" pitchFamily="34" charset="0"/>
            </a:endParaRPr>
          </a:p>
        </p:txBody>
      </p:sp>
      <p:sp>
        <p:nvSpPr>
          <p:cNvPr id="19459" name="1 - Τίτλος"/>
          <p:cNvSpPr txBox="1">
            <a:spLocks/>
          </p:cNvSpPr>
          <p:nvPr/>
        </p:nvSpPr>
        <p:spPr bwMode="auto">
          <a:xfrm>
            <a:off x="0" y="500063"/>
            <a:ext cx="9144000" cy="714375"/>
          </a:xfrm>
          <a:prstGeom prst="rect">
            <a:avLst/>
          </a:prstGeom>
          <a:noFill/>
          <a:ln w="9525">
            <a:noFill/>
            <a:miter lim="800000"/>
            <a:headEnd/>
            <a:tailEnd/>
          </a:ln>
        </p:spPr>
        <p:txBody>
          <a:bodyPr anchor="ctr"/>
          <a:lstStyle/>
          <a:p>
            <a:pPr algn="ctr" eaLnBrk="0" hangingPunct="0"/>
            <a:r>
              <a:rPr lang="el-GR" sz="4400">
                <a:solidFill>
                  <a:srgbClr val="6600FF"/>
                </a:solidFill>
                <a:latin typeface="Calibri" pitchFamily="34" charset="0"/>
              </a:rPr>
              <a:t>Ερωτήματα για νόσο αντισωμάτων</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685800" y="260350"/>
            <a:ext cx="7772400" cy="1143000"/>
          </a:xfrm>
        </p:spPr>
        <p:txBody>
          <a:bodyPr/>
          <a:lstStyle/>
          <a:p>
            <a:r>
              <a:rPr lang="en-US" smtClean="0">
                <a:solidFill>
                  <a:srgbClr val="6600FF"/>
                </a:solidFill>
                <a:latin typeface="Calibri" pitchFamily="34" charset="0"/>
              </a:rPr>
              <a:t>NMO</a:t>
            </a:r>
            <a:r>
              <a:rPr lang="el-GR" smtClean="0">
                <a:solidFill>
                  <a:srgbClr val="6600FF"/>
                </a:solidFill>
                <a:latin typeface="Calibri" pitchFamily="34" charset="0"/>
              </a:rPr>
              <a:t> </a:t>
            </a:r>
            <a:r>
              <a:rPr lang="en-US" smtClean="0">
                <a:solidFill>
                  <a:srgbClr val="6600FF"/>
                </a:solidFill>
                <a:latin typeface="Calibri" pitchFamily="34" charset="0"/>
              </a:rPr>
              <a:t>vs MS</a:t>
            </a:r>
            <a:endParaRPr lang="el-GR" smtClean="0">
              <a:solidFill>
                <a:srgbClr val="6600FF"/>
              </a:solidFill>
              <a:latin typeface="Calibri" pitchFamily="34" charset="0"/>
            </a:endParaRPr>
          </a:p>
        </p:txBody>
      </p:sp>
      <p:sp>
        <p:nvSpPr>
          <p:cNvPr id="14340" name="5 - TextBox"/>
          <p:cNvSpPr txBox="1">
            <a:spLocks noChangeArrowheads="1"/>
          </p:cNvSpPr>
          <p:nvPr/>
        </p:nvSpPr>
        <p:spPr bwMode="auto">
          <a:xfrm>
            <a:off x="4357688" y="6500813"/>
            <a:ext cx="4445000" cy="307975"/>
          </a:xfrm>
          <a:prstGeom prst="rect">
            <a:avLst/>
          </a:prstGeom>
          <a:noFill/>
          <a:ln w="9525">
            <a:noFill/>
            <a:miter lim="800000"/>
            <a:headEnd/>
            <a:tailEnd/>
          </a:ln>
        </p:spPr>
        <p:txBody>
          <a:bodyPr wrap="none">
            <a:spAutoFit/>
          </a:bodyPr>
          <a:lstStyle/>
          <a:p>
            <a:r>
              <a:rPr lang="en-US" sz="1400">
                <a:latin typeface="Calibri" pitchFamily="34" charset="0"/>
              </a:rPr>
              <a:t>Lancet Neurol 2007, J Neuro-Ophthalmol 2012</a:t>
            </a:r>
            <a:r>
              <a:rPr lang="el-GR" sz="1400">
                <a:latin typeface="Calibri" pitchFamily="34" charset="0"/>
              </a:rPr>
              <a:t>, </a:t>
            </a:r>
            <a:r>
              <a:rPr lang="en-US" sz="1400">
                <a:latin typeface="Calibri" pitchFamily="34" charset="0"/>
              </a:rPr>
              <a:t>JNNP 2012</a:t>
            </a:r>
            <a:endParaRPr lang="el-GR" sz="1400">
              <a:latin typeface="Calibri" pitchFamily="34" charset="0"/>
            </a:endParaRPr>
          </a:p>
        </p:txBody>
      </p:sp>
      <p:graphicFrame>
        <p:nvGraphicFramePr>
          <p:cNvPr id="5" name="4 - Πίνακας"/>
          <p:cNvGraphicFramePr>
            <a:graphicFrameLocks noGrp="1"/>
          </p:cNvGraphicFramePr>
          <p:nvPr/>
        </p:nvGraphicFramePr>
        <p:xfrm>
          <a:off x="500063" y="285750"/>
          <a:ext cx="8143875" cy="6083613"/>
        </p:xfrm>
        <a:graphic>
          <a:graphicData uri="http://schemas.openxmlformats.org/drawingml/2006/table">
            <a:tbl>
              <a:tblPr/>
              <a:tblGrid>
                <a:gridCol w="2714625"/>
                <a:gridCol w="2714625"/>
                <a:gridCol w="2714625"/>
              </a:tblGrid>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3600" b="1" i="0" u="none" strike="noStrike" cap="none" normalizeH="0" baseline="0" dirty="0" smtClean="0">
                        <a:ln>
                          <a:noFill/>
                        </a:ln>
                        <a:solidFill>
                          <a:srgbClr val="FFFFFF"/>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FFFFFF"/>
                          </a:solidFill>
                          <a:effectLst/>
                          <a:latin typeface="Calibri" pitchFamily="34" charset="0"/>
                          <a:ea typeface="MS PGothic" pitchFamily="34" charset="-128"/>
                        </a:rPr>
                        <a:t>MS</a:t>
                      </a:r>
                      <a:endParaRPr kumimoji="0" lang="el-GR" sz="3600" b="1" i="0" u="none" strike="noStrike" cap="none" normalizeH="0" baseline="0" smtClean="0">
                        <a:ln>
                          <a:noFill/>
                        </a:ln>
                        <a:solidFill>
                          <a:srgbClr val="FFFFFF"/>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FFFFFF"/>
                          </a:solidFill>
                          <a:effectLst/>
                          <a:latin typeface="Calibri" pitchFamily="34" charset="0"/>
                          <a:ea typeface="MS PGothic" pitchFamily="34" charset="-128"/>
                        </a:rPr>
                        <a:t>NMO</a:t>
                      </a:r>
                      <a:endParaRPr kumimoji="0" lang="el-GR" sz="3600" b="1" i="0" u="none" strike="noStrike" cap="none" normalizeH="0" baseline="0" smtClean="0">
                        <a:ln>
                          <a:noFill/>
                        </a:ln>
                        <a:solidFill>
                          <a:srgbClr val="FFFFFF"/>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Αρχική Κλινική Πορεία</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85 % </a:t>
                      </a:r>
                      <a:r>
                        <a:rPr kumimoji="0" lang="en-US" sz="2800" b="0" i="0" u="none" strike="noStrike" cap="none" normalizeH="0" baseline="0" smtClean="0">
                          <a:ln>
                            <a:noFill/>
                          </a:ln>
                          <a:solidFill>
                            <a:srgbClr val="000000"/>
                          </a:solidFill>
                          <a:effectLst/>
                          <a:latin typeface="Calibri" pitchFamily="34" charset="0"/>
                          <a:ea typeface="MS PGothic" pitchFamily="34" charset="-128"/>
                        </a:rPr>
                        <a:t>RRMS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Calibri" pitchFamily="34" charset="0"/>
                          <a:ea typeface="MS PGothic" pitchFamily="34" charset="-128"/>
                        </a:rPr>
                        <a:t>15 % PRMS</a:t>
                      </a:r>
                      <a:endParaRPr kumimoji="0" lang="el-GR" sz="2800" b="0" i="0" u="none" strike="noStrike" cap="none" normalizeH="0" baseline="0" smtClean="0">
                        <a:ln>
                          <a:noFill/>
                        </a:ln>
                        <a:solidFill>
                          <a:srgbClr val="000000"/>
                        </a:solidFill>
                        <a:effectLst/>
                        <a:latin typeface="Calibri"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smtClean="0">
                        <a:ln>
                          <a:noFill/>
                        </a:ln>
                        <a:solidFill>
                          <a:srgbClr val="000000"/>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Calibri" pitchFamily="34" charset="0"/>
                          <a:ea typeface="MS PGothic" pitchFamily="34" charset="-128"/>
                        </a:rPr>
                        <a:t>10-20 %</a:t>
                      </a:r>
                      <a:r>
                        <a:rPr kumimoji="0" lang="el-GR" sz="2800" b="0" i="0" u="none" strike="noStrike" cap="none" normalizeH="0" baseline="0" dirty="0" smtClean="0">
                          <a:ln>
                            <a:noFill/>
                          </a:ln>
                          <a:solidFill>
                            <a:srgbClr val="000000"/>
                          </a:solidFill>
                          <a:effectLst/>
                          <a:latin typeface="Calibri" pitchFamily="34" charset="0"/>
                          <a:ea typeface="MS PGothic" pitchFamily="34" charset="-128"/>
                        </a:rPr>
                        <a:t> Μονοφασική</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527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Ηλικία έναρξης</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29</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Calibri" pitchFamily="34" charset="0"/>
                          <a:ea typeface="MS PGothic" pitchFamily="34" charset="-128"/>
                        </a:rPr>
                        <a:t>40</a:t>
                      </a:r>
                      <a:endParaRPr kumimoji="0" lang="el-GR" sz="2800" b="0" i="0" u="none" strike="noStrike" cap="none" normalizeH="0" baseline="0" smtClean="0">
                        <a:ln>
                          <a:noFill/>
                        </a:ln>
                        <a:solidFill>
                          <a:srgbClr val="000000"/>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527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Φύλο, Γ:Α</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2:1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9:1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1401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Calibri" pitchFamily="34" charset="0"/>
                          <a:ea typeface="MS PGothic" pitchFamily="34" charset="-128"/>
                        </a:rPr>
                        <a:t>MRI</a:t>
                      </a:r>
                      <a:r>
                        <a:rPr kumimoji="0" lang="el-GR" sz="2800" b="0" i="0" u="none" strike="noStrike" cap="none" normalizeH="0" baseline="0" smtClean="0">
                          <a:ln>
                            <a:noFill/>
                          </a:ln>
                          <a:solidFill>
                            <a:srgbClr val="000000"/>
                          </a:solidFill>
                          <a:effectLst/>
                          <a:latin typeface="Calibri" pitchFamily="34" charset="0"/>
                          <a:ea typeface="MS PGothic" pitchFamily="34" charset="-128"/>
                        </a:rPr>
                        <a:t> - εγκεφάλου</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Περικοιλιακά Υποφλοιώδεις</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υποθαλάμου και στελέχους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(10% </a:t>
                      </a:r>
                      <a:r>
                        <a:rPr kumimoji="0" lang="en-US" sz="2800" b="0" i="0" u="none" strike="noStrike" cap="none" normalizeH="0" baseline="0" smtClean="0">
                          <a:ln>
                            <a:noFill/>
                          </a:ln>
                          <a:solidFill>
                            <a:srgbClr val="000000"/>
                          </a:solidFill>
                          <a:effectLst/>
                          <a:latin typeface="Calibri" pitchFamily="34" charset="0"/>
                          <a:ea typeface="MS PGothic" pitchFamily="34" charset="-128"/>
                        </a:rPr>
                        <a:t>MS)</a:t>
                      </a:r>
                      <a:endParaRPr kumimoji="0" lang="el-GR" sz="2800" b="0" i="0" u="none" strike="noStrike" cap="none" normalizeH="0" baseline="0" smtClean="0">
                        <a:ln>
                          <a:noFill/>
                        </a:ln>
                        <a:solidFill>
                          <a:srgbClr val="000000"/>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Calibri" pitchFamily="34" charset="0"/>
                          <a:ea typeface="MS PGothic" pitchFamily="34" charset="-128"/>
                        </a:rPr>
                        <a:t>MRI </a:t>
                      </a:r>
                      <a:r>
                        <a:rPr kumimoji="0" lang="el-GR" sz="2800" b="0" i="0" u="none" strike="noStrike" cap="none" normalizeH="0" baseline="0" smtClean="0">
                          <a:ln>
                            <a:noFill/>
                          </a:ln>
                          <a:solidFill>
                            <a:srgbClr val="000000"/>
                          </a:solidFill>
                          <a:effectLst/>
                          <a:latin typeface="Calibri" pitchFamily="34" charset="0"/>
                          <a:ea typeface="MS PGothic" pitchFamily="34" charset="-128"/>
                        </a:rPr>
                        <a:t>- ΝΜ</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rgbClr val="000000"/>
                          </a:solidFill>
                          <a:effectLst/>
                          <a:latin typeface="Calibri" pitchFamily="34" charset="0"/>
                          <a:ea typeface="MS PGothic" pitchFamily="34" charset="-128"/>
                        </a:rPr>
                        <a:t>&lt; 2</a:t>
                      </a:r>
                      <a:r>
                        <a:rPr kumimoji="0" lang="en-US" sz="2800" b="0" i="0" u="none" strike="noStrike" cap="none" normalizeH="0" baseline="0" dirty="0" smtClean="0">
                          <a:ln>
                            <a:noFill/>
                          </a:ln>
                          <a:solidFill>
                            <a:srgbClr val="000000"/>
                          </a:solidFill>
                          <a:effectLst/>
                          <a:latin typeface="Calibri" pitchFamily="34" charset="0"/>
                          <a:ea typeface="MS PGothic" pitchFamily="34" charset="-128"/>
                        </a:rPr>
                        <a:t> vertebrae</a:t>
                      </a:r>
                      <a:endParaRPr kumimoji="0" lang="el-GR" sz="2800" b="0" i="0" u="none" strike="noStrike" cap="none" normalizeH="0" baseline="0" dirty="0" smtClean="0">
                        <a:ln>
                          <a:noFill/>
                        </a:ln>
                        <a:solidFill>
                          <a:srgbClr val="000000"/>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rgbClr val="000000"/>
                          </a:solidFill>
                          <a:effectLst/>
                          <a:latin typeface="Calibri" pitchFamily="34" charset="0"/>
                          <a:ea typeface="MS PGothic" pitchFamily="34" charset="-128"/>
                        </a:rPr>
                        <a:t>&gt; 3 </a:t>
                      </a:r>
                      <a:r>
                        <a:rPr kumimoji="0" lang="en-US" sz="2800" b="0" i="0" u="none" strike="noStrike" cap="none" normalizeH="0" baseline="0" dirty="0" smtClean="0">
                          <a:ln>
                            <a:noFill/>
                          </a:ln>
                          <a:solidFill>
                            <a:srgbClr val="000000"/>
                          </a:solidFill>
                          <a:effectLst/>
                          <a:latin typeface="Calibri" pitchFamily="34" charset="0"/>
                          <a:ea typeface="MS PGothic" pitchFamily="34" charset="-128"/>
                        </a:rPr>
                        <a:t>vertebrae</a:t>
                      </a:r>
                      <a:endParaRPr kumimoji="0" lang="el-GR" sz="2800" b="0" i="0" u="none" strike="noStrike" cap="none" normalizeH="0" baseline="0" dirty="0" smtClean="0">
                        <a:ln>
                          <a:noFill/>
                        </a:ln>
                        <a:solidFill>
                          <a:srgbClr val="000000"/>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Calibri" pitchFamily="34" charset="0"/>
                          <a:ea typeface="MS PGothic" pitchFamily="34" charset="-128"/>
                        </a:rPr>
                        <a:t>ENY </a:t>
                      </a:r>
                      <a:r>
                        <a:rPr kumimoji="0" lang="el-GR" sz="2800" b="0" i="0" u="none" strike="noStrike" cap="none" normalizeH="0" baseline="0" smtClean="0">
                          <a:ln>
                            <a:noFill/>
                          </a:ln>
                          <a:solidFill>
                            <a:srgbClr val="000000"/>
                          </a:solidFill>
                          <a:effectLst/>
                          <a:latin typeface="Calibri" pitchFamily="34" charset="0"/>
                          <a:ea typeface="MS PGothic" pitchFamily="34" charset="-128"/>
                        </a:rPr>
                        <a:t>σε υποτροπή</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rgbClr val="000000"/>
                          </a:solidFill>
                          <a:effectLst/>
                          <a:latin typeface="Calibri" pitchFamily="34" charset="0"/>
                          <a:ea typeface="MS PGothic" pitchFamily="34" charset="-128"/>
                        </a:rPr>
                        <a:t> &lt; </a:t>
                      </a:r>
                      <a:r>
                        <a:rPr kumimoji="0" lang="en-US" sz="2800" b="0" i="0" u="none" strike="noStrike" cap="none" normalizeH="0" baseline="0" dirty="0" smtClean="0">
                          <a:ln>
                            <a:noFill/>
                          </a:ln>
                          <a:solidFill>
                            <a:srgbClr val="000000"/>
                          </a:solidFill>
                          <a:effectLst/>
                          <a:latin typeface="Calibri" pitchFamily="34" charset="0"/>
                          <a:ea typeface="MS PGothic" pitchFamily="34" charset="-128"/>
                        </a:rPr>
                        <a:t>50/mm</a:t>
                      </a:r>
                      <a:r>
                        <a:rPr kumimoji="0" lang="en-US" sz="2800" b="0" i="0" u="none" strike="noStrike" cap="none" normalizeH="0" baseline="30000" dirty="0" smtClean="0">
                          <a:ln>
                            <a:noFill/>
                          </a:ln>
                          <a:solidFill>
                            <a:srgbClr val="000000"/>
                          </a:solidFill>
                          <a:effectLst/>
                          <a:latin typeface="Calibri" pitchFamily="34" charset="0"/>
                          <a:ea typeface="MS PGothic" pitchFamily="34" charset="-128"/>
                        </a:rPr>
                        <a:t>3</a:t>
                      </a:r>
                      <a:r>
                        <a:rPr kumimoji="0" lang="el-GR" sz="2800" b="0" i="0" u="none" strike="noStrike" cap="none" normalizeH="0" baseline="30000" dirty="0" smtClean="0">
                          <a:ln>
                            <a:noFill/>
                          </a:ln>
                          <a:solidFill>
                            <a:srgbClr val="000000"/>
                          </a:solidFill>
                          <a:effectLst/>
                          <a:latin typeface="Calibri" pitchFamily="34" charset="0"/>
                          <a:ea typeface="MS PGothic" pitchFamily="34" charset="-128"/>
                        </a:rPr>
                        <a:t> </a:t>
                      </a:r>
                      <a:r>
                        <a:rPr kumimoji="0" lang="el-GR" sz="2800" b="0" i="0" u="none" strike="noStrike" cap="none" normalizeH="0" baseline="0" dirty="0" smtClean="0">
                          <a:ln>
                            <a:noFill/>
                          </a:ln>
                          <a:solidFill>
                            <a:srgbClr val="000000"/>
                          </a:solidFill>
                          <a:effectLst/>
                          <a:latin typeface="Calibri" pitchFamily="34" charset="0"/>
                          <a:ea typeface="MS PGothic" pitchFamily="34" charset="-128"/>
                        </a:rPr>
                        <a:t> </a:t>
                      </a:r>
                      <a:r>
                        <a:rPr kumimoji="0" lang="en-US" sz="2800" b="0" i="0" u="none" strike="noStrike" cap="none" normalizeH="0" baseline="0" dirty="0" smtClean="0">
                          <a:ln>
                            <a:noFill/>
                          </a:ln>
                          <a:solidFill>
                            <a:srgbClr val="000000"/>
                          </a:solidFill>
                          <a:effectLst/>
                          <a:latin typeface="Calibri" pitchFamily="34" charset="0"/>
                          <a:ea typeface="MS PGothic" pitchFamily="34" charset="-128"/>
                        </a:rPr>
                        <a:t>LYM</a:t>
                      </a:r>
                      <a:endParaRPr kumimoji="0" lang="en-US" sz="2800" b="0" i="0" u="none" strike="noStrike" cap="none" normalizeH="0" baseline="30000" dirty="0" smtClean="0">
                        <a:ln>
                          <a:noFill/>
                        </a:ln>
                        <a:solidFill>
                          <a:srgbClr val="000000"/>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rgbClr val="000000"/>
                          </a:solidFill>
                          <a:effectLst/>
                          <a:latin typeface="Calibri" pitchFamily="34" charset="0"/>
                          <a:ea typeface="MS PGothic" pitchFamily="34" charset="-128"/>
                        </a:rPr>
                        <a:t>&lt; </a:t>
                      </a:r>
                      <a:r>
                        <a:rPr kumimoji="0" lang="en-US" sz="2800" b="0" i="0" u="none" strike="noStrike" cap="none" normalizeH="0" baseline="0" dirty="0" smtClean="0">
                          <a:ln>
                            <a:noFill/>
                          </a:ln>
                          <a:solidFill>
                            <a:srgbClr val="000000"/>
                          </a:solidFill>
                          <a:effectLst/>
                          <a:latin typeface="Calibri" pitchFamily="34" charset="0"/>
                          <a:ea typeface="MS PGothic" pitchFamily="34" charset="-128"/>
                        </a:rPr>
                        <a:t>50/mm</a:t>
                      </a:r>
                      <a:r>
                        <a:rPr kumimoji="0" lang="en-US" sz="2800" b="0" i="0" u="none" strike="noStrike" cap="none" normalizeH="0" baseline="30000" dirty="0" smtClean="0">
                          <a:ln>
                            <a:noFill/>
                          </a:ln>
                          <a:solidFill>
                            <a:srgbClr val="000000"/>
                          </a:solidFill>
                          <a:effectLst/>
                          <a:latin typeface="Calibri" pitchFamily="34" charset="0"/>
                          <a:ea typeface="MS PGothic" pitchFamily="34" charset="-128"/>
                        </a:rPr>
                        <a:t>3</a:t>
                      </a:r>
                      <a:r>
                        <a:rPr kumimoji="0" lang="el-GR" sz="2800" b="0" i="0" u="none" strike="noStrike" cap="none" normalizeH="0" baseline="30000" dirty="0" smtClean="0">
                          <a:ln>
                            <a:noFill/>
                          </a:ln>
                          <a:solidFill>
                            <a:srgbClr val="000000"/>
                          </a:solidFill>
                          <a:effectLst/>
                          <a:latin typeface="Calibri" pitchFamily="34" charset="0"/>
                          <a:ea typeface="MS PGothic" pitchFamily="34" charset="-128"/>
                        </a:rPr>
                        <a:t> </a:t>
                      </a:r>
                      <a:r>
                        <a:rPr kumimoji="0" lang="el-GR" sz="2800" b="0" i="0" u="none" strike="noStrike" cap="none" normalizeH="0" baseline="0" dirty="0" smtClean="0">
                          <a:ln>
                            <a:noFill/>
                          </a:ln>
                          <a:solidFill>
                            <a:srgbClr val="000000"/>
                          </a:solidFill>
                          <a:effectLst/>
                          <a:latin typeface="Calibri" pitchFamily="34" charset="0"/>
                          <a:ea typeface="MS PGothic" pitchFamily="34" charset="-128"/>
                        </a:rPr>
                        <a:t> </a:t>
                      </a:r>
                      <a:r>
                        <a:rPr kumimoji="0" lang="en-US" sz="2800" b="0" i="0" u="none" strike="noStrike" cap="none" normalizeH="0" baseline="0" dirty="0" smtClean="0">
                          <a:ln>
                            <a:noFill/>
                          </a:ln>
                          <a:solidFill>
                            <a:srgbClr val="000000"/>
                          </a:solidFill>
                          <a:effectLst/>
                          <a:latin typeface="Calibri" pitchFamily="34" charset="0"/>
                          <a:ea typeface="MS PGothic" pitchFamily="34" charset="-128"/>
                        </a:rPr>
                        <a:t>PMN</a:t>
                      </a:r>
                      <a:endParaRPr kumimoji="0" lang="el-GR" sz="2800" b="0" i="0" u="none" strike="noStrike" cap="none" normalizeH="0" baseline="0" dirty="0" smtClean="0">
                        <a:ln>
                          <a:noFill/>
                        </a:ln>
                        <a:solidFill>
                          <a:srgbClr val="000000"/>
                        </a:solidFill>
                        <a:effectLst/>
                        <a:latin typeface="Calibri" pitchFamily="34" charset="0"/>
                        <a:ea typeface="MS PGothic" pitchFamily="34" charset="-128"/>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checkerboard(across)">
                                      <p:cBhvr>
                                        <p:cTn id="10"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685800" y="260350"/>
            <a:ext cx="7772400" cy="1143000"/>
          </a:xfrm>
        </p:spPr>
        <p:txBody>
          <a:bodyPr/>
          <a:lstStyle/>
          <a:p>
            <a:r>
              <a:rPr lang="en-US" smtClean="0">
                <a:latin typeface="Calibri" pitchFamily="34" charset="0"/>
              </a:rPr>
              <a:t>NMO</a:t>
            </a:r>
            <a:r>
              <a:rPr lang="el-GR" smtClean="0">
                <a:latin typeface="Calibri" pitchFamily="34" charset="0"/>
              </a:rPr>
              <a:t> </a:t>
            </a:r>
            <a:r>
              <a:rPr lang="en-US" smtClean="0">
                <a:latin typeface="Calibri" pitchFamily="34" charset="0"/>
              </a:rPr>
              <a:t>vs MS</a:t>
            </a:r>
            <a:endParaRPr lang="el-GR" smtClean="0">
              <a:latin typeface="Calibri" pitchFamily="34" charset="0"/>
            </a:endParaRPr>
          </a:p>
        </p:txBody>
      </p:sp>
      <p:sp>
        <p:nvSpPr>
          <p:cNvPr id="12291" name="5 - TextBox"/>
          <p:cNvSpPr txBox="1">
            <a:spLocks noChangeArrowheads="1"/>
          </p:cNvSpPr>
          <p:nvPr/>
        </p:nvSpPr>
        <p:spPr bwMode="auto">
          <a:xfrm>
            <a:off x="5195888" y="6500813"/>
            <a:ext cx="3662362" cy="307975"/>
          </a:xfrm>
          <a:prstGeom prst="rect">
            <a:avLst/>
          </a:prstGeom>
          <a:noFill/>
          <a:ln w="9525">
            <a:noFill/>
            <a:miter lim="800000"/>
            <a:headEnd/>
            <a:tailEnd/>
          </a:ln>
        </p:spPr>
        <p:txBody>
          <a:bodyPr wrap="none">
            <a:spAutoFit/>
          </a:bodyPr>
          <a:lstStyle/>
          <a:p>
            <a:r>
              <a:rPr lang="en-US" sz="1400">
                <a:latin typeface="Calibri" pitchFamily="34" charset="0"/>
              </a:rPr>
              <a:t>Lancet Neurol 2007, J Neuro-Ophthalmol 2012</a:t>
            </a:r>
            <a:endParaRPr lang="el-GR" sz="1400">
              <a:latin typeface="Calibri" pitchFamily="34" charset="0"/>
            </a:endParaRPr>
          </a:p>
        </p:txBody>
      </p:sp>
      <p:graphicFrame>
        <p:nvGraphicFramePr>
          <p:cNvPr id="5" name="4 - Πίνακας"/>
          <p:cNvGraphicFramePr>
            <a:graphicFrameLocks noGrp="1"/>
          </p:cNvGraphicFramePr>
          <p:nvPr/>
        </p:nvGraphicFramePr>
        <p:xfrm>
          <a:off x="500063" y="158750"/>
          <a:ext cx="8143875" cy="6074758"/>
        </p:xfrm>
        <a:graphic>
          <a:graphicData uri="http://schemas.openxmlformats.org/drawingml/2006/table">
            <a:tbl>
              <a:tblPr/>
              <a:tblGrid>
                <a:gridCol w="2714625"/>
                <a:gridCol w="2714625"/>
                <a:gridCol w="2714625"/>
              </a:tblGrid>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3600" b="1" i="0" u="none" strike="noStrike" cap="none" normalizeH="0" baseline="0" smtClean="0">
                        <a:ln>
                          <a:noFill/>
                        </a:ln>
                        <a:solidFill>
                          <a:srgbClr val="FFFFFF"/>
                        </a:solidFill>
                        <a:effectLst/>
                        <a:latin typeface="Calibri" pitchFamily="34" charset="0"/>
                        <a:ea typeface="MS PGothic" pitchFamily="34"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FFFFFF"/>
                          </a:solidFill>
                          <a:effectLst/>
                          <a:latin typeface="Calibri" pitchFamily="34" charset="0"/>
                          <a:ea typeface="MS PGothic" pitchFamily="34" charset="-128"/>
                        </a:rPr>
                        <a:t>MS</a:t>
                      </a:r>
                      <a:endParaRPr kumimoji="0" lang="el-GR" sz="3600" b="1" i="0" u="none" strike="noStrike" cap="none" normalizeH="0" baseline="0" smtClean="0">
                        <a:ln>
                          <a:noFill/>
                        </a:ln>
                        <a:solidFill>
                          <a:srgbClr val="FFFFFF"/>
                        </a:solidFill>
                        <a:effectLst/>
                        <a:latin typeface="Calibri" pitchFamily="34" charset="0"/>
                        <a:ea typeface="MS PGothic" pitchFamily="34"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FFFFFF"/>
                          </a:solidFill>
                          <a:effectLst/>
                          <a:latin typeface="Calibri" pitchFamily="34" charset="0"/>
                          <a:ea typeface="MS PGothic" pitchFamily="34" charset="-128"/>
                        </a:rPr>
                        <a:t>NMO</a:t>
                      </a:r>
                      <a:endParaRPr kumimoji="0" lang="el-GR" sz="3600" b="1" i="0" u="none" strike="noStrike" cap="none" normalizeH="0" baseline="0" smtClean="0">
                        <a:ln>
                          <a:noFill/>
                        </a:ln>
                        <a:solidFill>
                          <a:srgbClr val="FFFFFF"/>
                        </a:solidFill>
                        <a:effectLst/>
                        <a:latin typeface="Calibri" pitchFamily="34" charset="0"/>
                        <a:ea typeface="MS PGothic" pitchFamily="34"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898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ΕΝΥ ολιγοκλων.</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85 %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15 - 30 %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Βαρύτητα υποτροπών</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Ήπια /μέτρια</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Μέτρια / μεγάλη</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1685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Βελτίωση μετά από υποτροπή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Συνήθως μέτρια προς καλή</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Συνήθως  μικρή προς μέτρια</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Ιντερφερόνες</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Βοηθούν</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Μπορεί να επιδεινώσουν</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Συνύπαρξη με άλλα αυτοάνοσα</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 Περιστασιακή</a:t>
                      </a:r>
                      <a:endParaRPr kumimoji="0" lang="en-US" sz="2800" b="0" i="0" u="none" strike="noStrike" cap="none" normalizeH="0" baseline="30000" smtClean="0">
                        <a:ln>
                          <a:noFill/>
                        </a:ln>
                        <a:solidFill>
                          <a:srgbClr val="000000"/>
                        </a:solidFill>
                        <a:effectLst/>
                        <a:latin typeface="Calibri" pitchFamily="34" charset="0"/>
                        <a:ea typeface="MS PGothic" pitchFamily="34"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Συχνή</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r>
              <a:rPr lang="en-US" smtClean="0">
                <a:solidFill>
                  <a:srgbClr val="6600FF"/>
                </a:solidFill>
                <a:latin typeface="Calibri" pitchFamily="34" charset="0"/>
              </a:rPr>
              <a:t>NMO-IgG</a:t>
            </a:r>
            <a:endParaRPr lang="el-GR" smtClean="0">
              <a:solidFill>
                <a:srgbClr val="6600FF"/>
              </a:solidFill>
            </a:endParaRPr>
          </a:p>
        </p:txBody>
      </p:sp>
      <p:sp>
        <p:nvSpPr>
          <p:cNvPr id="15363" name="2 - Θέση περιεχομένου"/>
          <p:cNvSpPr>
            <a:spLocks noGrp="1"/>
          </p:cNvSpPr>
          <p:nvPr>
            <p:ph idx="1"/>
          </p:nvPr>
        </p:nvSpPr>
        <p:spPr>
          <a:xfrm>
            <a:off x="685800" y="1981200"/>
            <a:ext cx="7772400" cy="1160463"/>
          </a:xfrm>
        </p:spPr>
        <p:txBody>
          <a:bodyPr/>
          <a:lstStyle/>
          <a:p>
            <a:r>
              <a:rPr lang="el-GR" smtClean="0">
                <a:solidFill>
                  <a:srgbClr val="C00000"/>
                </a:solidFill>
                <a:latin typeface="Calibri" pitchFamily="34" charset="0"/>
              </a:rPr>
              <a:t>Δεν υπάρχει ομοφωνία για τον τρόπο προσδιορισμού των ΝΜΟ-</a:t>
            </a:r>
            <a:r>
              <a:rPr lang="en-US" smtClean="0">
                <a:solidFill>
                  <a:srgbClr val="C00000"/>
                </a:solidFill>
                <a:latin typeface="Calibri" pitchFamily="34" charset="0"/>
              </a:rPr>
              <a:t>IgG</a:t>
            </a:r>
            <a:endParaRPr lang="el-GR" smtClean="0">
              <a:solidFill>
                <a:srgbClr val="C00000"/>
              </a:solidFill>
              <a:latin typeface="Calibri" pitchFamily="34" charset="0"/>
            </a:endParaRPr>
          </a:p>
        </p:txBody>
      </p:sp>
      <p:sp>
        <p:nvSpPr>
          <p:cNvPr id="4" name="3 - Ορθογώνιο"/>
          <p:cNvSpPr/>
          <p:nvPr/>
        </p:nvSpPr>
        <p:spPr>
          <a:xfrm>
            <a:off x="323850" y="3271838"/>
            <a:ext cx="8351838" cy="2678112"/>
          </a:xfrm>
          <a:prstGeom prst="rect">
            <a:avLst/>
          </a:prstGeom>
          <a:solidFill>
            <a:srgbClr val="FFCC99"/>
          </a:solidFill>
        </p:spPr>
        <p:txBody>
          <a:bodyPr>
            <a:spAutoFit/>
          </a:bodyPr>
          <a:lstStyle/>
          <a:p>
            <a:pPr marL="812800" lvl="1" indent="-355600">
              <a:buFont typeface="Arial" pitchFamily="34" charset="0"/>
              <a:buChar char="•"/>
              <a:defRPr/>
            </a:pPr>
            <a:r>
              <a:rPr lang="en-US" sz="2800" dirty="0">
                <a:latin typeface="Calibri" pitchFamily="34" charset="0"/>
                <a:ea typeface="+mn-ea"/>
                <a:cs typeface="Calibri" pitchFamily="34" charset="0"/>
              </a:rPr>
              <a:t>I</a:t>
            </a:r>
            <a:r>
              <a:rPr lang="el-GR" sz="2800" dirty="0" err="1">
                <a:latin typeface="Calibri" pitchFamily="34" charset="0"/>
                <a:ea typeface="+mn-ea"/>
                <a:cs typeface="Calibri" pitchFamily="34" charset="0"/>
              </a:rPr>
              <a:t>ndirect</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immunofluorescence</a:t>
            </a:r>
            <a:r>
              <a:rPr lang="el-GR" sz="2800" dirty="0">
                <a:latin typeface="Calibri" pitchFamily="34" charset="0"/>
                <a:ea typeface="+mn-ea"/>
                <a:cs typeface="Calibri" pitchFamily="34" charset="0"/>
              </a:rPr>
              <a:t> (IIF) </a:t>
            </a:r>
            <a:r>
              <a:rPr lang="el-GR" sz="2800" dirty="0" err="1">
                <a:latin typeface="Calibri" pitchFamily="34" charset="0"/>
                <a:ea typeface="+mn-ea"/>
                <a:cs typeface="Calibri" pitchFamily="34" charset="0"/>
              </a:rPr>
              <a:t>method</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using</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mouse</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cerebellum</a:t>
            </a:r>
            <a:r>
              <a:rPr lang="el-GR" sz="2800" dirty="0">
                <a:latin typeface="Calibri" pitchFamily="34" charset="0"/>
                <a:ea typeface="+mn-ea"/>
                <a:cs typeface="Calibri" pitchFamily="34" charset="0"/>
              </a:rPr>
              <a:t> </a:t>
            </a:r>
          </a:p>
          <a:p>
            <a:pPr marL="812800" lvl="1" indent="-355600">
              <a:buFont typeface="Arial" pitchFamily="34" charset="0"/>
              <a:buChar char="•"/>
              <a:defRPr/>
            </a:pPr>
            <a:r>
              <a:rPr lang="en-US" sz="2800" dirty="0">
                <a:latin typeface="Calibri" pitchFamily="34" charset="0"/>
                <a:ea typeface="+mn-ea"/>
                <a:cs typeface="Calibri" pitchFamily="34" charset="0"/>
              </a:rPr>
              <a:t>C</a:t>
            </a:r>
            <a:r>
              <a:rPr lang="el-GR" sz="2800" dirty="0" err="1">
                <a:latin typeface="Calibri" pitchFamily="34" charset="0"/>
                <a:ea typeface="+mn-ea"/>
                <a:cs typeface="Calibri" pitchFamily="34" charset="0"/>
              </a:rPr>
              <a:t>ell</a:t>
            </a:r>
            <a:r>
              <a:rPr lang="el-GR" sz="2800" dirty="0">
                <a:latin typeface="Calibri" pitchFamily="34" charset="0"/>
                <a:ea typeface="+mn-ea"/>
                <a:cs typeface="Calibri" pitchFamily="34" charset="0"/>
              </a:rPr>
              <a:t>-</a:t>
            </a:r>
            <a:r>
              <a:rPr lang="el-GR" sz="2800" dirty="0" err="1">
                <a:latin typeface="Calibri" pitchFamily="34" charset="0"/>
                <a:ea typeface="+mn-ea"/>
                <a:cs typeface="Calibri" pitchFamily="34" charset="0"/>
              </a:rPr>
              <a:t>based</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assays</a:t>
            </a:r>
            <a:r>
              <a:rPr lang="el-GR" sz="2800" dirty="0">
                <a:latin typeface="Calibri" pitchFamily="34" charset="0"/>
                <a:ea typeface="+mn-ea"/>
                <a:cs typeface="Calibri" pitchFamily="34" charset="0"/>
              </a:rPr>
              <a:t> (CBA)</a:t>
            </a:r>
            <a:endParaRPr lang="el-GR" sz="2000" dirty="0">
              <a:latin typeface="Calibri" pitchFamily="34" charset="0"/>
              <a:ea typeface="+mn-ea"/>
              <a:cs typeface="Calibri" pitchFamily="34" charset="0"/>
            </a:endParaRPr>
          </a:p>
          <a:p>
            <a:pPr lvl="1">
              <a:buFont typeface="Arial" pitchFamily="34" charset="0"/>
              <a:buChar char="•"/>
              <a:defRPr/>
            </a:pP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Radioimmunoprecipitation</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assays</a:t>
            </a:r>
            <a:endParaRPr lang="el-GR" sz="2800" dirty="0">
              <a:latin typeface="Calibri" pitchFamily="34" charset="0"/>
              <a:ea typeface="+mn-ea"/>
              <a:cs typeface="Calibri" pitchFamily="34" charset="0"/>
            </a:endParaRPr>
          </a:p>
          <a:p>
            <a:pPr lvl="1">
              <a:buFont typeface="Arial" pitchFamily="34" charset="0"/>
              <a:buChar char="•"/>
              <a:defRPr/>
            </a:pPr>
            <a:r>
              <a:rPr lang="el-GR" sz="2800" dirty="0">
                <a:latin typeface="Calibri" pitchFamily="34" charset="0"/>
                <a:ea typeface="+mn-ea"/>
                <a:cs typeface="Calibri" pitchFamily="34" charset="0"/>
              </a:rPr>
              <a:t>   </a:t>
            </a:r>
            <a:r>
              <a:rPr lang="en-US" sz="2800" dirty="0">
                <a:latin typeface="Calibri" pitchFamily="34" charset="0"/>
                <a:ea typeface="+mn-ea"/>
                <a:cs typeface="Calibri" pitchFamily="34" charset="0"/>
              </a:rPr>
              <a:t>F</a:t>
            </a:r>
            <a:r>
              <a:rPr lang="el-GR" sz="2800" dirty="0" err="1">
                <a:latin typeface="Calibri" pitchFamily="34" charset="0"/>
                <a:ea typeface="+mn-ea"/>
                <a:cs typeface="Calibri" pitchFamily="34" charset="0"/>
              </a:rPr>
              <a:t>luoroimmunoprecipitation</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assays</a:t>
            </a:r>
            <a:r>
              <a:rPr lang="en-US" sz="2800" dirty="0">
                <a:latin typeface="Calibri" pitchFamily="34" charset="0"/>
                <a:ea typeface="+mn-ea"/>
                <a:cs typeface="Calibri" pitchFamily="34" charset="0"/>
              </a:rPr>
              <a:t> </a:t>
            </a:r>
            <a:r>
              <a:rPr lang="el-GR" sz="2800" dirty="0">
                <a:latin typeface="Calibri" pitchFamily="34" charset="0"/>
                <a:ea typeface="+mn-ea"/>
                <a:cs typeface="Calibri" pitchFamily="34" charset="0"/>
              </a:rPr>
              <a:t>(FIPA) </a:t>
            </a:r>
            <a:endParaRPr lang="en-US" sz="2800" dirty="0">
              <a:latin typeface="Calibri" pitchFamily="34" charset="0"/>
              <a:ea typeface="+mn-ea"/>
              <a:cs typeface="Calibri" pitchFamily="34" charset="0"/>
            </a:endParaRPr>
          </a:p>
          <a:p>
            <a:pPr lvl="1">
              <a:buFont typeface="Arial" pitchFamily="34" charset="0"/>
              <a:buChar char="•"/>
              <a:defRPr/>
            </a:pPr>
            <a:r>
              <a:rPr lang="el-GR" sz="2800" dirty="0">
                <a:latin typeface="Calibri" pitchFamily="34" charset="0"/>
                <a:ea typeface="+mn-ea"/>
                <a:cs typeface="Calibri" pitchFamily="34" charset="0"/>
              </a:rPr>
              <a:t>   </a:t>
            </a:r>
            <a:r>
              <a:rPr lang="en-US" sz="2800" dirty="0">
                <a:latin typeface="Calibri" pitchFamily="34" charset="0"/>
                <a:ea typeface="+mn-ea"/>
                <a:cs typeface="Calibri" pitchFamily="34" charset="0"/>
              </a:rPr>
              <a:t>E</a:t>
            </a:r>
            <a:r>
              <a:rPr lang="el-GR" sz="2800" dirty="0" err="1">
                <a:latin typeface="Calibri" pitchFamily="34" charset="0"/>
                <a:ea typeface="+mn-ea"/>
                <a:cs typeface="Calibri" pitchFamily="34" charset="0"/>
              </a:rPr>
              <a:t>nzyme</a:t>
            </a:r>
            <a:r>
              <a:rPr lang="el-GR" sz="2800" dirty="0">
                <a:latin typeface="Calibri" pitchFamily="34" charset="0"/>
                <a:ea typeface="+mn-ea"/>
                <a:cs typeface="Calibri" pitchFamily="34" charset="0"/>
              </a:rPr>
              <a:t>-</a:t>
            </a:r>
            <a:r>
              <a:rPr lang="el-GR" sz="2800" dirty="0" err="1">
                <a:latin typeface="Calibri" pitchFamily="34" charset="0"/>
                <a:ea typeface="+mn-ea"/>
                <a:cs typeface="Calibri" pitchFamily="34" charset="0"/>
              </a:rPr>
              <a:t>linked</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immunosorbent</a:t>
            </a:r>
            <a:r>
              <a:rPr lang="el-GR" sz="2800" dirty="0">
                <a:latin typeface="Calibri" pitchFamily="34" charset="0"/>
                <a:ea typeface="+mn-ea"/>
                <a:cs typeface="Calibri" pitchFamily="34" charset="0"/>
              </a:rPr>
              <a:t> </a:t>
            </a:r>
            <a:r>
              <a:rPr lang="el-GR" sz="2800" dirty="0" err="1">
                <a:latin typeface="Calibri" pitchFamily="34" charset="0"/>
                <a:ea typeface="+mn-ea"/>
                <a:cs typeface="Calibri" pitchFamily="34" charset="0"/>
              </a:rPr>
              <a:t>assays</a:t>
            </a:r>
            <a:r>
              <a:rPr lang="en-US" sz="2800" dirty="0">
                <a:latin typeface="Calibri" pitchFamily="34" charset="0"/>
                <a:ea typeface="+mn-ea"/>
                <a:cs typeface="Calibri" pitchFamily="34" charset="0"/>
              </a:rPr>
              <a:t> </a:t>
            </a:r>
            <a:r>
              <a:rPr lang="el-GR" sz="2800" dirty="0">
                <a:latin typeface="Calibri" pitchFamily="34" charset="0"/>
                <a:ea typeface="+mn-ea"/>
                <a:cs typeface="Calibri" pitchFamily="34" charset="0"/>
              </a:rPr>
              <a:t>(ELISA)</a:t>
            </a:r>
            <a:endParaRPr lang="en-US" sz="2800" dirty="0">
              <a:latin typeface="Calibri" pitchFamily="34" charset="0"/>
              <a:ea typeface="+mn-ea"/>
              <a:cs typeface="Calibri"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243866582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lstStyle/>
          <a:p>
            <a:r>
              <a:rPr lang="en-US" smtClean="0">
                <a:solidFill>
                  <a:srgbClr val="6600FF"/>
                </a:solidFill>
                <a:latin typeface="Calibri" pitchFamily="34" charset="0"/>
              </a:rPr>
              <a:t>NMO-IgG</a:t>
            </a:r>
            <a:endParaRPr lang="el-GR" smtClean="0">
              <a:solidFill>
                <a:srgbClr val="6600FF"/>
              </a:solidFill>
            </a:endParaRPr>
          </a:p>
        </p:txBody>
      </p:sp>
      <p:sp>
        <p:nvSpPr>
          <p:cNvPr id="16387" name="2 - Θέση περιεχομένου"/>
          <p:cNvSpPr>
            <a:spLocks noGrp="1"/>
          </p:cNvSpPr>
          <p:nvPr>
            <p:ph idx="1"/>
          </p:nvPr>
        </p:nvSpPr>
        <p:spPr>
          <a:xfrm>
            <a:off x="685800" y="1981200"/>
            <a:ext cx="7772400" cy="1160463"/>
          </a:xfrm>
        </p:spPr>
        <p:txBody>
          <a:bodyPr/>
          <a:lstStyle/>
          <a:p>
            <a:r>
              <a:rPr lang="el-GR" smtClean="0">
                <a:latin typeface="Calibri" pitchFamily="34" charset="0"/>
              </a:rPr>
              <a:t>Δεν υπάρχει ομοφωνία για τον τρόπο προσδιορισμού των ΝΜΟ-</a:t>
            </a:r>
            <a:r>
              <a:rPr lang="en-US" smtClean="0">
                <a:latin typeface="Calibri" pitchFamily="34" charset="0"/>
              </a:rPr>
              <a:t>IgG</a:t>
            </a:r>
            <a:endParaRPr lang="el-GR" smtClean="0">
              <a:latin typeface="Calibri" pitchFamily="34" charset="0"/>
            </a:endParaRPr>
          </a:p>
        </p:txBody>
      </p:sp>
      <p:pic>
        <p:nvPicPr>
          <p:cNvPr id="16388" name="Picture 2"/>
          <p:cNvPicPr>
            <a:picLocks noChangeAspect="1" noChangeArrowheads="1"/>
          </p:cNvPicPr>
          <p:nvPr/>
        </p:nvPicPr>
        <p:blipFill>
          <a:blip r:embed="rId3" cstate="print"/>
          <a:srcRect/>
          <a:stretch>
            <a:fillRect/>
          </a:stretch>
        </p:blipFill>
        <p:spPr bwMode="auto">
          <a:xfrm>
            <a:off x="47625" y="1989138"/>
            <a:ext cx="9096375" cy="4343400"/>
          </a:xfrm>
          <a:prstGeom prst="rect">
            <a:avLst/>
          </a:prstGeom>
          <a:noFill/>
          <a:ln w="25400">
            <a:noFill/>
            <a:miter lim="800000"/>
            <a:headEnd/>
            <a:tailEnd type="none" w="lg" len="lg"/>
          </a:ln>
        </p:spPr>
      </p:pic>
      <p:sp>
        <p:nvSpPr>
          <p:cNvPr id="16389" name="5 - TextBox"/>
          <p:cNvSpPr txBox="1">
            <a:spLocks noChangeArrowheads="1"/>
          </p:cNvSpPr>
          <p:nvPr/>
        </p:nvSpPr>
        <p:spPr bwMode="auto">
          <a:xfrm>
            <a:off x="7329488" y="6381750"/>
            <a:ext cx="1346200" cy="307975"/>
          </a:xfrm>
          <a:prstGeom prst="rect">
            <a:avLst/>
          </a:prstGeom>
          <a:noFill/>
          <a:ln w="9525">
            <a:noFill/>
            <a:miter lim="800000"/>
            <a:headEnd/>
            <a:tailEnd/>
          </a:ln>
        </p:spPr>
        <p:txBody>
          <a:bodyPr wrap="none">
            <a:spAutoFit/>
          </a:bodyPr>
          <a:lstStyle/>
          <a:p>
            <a:r>
              <a:rPr lang="en-US" sz="1400">
                <a:latin typeface="Calibri" pitchFamily="34" charset="0"/>
              </a:rPr>
              <a:t>Neurology 2012</a:t>
            </a:r>
            <a:endParaRPr lang="el-GR" sz="1400">
              <a:latin typeface="Calibri" pitchFamily="34" charset="0"/>
            </a:endParaRPr>
          </a:p>
        </p:txBody>
      </p:sp>
      <p:sp>
        <p:nvSpPr>
          <p:cNvPr id="6" name="5 - Στρογγυλεμένο ορθογώνιο"/>
          <p:cNvSpPr/>
          <p:nvPr/>
        </p:nvSpPr>
        <p:spPr bwMode="auto">
          <a:xfrm>
            <a:off x="6858000" y="3071813"/>
            <a:ext cx="642938" cy="1714500"/>
          </a:xfrm>
          <a:prstGeom prst="roundRect">
            <a:avLst/>
          </a:prstGeom>
          <a:noFill/>
          <a:ln w="25400" cap="flat" cmpd="sng" algn="ctr">
            <a:solidFill>
              <a:srgbClr val="FF0000"/>
            </a:solidFill>
            <a:prstDash val="solid"/>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
        <p:nvSpPr>
          <p:cNvPr id="8" name="7 - Στρογγυλεμένο ορθογώνιο"/>
          <p:cNvSpPr/>
          <p:nvPr/>
        </p:nvSpPr>
        <p:spPr bwMode="auto">
          <a:xfrm>
            <a:off x="5600700" y="3071813"/>
            <a:ext cx="642938" cy="1714500"/>
          </a:xfrm>
          <a:prstGeom prst="roundRect">
            <a:avLst/>
          </a:prstGeom>
          <a:noFill/>
          <a:ln w="25400" cap="flat" cmpd="sng" algn="ctr">
            <a:solidFill>
              <a:srgbClr val="FF0000"/>
            </a:solidFill>
            <a:prstDash val="solid"/>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subTnLst>
                                    <p:animClr>
                                      <p:cBhvr override="childStyle">
                                        <p:cTn dur="1" fill="hold" display="0" masterRel="nextClick" afterEffect="1"/>
                                        <p:tgtEl>
                                          <p:spTgt spid="6"/>
                                        </p:tgtEl>
                                        <p:attrNameLst>
                                          <p:attrName>ppt_c</p:attrName>
                                        </p:attrNameLst>
                                      </p:cBhvr>
                                      <p:to>
                                        <a:schemeClr va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a:xfrm>
            <a:off x="685800" y="285750"/>
            <a:ext cx="7772400" cy="1143000"/>
          </a:xfrm>
        </p:spPr>
        <p:txBody>
          <a:bodyPr/>
          <a:lstStyle/>
          <a:p>
            <a:r>
              <a:rPr lang="en-US" smtClean="0">
                <a:solidFill>
                  <a:srgbClr val="6600FF"/>
                </a:solidFill>
                <a:latin typeface="Calibri" pitchFamily="34" charset="0"/>
              </a:rPr>
              <a:t>NMO  </a:t>
            </a:r>
            <a:r>
              <a:rPr lang="el-GR" smtClean="0">
                <a:solidFill>
                  <a:srgbClr val="6600FF"/>
                </a:solidFill>
                <a:latin typeface="Calibri" pitchFamily="34" charset="0"/>
              </a:rPr>
              <a:t>Διάγνωση - κριτήρια</a:t>
            </a:r>
          </a:p>
        </p:txBody>
      </p:sp>
      <p:sp>
        <p:nvSpPr>
          <p:cNvPr id="22531" name="2 - Θέση περιεχομένου"/>
          <p:cNvSpPr>
            <a:spLocks noGrp="1"/>
          </p:cNvSpPr>
          <p:nvPr>
            <p:ph idx="1"/>
          </p:nvPr>
        </p:nvSpPr>
        <p:spPr>
          <a:xfrm>
            <a:off x="685800" y="2266950"/>
            <a:ext cx="7772400" cy="4114800"/>
          </a:xfrm>
        </p:spPr>
        <p:txBody>
          <a:bodyPr/>
          <a:lstStyle/>
          <a:p>
            <a:r>
              <a:rPr lang="en-US" dirty="0" smtClean="0">
                <a:latin typeface="Calibri" pitchFamily="34" charset="0"/>
              </a:rPr>
              <a:t>Revised criteria, Neurology 2006</a:t>
            </a:r>
          </a:p>
          <a:p>
            <a:r>
              <a:rPr lang="en-US" dirty="0" smtClean="0">
                <a:latin typeface="Calibri" pitchFamily="34" charset="0"/>
              </a:rPr>
              <a:t>NMO-spectrum, Lancet </a:t>
            </a:r>
            <a:r>
              <a:rPr lang="en-US" dirty="0" err="1" smtClean="0">
                <a:latin typeface="Calibri" pitchFamily="34" charset="0"/>
              </a:rPr>
              <a:t>Neurol</a:t>
            </a:r>
            <a:r>
              <a:rPr lang="en-US" dirty="0" smtClean="0">
                <a:latin typeface="Calibri" pitchFamily="34" charset="0"/>
              </a:rPr>
              <a:t> 2007</a:t>
            </a:r>
          </a:p>
          <a:p>
            <a:r>
              <a:rPr lang="en-US" dirty="0" smtClean="0">
                <a:latin typeface="Calibri" pitchFamily="34" charset="0"/>
              </a:rPr>
              <a:t>Panel of experts, </a:t>
            </a:r>
            <a:r>
              <a:rPr lang="en-US" dirty="0" err="1" smtClean="0">
                <a:latin typeface="Calibri" pitchFamily="34" charset="0"/>
              </a:rPr>
              <a:t>Mult</a:t>
            </a:r>
            <a:r>
              <a:rPr lang="en-US" dirty="0" smtClean="0">
                <a:latin typeface="Calibri" pitchFamily="34" charset="0"/>
              </a:rPr>
              <a:t> </a:t>
            </a:r>
            <a:r>
              <a:rPr lang="en-US" dirty="0" err="1" smtClean="0">
                <a:latin typeface="Calibri" pitchFamily="34" charset="0"/>
              </a:rPr>
              <a:t>Scler</a:t>
            </a:r>
            <a:r>
              <a:rPr lang="en-US" dirty="0" smtClean="0">
                <a:latin typeface="Calibri" pitchFamily="34" charset="0"/>
              </a:rPr>
              <a:t> 2008</a:t>
            </a:r>
          </a:p>
          <a:p>
            <a:r>
              <a:rPr lang="en-US" dirty="0" smtClean="0">
                <a:latin typeface="Calibri" pitchFamily="34" charset="0"/>
              </a:rPr>
              <a:t>EFNS guidelines, </a:t>
            </a:r>
            <a:r>
              <a:rPr lang="en-US" dirty="0" err="1" smtClean="0">
                <a:latin typeface="Calibri" pitchFamily="34" charset="0"/>
              </a:rPr>
              <a:t>EJoN</a:t>
            </a:r>
            <a:r>
              <a:rPr lang="en-US" dirty="0" smtClean="0">
                <a:latin typeface="Calibri" pitchFamily="34" charset="0"/>
              </a:rPr>
              <a:t> 2010</a:t>
            </a:r>
          </a:p>
          <a:p>
            <a:r>
              <a:rPr lang="en-US" dirty="0" smtClean="0">
                <a:latin typeface="Calibri" pitchFamily="34" charset="0"/>
              </a:rPr>
              <a:t>Brain MRI, Neurology 2013</a:t>
            </a:r>
            <a:endParaRPr lang="el-GR" dirty="0" smtClean="0">
              <a:latin typeface="Calibri" pitchFamily="34" charset="0"/>
            </a:endParaRPr>
          </a:p>
          <a:p>
            <a:r>
              <a:rPr lang="en-US" dirty="0" smtClean="0">
                <a:latin typeface="Calibri" pitchFamily="34" charset="0"/>
              </a:rPr>
              <a:t>International </a:t>
            </a:r>
            <a:r>
              <a:rPr lang="en-US" dirty="0" err="1" smtClean="0">
                <a:latin typeface="Calibri" pitchFamily="34" charset="0"/>
              </a:rPr>
              <a:t>concensus</a:t>
            </a:r>
            <a:r>
              <a:rPr lang="en-US" dirty="0" smtClean="0">
                <a:latin typeface="Calibri" pitchFamily="34" charset="0"/>
              </a:rPr>
              <a:t> 2015, </a:t>
            </a:r>
            <a:r>
              <a:rPr lang="en-US" dirty="0" err="1" smtClean="0">
                <a:latin typeface="Calibri" pitchFamily="34" charset="0"/>
              </a:rPr>
              <a:t>Neurol</a:t>
            </a:r>
            <a:endParaRPr lang="el-GR" dirty="0" smtClean="0">
              <a:latin typeface="Calibri" pitchFamily="34" charset="0"/>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2 - Θέση περιεχομένου"/>
          <p:cNvSpPr>
            <a:spLocks noGrp="1"/>
          </p:cNvSpPr>
          <p:nvPr>
            <p:ph idx="1"/>
          </p:nvPr>
        </p:nvSpPr>
        <p:spPr>
          <a:xfrm>
            <a:off x="179388" y="1628775"/>
            <a:ext cx="8964612" cy="4114800"/>
          </a:xfrm>
        </p:spPr>
        <p:txBody>
          <a:bodyPr/>
          <a:lstStyle/>
          <a:p>
            <a:r>
              <a:rPr lang="el-GR" smtClean="0">
                <a:latin typeface="Calibri" pitchFamily="34" charset="0"/>
              </a:rPr>
              <a:t>Εντοπισμένες (περιορισμένες)</a:t>
            </a:r>
            <a:r>
              <a:rPr lang="en-US" smtClean="0">
                <a:latin typeface="Calibri" pitchFamily="34" charset="0"/>
              </a:rPr>
              <a:t> </a:t>
            </a:r>
            <a:r>
              <a:rPr lang="el-GR" smtClean="0">
                <a:latin typeface="Calibri" pitchFamily="34" charset="0"/>
              </a:rPr>
              <a:t> μορφές ΝΜΟ</a:t>
            </a:r>
          </a:p>
          <a:p>
            <a:pPr lvl="1"/>
            <a:r>
              <a:rPr lang="el-GR" smtClean="0">
                <a:latin typeface="Calibri" pitchFamily="34" charset="0"/>
              </a:rPr>
              <a:t>Υποτροπιάζουσα ή μη Εγκάρσια μυελίτιδα (</a:t>
            </a:r>
            <a:r>
              <a:rPr lang="en-US" smtClean="0">
                <a:latin typeface="Calibri" pitchFamily="34" charset="0"/>
              </a:rPr>
              <a:t>&gt; </a:t>
            </a:r>
            <a:r>
              <a:rPr lang="el-GR" smtClean="0">
                <a:latin typeface="Calibri" pitchFamily="34" charset="0"/>
              </a:rPr>
              <a:t>3 σπονδ.)</a:t>
            </a:r>
          </a:p>
          <a:p>
            <a:pPr lvl="1"/>
            <a:r>
              <a:rPr lang="el-GR" smtClean="0">
                <a:latin typeface="Calibri" pitchFamily="34" charset="0"/>
              </a:rPr>
              <a:t>Υποτροπιάζουσα ή αμφοτερόπλευρη Οπτική νευρίτιδα</a:t>
            </a:r>
          </a:p>
          <a:p>
            <a:r>
              <a:rPr lang="el-GR" smtClean="0">
                <a:latin typeface="Calibri" pitchFamily="34" charset="0"/>
              </a:rPr>
              <a:t>Ασιατική οπτικό-μυελική </a:t>
            </a:r>
            <a:r>
              <a:rPr lang="en-US" smtClean="0">
                <a:latin typeface="Calibri" pitchFamily="34" charset="0"/>
              </a:rPr>
              <a:t>MS</a:t>
            </a:r>
            <a:endParaRPr lang="el-GR" smtClean="0">
              <a:latin typeface="Calibri" pitchFamily="34" charset="0"/>
            </a:endParaRPr>
          </a:p>
          <a:p>
            <a:r>
              <a:rPr lang="el-GR" smtClean="0">
                <a:latin typeface="Calibri" pitchFamily="34" charset="0"/>
              </a:rPr>
              <a:t>ΟΝ ή ΕΜ με βλάβες τυπικές </a:t>
            </a:r>
            <a:r>
              <a:rPr lang="en-US" smtClean="0">
                <a:latin typeface="Calibri" pitchFamily="34" charset="0"/>
              </a:rPr>
              <a:t>NMO (</a:t>
            </a:r>
            <a:r>
              <a:rPr lang="el-GR" smtClean="0">
                <a:latin typeface="Calibri" pitchFamily="34" charset="0"/>
              </a:rPr>
              <a:t>υποθάλαμος, μεσολόβιο, περικοιλιακά, στέλεχος)</a:t>
            </a:r>
          </a:p>
          <a:p>
            <a:r>
              <a:rPr lang="en-US" smtClean="0">
                <a:latin typeface="Calibri" pitchFamily="34" charset="0"/>
              </a:rPr>
              <a:t>ON </a:t>
            </a:r>
            <a:r>
              <a:rPr lang="el-GR" smtClean="0">
                <a:latin typeface="Calibri" pitchFamily="34" charset="0"/>
              </a:rPr>
              <a:t>ή ΕΜ με παρουσία άλλου αυτοάνοσου</a:t>
            </a:r>
          </a:p>
        </p:txBody>
      </p:sp>
      <p:sp>
        <p:nvSpPr>
          <p:cNvPr id="36867" name="1 - Τίτλος"/>
          <p:cNvSpPr txBox="1">
            <a:spLocks/>
          </p:cNvSpPr>
          <p:nvPr/>
        </p:nvSpPr>
        <p:spPr bwMode="auto">
          <a:xfrm>
            <a:off x="0" y="357188"/>
            <a:ext cx="9144000" cy="1143000"/>
          </a:xfrm>
          <a:prstGeom prst="rect">
            <a:avLst/>
          </a:prstGeom>
          <a:noFill/>
          <a:ln w="9525">
            <a:noFill/>
            <a:miter lim="800000"/>
            <a:headEnd/>
            <a:tailEnd/>
          </a:ln>
        </p:spPr>
        <p:txBody>
          <a:bodyPr anchor="ctr"/>
          <a:lstStyle/>
          <a:p>
            <a:pPr algn="ctr" eaLnBrk="0" hangingPunct="0"/>
            <a:r>
              <a:rPr lang="en-US" sz="4400">
                <a:solidFill>
                  <a:srgbClr val="6600FF"/>
                </a:solidFill>
                <a:latin typeface="Calibri" pitchFamily="34" charset="0"/>
              </a:rPr>
              <a:t>NMO </a:t>
            </a:r>
            <a:r>
              <a:rPr lang="el-GR" sz="4400">
                <a:solidFill>
                  <a:srgbClr val="6600FF"/>
                </a:solidFill>
                <a:latin typeface="Calibri" pitchFamily="34" charset="0"/>
              </a:rPr>
              <a:t> </a:t>
            </a:r>
            <a:r>
              <a:rPr lang="en-US" sz="4400">
                <a:solidFill>
                  <a:srgbClr val="6600FF"/>
                </a:solidFill>
                <a:latin typeface="Calibri" pitchFamily="34" charset="0"/>
              </a:rPr>
              <a:t>spectrum  </a:t>
            </a:r>
            <a:r>
              <a:rPr lang="el-GR" sz="4400">
                <a:solidFill>
                  <a:srgbClr val="6600FF"/>
                </a:solidFill>
                <a:latin typeface="Calibri" pitchFamily="34" charset="0"/>
              </a:rPr>
              <a:t>Διάγνωση - κριτήρια</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a:xfrm>
            <a:off x="685800" y="285750"/>
            <a:ext cx="7772400" cy="1143000"/>
          </a:xfrm>
        </p:spPr>
        <p:txBody>
          <a:bodyPr/>
          <a:lstStyle/>
          <a:p>
            <a:r>
              <a:rPr lang="en-US" dirty="0" smtClean="0">
                <a:solidFill>
                  <a:srgbClr val="6600FF"/>
                </a:solidFill>
                <a:latin typeface="Calibri" pitchFamily="34" charset="0"/>
              </a:rPr>
              <a:t>NMO  </a:t>
            </a:r>
            <a:r>
              <a:rPr lang="el-GR" dirty="0" smtClean="0">
                <a:solidFill>
                  <a:srgbClr val="6600FF"/>
                </a:solidFill>
                <a:latin typeface="Calibri" pitchFamily="34" charset="0"/>
              </a:rPr>
              <a:t>Διάγνωση - κριτήρια</a:t>
            </a:r>
          </a:p>
        </p:txBody>
      </p:sp>
      <p:pic>
        <p:nvPicPr>
          <p:cNvPr id="19458" name="Picture 2"/>
          <p:cNvPicPr>
            <a:picLocks noChangeAspect="1" noChangeArrowheads="1"/>
          </p:cNvPicPr>
          <p:nvPr/>
        </p:nvPicPr>
        <p:blipFill>
          <a:blip r:embed="rId3" cstate="print"/>
          <a:srcRect/>
          <a:stretch>
            <a:fillRect/>
          </a:stretch>
        </p:blipFill>
        <p:spPr bwMode="auto">
          <a:xfrm>
            <a:off x="35496" y="1412776"/>
            <a:ext cx="9021577" cy="1284763"/>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107504" y="2963722"/>
            <a:ext cx="8906083" cy="1905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a:xfrm>
            <a:off x="685800" y="-243408"/>
            <a:ext cx="7772400" cy="1143000"/>
          </a:xfrm>
        </p:spPr>
        <p:txBody>
          <a:bodyPr/>
          <a:lstStyle/>
          <a:p>
            <a:r>
              <a:rPr lang="en-US" dirty="0" smtClean="0">
                <a:solidFill>
                  <a:srgbClr val="6600FF"/>
                </a:solidFill>
                <a:latin typeface="Calibri" pitchFamily="34" charset="0"/>
              </a:rPr>
              <a:t>NMO  </a:t>
            </a:r>
            <a:r>
              <a:rPr lang="el-GR" dirty="0" smtClean="0">
                <a:solidFill>
                  <a:srgbClr val="6600FF"/>
                </a:solidFill>
                <a:latin typeface="Calibri" pitchFamily="34" charset="0"/>
              </a:rPr>
              <a:t>Διάγνωση - κριτήρια</a:t>
            </a:r>
          </a:p>
        </p:txBody>
      </p:sp>
      <p:pic>
        <p:nvPicPr>
          <p:cNvPr id="20482" name="Picture 2"/>
          <p:cNvPicPr>
            <a:picLocks noChangeAspect="1" noChangeArrowheads="1"/>
          </p:cNvPicPr>
          <p:nvPr/>
        </p:nvPicPr>
        <p:blipFill>
          <a:blip r:embed="rId3" cstate="print"/>
          <a:srcRect/>
          <a:stretch>
            <a:fillRect/>
          </a:stretch>
        </p:blipFill>
        <p:spPr bwMode="auto">
          <a:xfrm>
            <a:off x="179512" y="620688"/>
            <a:ext cx="8795463" cy="2088231"/>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179512" y="4570648"/>
            <a:ext cx="8804262" cy="2314736"/>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251521" y="2706502"/>
            <a:ext cx="8640960" cy="1848715"/>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a:xfrm>
            <a:off x="457200" y="2033588"/>
            <a:ext cx="8362950" cy="4538662"/>
          </a:xfrm>
        </p:spPr>
        <p:txBody>
          <a:bodyPr/>
          <a:lstStyle/>
          <a:p>
            <a:pPr marL="0">
              <a:buFontTx/>
              <a:buNone/>
            </a:pPr>
            <a:r>
              <a:rPr lang="el-GR" smtClean="0">
                <a:latin typeface="Calibri" pitchFamily="34" charset="0"/>
              </a:rPr>
              <a:t>Η οπτική νευρομυελίτιδα (οπτική νευρίτιδα ή εκτεταμένη μυελίτιδα) μπορεί να συνυπάρχει με:</a:t>
            </a:r>
          </a:p>
          <a:p>
            <a:pPr lvl="1">
              <a:buFontTx/>
              <a:buChar char="•"/>
            </a:pPr>
            <a:endParaRPr lang="en-US" sz="3200" smtClean="0">
              <a:latin typeface="Calibri" pitchFamily="34" charset="0"/>
            </a:endParaRPr>
          </a:p>
          <a:p>
            <a:pPr lvl="1">
              <a:buFontTx/>
              <a:buChar char="•"/>
            </a:pPr>
            <a:r>
              <a:rPr lang="el-GR" sz="3200" smtClean="0">
                <a:latin typeface="Calibri" pitchFamily="34" charset="0"/>
              </a:rPr>
              <a:t>Οργανοειδικά (Organ</a:t>
            </a:r>
            <a:r>
              <a:rPr lang="en-US" sz="3200" smtClean="0">
                <a:latin typeface="Calibri" pitchFamily="34" charset="0"/>
              </a:rPr>
              <a:t> </a:t>
            </a:r>
            <a:r>
              <a:rPr lang="el-GR" sz="3200" smtClean="0">
                <a:latin typeface="Calibri" pitchFamily="34" charset="0"/>
              </a:rPr>
              <a:t>specific) αυτοάνοσα νοσήματα </a:t>
            </a:r>
          </a:p>
          <a:p>
            <a:pPr lvl="1">
              <a:buFontTx/>
              <a:buChar char="•"/>
            </a:pPr>
            <a:r>
              <a:rPr lang="el-GR" sz="3200" smtClean="0">
                <a:latin typeface="Calibri" pitchFamily="34" charset="0"/>
              </a:rPr>
              <a:t>Μη οργανοειδικά (</a:t>
            </a:r>
            <a:r>
              <a:rPr lang="en-US" sz="3200" smtClean="0">
                <a:latin typeface="Calibri" pitchFamily="34" charset="0"/>
              </a:rPr>
              <a:t>N</a:t>
            </a:r>
            <a:r>
              <a:rPr lang="el-GR" sz="3200" smtClean="0">
                <a:latin typeface="Calibri" pitchFamily="34" charset="0"/>
              </a:rPr>
              <a:t>on-organ</a:t>
            </a:r>
            <a:r>
              <a:rPr lang="en-US" sz="3200" smtClean="0">
                <a:latin typeface="Calibri" pitchFamily="34" charset="0"/>
              </a:rPr>
              <a:t> </a:t>
            </a:r>
            <a:r>
              <a:rPr lang="el-GR" sz="3200" smtClean="0">
                <a:latin typeface="Calibri" pitchFamily="34" charset="0"/>
              </a:rPr>
              <a:t>specific) αυτοάνοσα νοσήματα</a:t>
            </a:r>
          </a:p>
          <a:p>
            <a:pPr lvl="1">
              <a:buFontTx/>
              <a:buNone/>
            </a:pPr>
            <a:endParaRPr lang="en-US" sz="3200" smtClean="0">
              <a:latin typeface="Calibri" pitchFamily="34" charset="0"/>
            </a:endParaRPr>
          </a:p>
        </p:txBody>
      </p:sp>
      <p:sp>
        <p:nvSpPr>
          <p:cNvPr id="35843" name="Rectangle 4"/>
          <p:cNvSpPr>
            <a:spLocks noGrp="1" noChangeArrowheads="1"/>
          </p:cNvSpPr>
          <p:nvPr>
            <p:ph type="title"/>
          </p:nvPr>
        </p:nvSpPr>
        <p:spPr>
          <a:xfrm>
            <a:off x="0" y="571500"/>
            <a:ext cx="9144000" cy="1143000"/>
          </a:xfrm>
        </p:spPr>
        <p:txBody>
          <a:bodyPr/>
          <a:lstStyle/>
          <a:p>
            <a:r>
              <a:rPr lang="el-GR" smtClean="0">
                <a:solidFill>
                  <a:srgbClr val="6600FF"/>
                </a:solidFill>
                <a:latin typeface="Calibri" pitchFamily="34" charset="0"/>
              </a:rPr>
              <a:t>ΟΝ ή ΕΜ και αυτοάνοσα νοσήματα.</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2 - Θέση περιεχομένου"/>
          <p:cNvSpPr>
            <a:spLocks noGrp="1"/>
          </p:cNvSpPr>
          <p:nvPr>
            <p:ph idx="1"/>
          </p:nvPr>
        </p:nvSpPr>
        <p:spPr>
          <a:xfrm>
            <a:off x="179388" y="1628775"/>
            <a:ext cx="8964612" cy="4114800"/>
          </a:xfrm>
        </p:spPr>
        <p:txBody>
          <a:bodyPr/>
          <a:lstStyle/>
          <a:p>
            <a:r>
              <a:rPr lang="el-GR" smtClean="0">
                <a:latin typeface="Calibri" pitchFamily="34" charset="0"/>
              </a:rPr>
              <a:t>Εντοπισμένες (περιορισμένες)</a:t>
            </a:r>
            <a:r>
              <a:rPr lang="en-US" smtClean="0">
                <a:latin typeface="Calibri" pitchFamily="34" charset="0"/>
              </a:rPr>
              <a:t> </a:t>
            </a:r>
            <a:r>
              <a:rPr lang="el-GR" smtClean="0">
                <a:latin typeface="Calibri" pitchFamily="34" charset="0"/>
              </a:rPr>
              <a:t> μορφές ΝΜΟ</a:t>
            </a:r>
          </a:p>
          <a:p>
            <a:pPr lvl="1"/>
            <a:r>
              <a:rPr lang="el-GR" smtClean="0">
                <a:latin typeface="Calibri" pitchFamily="34" charset="0"/>
              </a:rPr>
              <a:t>Υποτροπιάζουσα ή μη Εγκάρσια μυελίτιδα (</a:t>
            </a:r>
            <a:r>
              <a:rPr lang="en-US" smtClean="0">
                <a:latin typeface="Calibri" pitchFamily="34" charset="0"/>
              </a:rPr>
              <a:t>&gt; </a:t>
            </a:r>
            <a:r>
              <a:rPr lang="el-GR" smtClean="0">
                <a:latin typeface="Calibri" pitchFamily="34" charset="0"/>
              </a:rPr>
              <a:t>3 σπονδ.)</a:t>
            </a:r>
          </a:p>
          <a:p>
            <a:pPr lvl="1"/>
            <a:r>
              <a:rPr lang="el-GR" smtClean="0">
                <a:latin typeface="Calibri" pitchFamily="34" charset="0"/>
              </a:rPr>
              <a:t>Υποτροπιάζουσα ή αμφοτερόπλευρη Οπτική νευρίτιδα</a:t>
            </a:r>
          </a:p>
          <a:p>
            <a:r>
              <a:rPr lang="el-GR" smtClean="0">
                <a:latin typeface="Calibri" pitchFamily="34" charset="0"/>
              </a:rPr>
              <a:t>Ασιατική οπτικό-μυελική </a:t>
            </a:r>
            <a:r>
              <a:rPr lang="en-US" smtClean="0">
                <a:latin typeface="Calibri" pitchFamily="34" charset="0"/>
              </a:rPr>
              <a:t>MS</a:t>
            </a:r>
            <a:endParaRPr lang="el-GR" smtClean="0">
              <a:latin typeface="Calibri" pitchFamily="34" charset="0"/>
            </a:endParaRPr>
          </a:p>
          <a:p>
            <a:r>
              <a:rPr lang="el-GR" smtClean="0">
                <a:latin typeface="Calibri" pitchFamily="34" charset="0"/>
              </a:rPr>
              <a:t>ΟΝ ή ΕΜ με βλάβες τυπικές </a:t>
            </a:r>
            <a:r>
              <a:rPr lang="en-US" smtClean="0">
                <a:latin typeface="Calibri" pitchFamily="34" charset="0"/>
              </a:rPr>
              <a:t>NMO (</a:t>
            </a:r>
            <a:r>
              <a:rPr lang="el-GR" smtClean="0">
                <a:latin typeface="Calibri" pitchFamily="34" charset="0"/>
              </a:rPr>
              <a:t>υποθάλαμος, μεσολόβιο, περικοιλιακά, στέλεχος)</a:t>
            </a:r>
          </a:p>
          <a:p>
            <a:r>
              <a:rPr lang="en-US" smtClean="0">
                <a:latin typeface="Calibri" pitchFamily="34" charset="0"/>
              </a:rPr>
              <a:t>ON </a:t>
            </a:r>
            <a:r>
              <a:rPr lang="el-GR" smtClean="0">
                <a:latin typeface="Calibri" pitchFamily="34" charset="0"/>
              </a:rPr>
              <a:t>ή ΕΜ με παρουσία άλλου αυτοάνοσου</a:t>
            </a:r>
          </a:p>
        </p:txBody>
      </p:sp>
      <p:sp>
        <p:nvSpPr>
          <p:cNvPr id="36867" name="1 - Τίτλος"/>
          <p:cNvSpPr txBox="1">
            <a:spLocks/>
          </p:cNvSpPr>
          <p:nvPr/>
        </p:nvSpPr>
        <p:spPr bwMode="auto">
          <a:xfrm>
            <a:off x="0" y="357188"/>
            <a:ext cx="9144000" cy="1143000"/>
          </a:xfrm>
          <a:prstGeom prst="rect">
            <a:avLst/>
          </a:prstGeom>
          <a:noFill/>
          <a:ln w="9525">
            <a:noFill/>
            <a:miter lim="800000"/>
            <a:headEnd/>
            <a:tailEnd/>
          </a:ln>
        </p:spPr>
        <p:txBody>
          <a:bodyPr anchor="ctr"/>
          <a:lstStyle/>
          <a:p>
            <a:pPr algn="ctr" eaLnBrk="0" hangingPunct="0"/>
            <a:r>
              <a:rPr lang="en-US" sz="4400">
                <a:solidFill>
                  <a:srgbClr val="6600FF"/>
                </a:solidFill>
                <a:latin typeface="Calibri" pitchFamily="34" charset="0"/>
              </a:rPr>
              <a:t>NMO </a:t>
            </a:r>
            <a:r>
              <a:rPr lang="el-GR" sz="4400">
                <a:solidFill>
                  <a:srgbClr val="6600FF"/>
                </a:solidFill>
                <a:latin typeface="Calibri" pitchFamily="34" charset="0"/>
              </a:rPr>
              <a:t> </a:t>
            </a:r>
            <a:r>
              <a:rPr lang="en-US" sz="4400">
                <a:solidFill>
                  <a:srgbClr val="6600FF"/>
                </a:solidFill>
                <a:latin typeface="Calibri" pitchFamily="34" charset="0"/>
              </a:rPr>
              <a:t>spectrum  </a:t>
            </a:r>
            <a:r>
              <a:rPr lang="el-GR" sz="4400">
                <a:solidFill>
                  <a:srgbClr val="6600FF"/>
                </a:solidFill>
                <a:latin typeface="Calibri" pitchFamily="34" charset="0"/>
              </a:rPr>
              <a:t>Διάγνωση - κριτήρια</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457200" y="2032000"/>
            <a:ext cx="8362950" cy="3917950"/>
          </a:xfrm>
        </p:spPr>
        <p:txBody>
          <a:bodyPr>
            <a:normAutofit lnSpcReduction="10000"/>
          </a:bodyPr>
          <a:lstStyle/>
          <a:p>
            <a:pPr lvl="1">
              <a:lnSpc>
                <a:spcPct val="90000"/>
              </a:lnSpc>
              <a:buFontTx/>
              <a:buChar char="•"/>
            </a:pPr>
            <a:r>
              <a:rPr lang="el-GR" sz="3200" b="1" smtClean="0">
                <a:latin typeface="Calibri" pitchFamily="34" charset="0"/>
              </a:rPr>
              <a:t>Οργανοειδικά (Organ</a:t>
            </a:r>
            <a:r>
              <a:rPr lang="en-US" sz="3200" b="1" smtClean="0">
                <a:latin typeface="Calibri" pitchFamily="34" charset="0"/>
              </a:rPr>
              <a:t> </a:t>
            </a:r>
            <a:r>
              <a:rPr lang="el-GR" sz="3200" b="1" smtClean="0">
                <a:latin typeface="Calibri" pitchFamily="34" charset="0"/>
              </a:rPr>
              <a:t>specific) αυτοάνοσα νοσήματα</a:t>
            </a:r>
            <a:endParaRPr lang="en-US" sz="3200" b="1" smtClean="0">
              <a:latin typeface="Calibri" pitchFamily="34" charset="0"/>
            </a:endParaRPr>
          </a:p>
          <a:p>
            <a:pPr lvl="2">
              <a:lnSpc>
                <a:spcPct val="90000"/>
              </a:lnSpc>
            </a:pPr>
            <a:r>
              <a:rPr lang="el-GR" sz="2800" smtClean="0">
                <a:latin typeface="Calibri" pitchFamily="34" charset="0"/>
              </a:rPr>
              <a:t>Υποθυρεοειδισμός και άλλες ενδοκρινοπάθειες</a:t>
            </a:r>
            <a:endParaRPr lang="en-US" sz="2800" smtClean="0">
              <a:latin typeface="Calibri" pitchFamily="34" charset="0"/>
            </a:endParaRPr>
          </a:p>
          <a:p>
            <a:pPr lvl="2">
              <a:lnSpc>
                <a:spcPct val="90000"/>
              </a:lnSpc>
            </a:pPr>
            <a:r>
              <a:rPr lang="el-GR" sz="2800" smtClean="0">
                <a:latin typeface="Calibri" pitchFamily="34" charset="0"/>
              </a:rPr>
              <a:t>Κακοήθης αναιμία</a:t>
            </a:r>
            <a:endParaRPr lang="en-US" sz="2800" smtClean="0">
              <a:latin typeface="Calibri" pitchFamily="34" charset="0"/>
            </a:endParaRPr>
          </a:p>
          <a:p>
            <a:pPr lvl="2">
              <a:lnSpc>
                <a:spcPct val="90000"/>
              </a:lnSpc>
            </a:pPr>
            <a:r>
              <a:rPr lang="el-GR" sz="2800" smtClean="0">
                <a:latin typeface="Calibri" pitchFamily="34" charset="0"/>
              </a:rPr>
              <a:t>Ελκώδης κολίτιδα</a:t>
            </a:r>
            <a:endParaRPr lang="en-US" sz="2800" smtClean="0">
              <a:latin typeface="Calibri" pitchFamily="34" charset="0"/>
            </a:endParaRPr>
          </a:p>
          <a:p>
            <a:pPr lvl="2">
              <a:lnSpc>
                <a:spcPct val="90000"/>
              </a:lnSpc>
            </a:pPr>
            <a:r>
              <a:rPr lang="el-GR" sz="2800" smtClean="0">
                <a:latin typeface="Calibri" pitchFamily="34" charset="0"/>
              </a:rPr>
              <a:t>Πρωτοπαθής σκληρυντική χολαγειίτιδα </a:t>
            </a:r>
            <a:endParaRPr lang="en-US" sz="2800" smtClean="0">
              <a:latin typeface="Calibri" pitchFamily="34" charset="0"/>
            </a:endParaRPr>
          </a:p>
          <a:p>
            <a:pPr lvl="2">
              <a:lnSpc>
                <a:spcPct val="90000"/>
              </a:lnSpc>
            </a:pPr>
            <a:r>
              <a:rPr lang="el-GR" sz="2800" smtClean="0">
                <a:latin typeface="Calibri" pitchFamily="34" charset="0"/>
              </a:rPr>
              <a:t>Ιδιοπαθής θρομβοπενική πορφύρα</a:t>
            </a:r>
            <a:endParaRPr lang="en-US" sz="2800" smtClean="0">
              <a:latin typeface="Calibri" pitchFamily="34" charset="0"/>
            </a:endParaRPr>
          </a:p>
          <a:p>
            <a:pPr lvl="2">
              <a:lnSpc>
                <a:spcPct val="90000"/>
              </a:lnSpc>
            </a:pPr>
            <a:r>
              <a:rPr lang="el-GR" sz="2800" smtClean="0">
                <a:latin typeface="Calibri" pitchFamily="34" charset="0"/>
              </a:rPr>
              <a:t>Βαρεία μυασθένεια</a:t>
            </a:r>
            <a:endParaRPr lang="en-US" sz="2800" smtClean="0">
              <a:latin typeface="Calibri" pitchFamily="34" charset="0"/>
            </a:endParaRPr>
          </a:p>
          <a:p>
            <a:pPr lvl="2">
              <a:lnSpc>
                <a:spcPct val="90000"/>
              </a:lnSpc>
            </a:pPr>
            <a:r>
              <a:rPr lang="el-GR" sz="2800" smtClean="0">
                <a:latin typeface="Calibri" pitchFamily="34" charset="0"/>
              </a:rPr>
              <a:t>Κοιλιοκάκη </a:t>
            </a:r>
          </a:p>
        </p:txBody>
      </p:sp>
      <p:sp>
        <p:nvSpPr>
          <p:cNvPr id="38915" name="Rectangle 4"/>
          <p:cNvSpPr>
            <a:spLocks noGrp="1" noChangeArrowheads="1"/>
          </p:cNvSpPr>
          <p:nvPr>
            <p:ph type="title"/>
          </p:nvPr>
        </p:nvSpPr>
        <p:spPr>
          <a:xfrm>
            <a:off x="0" y="609600"/>
            <a:ext cx="9144000" cy="1143000"/>
          </a:xfrm>
        </p:spPr>
        <p:txBody>
          <a:bodyPr/>
          <a:lstStyle/>
          <a:p>
            <a:r>
              <a:rPr lang="el-GR" smtClean="0">
                <a:solidFill>
                  <a:srgbClr val="6600FF"/>
                </a:solidFill>
                <a:latin typeface="Calibri" pitchFamily="34" charset="0"/>
              </a:rPr>
              <a:t>ΟΝ ή ΕΜ και αυτοάνοσα νοσήματα.</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457200" y="2032000"/>
            <a:ext cx="8362950" cy="3917950"/>
          </a:xfrm>
        </p:spPr>
        <p:txBody>
          <a:bodyPr/>
          <a:lstStyle/>
          <a:p>
            <a:pPr lvl="1">
              <a:buFontTx/>
              <a:buChar char="•"/>
            </a:pPr>
            <a:r>
              <a:rPr lang="el-GR" sz="3200" b="1" smtClean="0">
                <a:latin typeface="Calibri" pitchFamily="34" charset="0"/>
              </a:rPr>
              <a:t>Μη οργανοειδικά (</a:t>
            </a:r>
            <a:r>
              <a:rPr lang="en-US" sz="3200" b="1" smtClean="0">
                <a:latin typeface="Calibri" pitchFamily="34" charset="0"/>
              </a:rPr>
              <a:t>N</a:t>
            </a:r>
            <a:r>
              <a:rPr lang="el-GR" sz="3200" b="1" smtClean="0">
                <a:latin typeface="Calibri" pitchFamily="34" charset="0"/>
              </a:rPr>
              <a:t>on-organ</a:t>
            </a:r>
            <a:r>
              <a:rPr lang="en-US" sz="3200" b="1" smtClean="0">
                <a:latin typeface="Calibri" pitchFamily="34" charset="0"/>
              </a:rPr>
              <a:t> </a:t>
            </a:r>
            <a:r>
              <a:rPr lang="el-GR" sz="3200" b="1" smtClean="0">
                <a:latin typeface="Calibri" pitchFamily="34" charset="0"/>
              </a:rPr>
              <a:t>specific) αυτοάνοσα νοσήματα</a:t>
            </a:r>
            <a:endParaRPr lang="en-US" sz="3200" b="1" smtClean="0">
              <a:latin typeface="Calibri" pitchFamily="34" charset="0"/>
            </a:endParaRPr>
          </a:p>
          <a:p>
            <a:pPr lvl="2"/>
            <a:endParaRPr lang="en-US" b="1" smtClean="0"/>
          </a:p>
          <a:p>
            <a:pPr lvl="2"/>
            <a:r>
              <a:rPr lang="el-GR" sz="2800" smtClean="0">
                <a:latin typeface="Calibri" pitchFamily="34" charset="0"/>
              </a:rPr>
              <a:t>Συστηματικός ερυθηματώδης λύκος</a:t>
            </a:r>
            <a:endParaRPr lang="en-US" sz="2800" smtClean="0">
              <a:latin typeface="Calibri" pitchFamily="34" charset="0"/>
            </a:endParaRPr>
          </a:p>
          <a:p>
            <a:pPr lvl="2"/>
            <a:r>
              <a:rPr lang="el-GR" sz="2800" smtClean="0">
                <a:latin typeface="Calibri" pitchFamily="34" charset="0"/>
              </a:rPr>
              <a:t>Sj</a:t>
            </a:r>
            <a:r>
              <a:rPr lang="en-US" sz="2800" smtClean="0">
                <a:latin typeface="Calibri" pitchFamily="34" charset="0"/>
                <a:cs typeface="Arial" charset="0"/>
              </a:rPr>
              <a:t>ö</a:t>
            </a:r>
            <a:r>
              <a:rPr lang="el-GR" sz="2800" smtClean="0">
                <a:latin typeface="Calibri" pitchFamily="34" charset="0"/>
              </a:rPr>
              <a:t>gren</a:t>
            </a:r>
            <a:r>
              <a:rPr lang="el-GR" altLang="en-US" sz="2800" smtClean="0">
                <a:latin typeface="Calibri" pitchFamily="34" charset="0"/>
              </a:rPr>
              <a:t>’</a:t>
            </a:r>
            <a:r>
              <a:rPr lang="el-GR" sz="2800" smtClean="0">
                <a:latin typeface="Calibri" pitchFamily="34" charset="0"/>
              </a:rPr>
              <a:t>s syndrome</a:t>
            </a:r>
            <a:endParaRPr lang="en-US" sz="2800" smtClean="0">
              <a:latin typeface="Calibri" pitchFamily="34" charset="0"/>
            </a:endParaRPr>
          </a:p>
          <a:p>
            <a:pPr lvl="2"/>
            <a:r>
              <a:rPr lang="el-GR" sz="2800" smtClean="0">
                <a:latin typeface="Calibri" pitchFamily="34" charset="0"/>
              </a:rPr>
              <a:t>Αντιφωσφολιπιδικό σύνδρομο</a:t>
            </a:r>
            <a:r>
              <a:rPr lang="en-US" sz="2800" smtClean="0">
                <a:latin typeface="Calibri" pitchFamily="34" charset="0"/>
              </a:rPr>
              <a:t> </a:t>
            </a:r>
          </a:p>
          <a:p>
            <a:pPr lvl="2"/>
            <a:r>
              <a:rPr lang="el-GR" sz="2800" smtClean="0">
                <a:latin typeface="Calibri" pitchFamily="34" charset="0"/>
              </a:rPr>
              <a:t>Σαρκοείδωση</a:t>
            </a:r>
            <a:r>
              <a:rPr lang="en-US" sz="2800" smtClean="0">
                <a:latin typeface="Calibri" pitchFamily="34" charset="0"/>
              </a:rPr>
              <a:t> </a:t>
            </a:r>
          </a:p>
          <a:p>
            <a:pPr lvl="2"/>
            <a:endParaRPr lang="el-GR" smtClean="0"/>
          </a:p>
        </p:txBody>
      </p:sp>
      <p:sp>
        <p:nvSpPr>
          <p:cNvPr id="39939" name="Rectangle 4"/>
          <p:cNvSpPr>
            <a:spLocks noGrp="1" noChangeArrowheads="1"/>
          </p:cNvSpPr>
          <p:nvPr>
            <p:ph type="title"/>
          </p:nvPr>
        </p:nvSpPr>
        <p:spPr>
          <a:xfrm>
            <a:off x="0" y="609600"/>
            <a:ext cx="9144000" cy="1143000"/>
          </a:xfrm>
        </p:spPr>
        <p:txBody>
          <a:bodyPr/>
          <a:lstStyle/>
          <a:p>
            <a:r>
              <a:rPr lang="el-GR" smtClean="0">
                <a:solidFill>
                  <a:srgbClr val="6600FF"/>
                </a:solidFill>
                <a:latin typeface="Calibri" pitchFamily="34" charset="0"/>
              </a:rPr>
              <a:t>ΟΝ ή ΕΜ και αυτοάνοσα νοσήματα.</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4775" y="274638"/>
            <a:ext cx="8893175" cy="1143000"/>
          </a:xfrm>
        </p:spPr>
        <p:txBody>
          <a:bodyPr/>
          <a:lstStyle/>
          <a:p>
            <a:r>
              <a:rPr lang="el-GR" smtClean="0">
                <a:solidFill>
                  <a:srgbClr val="6600FF"/>
                </a:solidFill>
                <a:latin typeface="Calibri" pitchFamily="34" charset="0"/>
              </a:rPr>
              <a:t>Αυτοαντισώματα στην </a:t>
            </a:r>
            <a:r>
              <a:rPr lang="en-US" smtClean="0">
                <a:solidFill>
                  <a:srgbClr val="6600FF"/>
                </a:solidFill>
                <a:latin typeface="Calibri" pitchFamily="34" charset="0"/>
              </a:rPr>
              <a:t>NMO</a:t>
            </a:r>
            <a:endParaRPr lang="el-GR" smtClean="0">
              <a:solidFill>
                <a:srgbClr val="6600FF"/>
              </a:solidFill>
              <a:latin typeface="Calibri" pitchFamily="34" charset="0"/>
            </a:endParaRPr>
          </a:p>
        </p:txBody>
      </p:sp>
      <p:sp>
        <p:nvSpPr>
          <p:cNvPr id="40963" name="Rectangle 4"/>
          <p:cNvSpPr>
            <a:spLocks noGrp="1" noChangeArrowheads="1"/>
          </p:cNvSpPr>
          <p:nvPr>
            <p:ph type="body" idx="1"/>
          </p:nvPr>
        </p:nvSpPr>
        <p:spPr>
          <a:xfrm>
            <a:off x="685800" y="1500188"/>
            <a:ext cx="7772400" cy="5357812"/>
          </a:xfrm>
        </p:spPr>
        <p:txBody>
          <a:bodyPr/>
          <a:lstStyle/>
          <a:p>
            <a:pPr>
              <a:lnSpc>
                <a:spcPct val="80000"/>
              </a:lnSpc>
            </a:pPr>
            <a:r>
              <a:rPr lang="el-GR" sz="2800" smtClean="0">
                <a:latin typeface="Calibri" pitchFamily="34" charset="0"/>
              </a:rPr>
              <a:t>Αντιπυρηνικά αντισώματα</a:t>
            </a:r>
            <a:endParaRPr lang="en-US" sz="2800" smtClean="0">
              <a:latin typeface="Calibri" pitchFamily="34" charset="0"/>
            </a:endParaRPr>
          </a:p>
          <a:p>
            <a:pPr>
              <a:lnSpc>
                <a:spcPct val="80000"/>
              </a:lnSpc>
            </a:pPr>
            <a:r>
              <a:rPr lang="el-GR" sz="2800" smtClean="0">
                <a:latin typeface="Calibri" pitchFamily="34" charset="0"/>
              </a:rPr>
              <a:t>Έναντι διπλής έλικος </a:t>
            </a:r>
            <a:r>
              <a:rPr lang="en-US" sz="2800" smtClean="0">
                <a:latin typeface="Calibri" pitchFamily="34" charset="0"/>
              </a:rPr>
              <a:t>DNA (ddDNA) </a:t>
            </a:r>
          </a:p>
          <a:p>
            <a:pPr>
              <a:lnSpc>
                <a:spcPct val="80000"/>
              </a:lnSpc>
            </a:pPr>
            <a:r>
              <a:rPr lang="en-US" sz="2800" smtClean="0">
                <a:latin typeface="Calibri" pitchFamily="34" charset="0"/>
              </a:rPr>
              <a:t>Anti-ENA</a:t>
            </a:r>
          </a:p>
          <a:p>
            <a:pPr>
              <a:lnSpc>
                <a:spcPct val="80000"/>
              </a:lnSpc>
            </a:pPr>
            <a:r>
              <a:rPr lang="en-US" sz="2800" smtClean="0">
                <a:latin typeface="Calibri" pitchFamily="34" charset="0"/>
              </a:rPr>
              <a:t>Anti-SSA/SSB (Sjögren syndrome)</a:t>
            </a:r>
          </a:p>
          <a:p>
            <a:pPr>
              <a:lnSpc>
                <a:spcPct val="80000"/>
              </a:lnSpc>
            </a:pPr>
            <a:r>
              <a:rPr lang="el-GR" sz="2800" smtClean="0">
                <a:latin typeface="Calibri" pitchFamily="34" charset="0"/>
              </a:rPr>
              <a:t>Αντιθυρεοειδικά αντισώματα</a:t>
            </a:r>
            <a:endParaRPr lang="en-US" sz="2800" smtClean="0">
              <a:latin typeface="Calibri" pitchFamily="34" charset="0"/>
            </a:endParaRPr>
          </a:p>
          <a:p>
            <a:pPr>
              <a:lnSpc>
                <a:spcPct val="80000"/>
              </a:lnSpc>
            </a:pPr>
            <a:r>
              <a:rPr lang="en-US" sz="2800" smtClean="0">
                <a:latin typeface="Calibri" pitchFamily="34" charset="0"/>
              </a:rPr>
              <a:t>P-ANCA </a:t>
            </a:r>
          </a:p>
          <a:p>
            <a:pPr>
              <a:lnSpc>
                <a:spcPct val="80000"/>
              </a:lnSpc>
            </a:pPr>
            <a:r>
              <a:rPr lang="el-GR" sz="2800" smtClean="0">
                <a:latin typeface="Calibri" pitchFamily="34" charset="0"/>
              </a:rPr>
              <a:t>Αντιφωσφολιπιδικά αντισώματα</a:t>
            </a:r>
            <a:endParaRPr lang="en-US" sz="2800" smtClean="0">
              <a:latin typeface="Calibri" pitchFamily="34" charset="0"/>
            </a:endParaRPr>
          </a:p>
          <a:p>
            <a:pPr>
              <a:lnSpc>
                <a:spcPct val="80000"/>
              </a:lnSpc>
            </a:pPr>
            <a:r>
              <a:rPr lang="el-GR" sz="2800" smtClean="0">
                <a:latin typeface="Calibri" pitchFamily="34" charset="0"/>
              </a:rPr>
              <a:t>Έναντι υποδοχέων Ακετυλοχολίνης</a:t>
            </a:r>
            <a:endParaRPr lang="en-US" sz="2800" smtClean="0">
              <a:latin typeface="Calibri" pitchFamily="34" charset="0"/>
            </a:endParaRPr>
          </a:p>
          <a:p>
            <a:pPr>
              <a:lnSpc>
                <a:spcPct val="80000"/>
              </a:lnSpc>
            </a:pPr>
            <a:r>
              <a:rPr lang="en-US" sz="2800" smtClean="0">
                <a:latin typeface="Calibri" pitchFamily="34" charset="0"/>
              </a:rPr>
              <a:t>Anti-GAD (Glutamate decarboxylase) Abs</a:t>
            </a:r>
          </a:p>
          <a:p>
            <a:pPr>
              <a:lnSpc>
                <a:spcPct val="80000"/>
              </a:lnSpc>
            </a:pPr>
            <a:r>
              <a:rPr lang="el-GR" sz="2800" smtClean="0">
                <a:latin typeface="Calibri" pitchFamily="34" charset="0"/>
              </a:rPr>
              <a:t>VGKC</a:t>
            </a:r>
            <a:r>
              <a:rPr lang="en-US" sz="2800" smtClean="0">
                <a:latin typeface="Calibri" pitchFamily="34" charset="0"/>
              </a:rPr>
              <a:t> Abs</a:t>
            </a:r>
          </a:p>
          <a:p>
            <a:pPr>
              <a:lnSpc>
                <a:spcPct val="80000"/>
              </a:lnSpc>
            </a:pPr>
            <a:r>
              <a:rPr lang="el-GR" sz="2800" smtClean="0">
                <a:latin typeface="Calibri" pitchFamily="34" charset="0"/>
              </a:rPr>
              <a:t>VGCC</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graphicFrame>
        <p:nvGraphicFramePr>
          <p:cNvPr id="6" name="Table 5"/>
          <p:cNvGraphicFramePr>
            <a:graphicFrameLocks noGrp="1"/>
          </p:cNvGraphicFramePr>
          <p:nvPr/>
        </p:nvGraphicFramePr>
        <p:xfrm>
          <a:off x="1219200" y="1295400"/>
          <a:ext cx="6705600" cy="4191000"/>
        </p:xfrm>
        <a:graphic>
          <a:graphicData uri="http://schemas.openxmlformats.org/drawingml/2006/table">
            <a:tbl>
              <a:tblPr/>
              <a:tblGrid>
                <a:gridCol w="5040401"/>
                <a:gridCol w="1665199"/>
              </a:tblGrid>
              <a:tr h="359018">
                <a:tc>
                  <a:txBody>
                    <a:bodyPr/>
                    <a:lstStyle/>
                    <a:p>
                      <a:pPr>
                        <a:spcAft>
                          <a:spcPts val="0"/>
                        </a:spcAft>
                      </a:pPr>
                      <a:r>
                        <a:rPr lang="el-GR" sz="1600" b="1" dirty="0" smtClean="0">
                          <a:latin typeface="Arial"/>
                          <a:ea typeface="Times New Roman"/>
                        </a:rPr>
                        <a:t>εκδήλωση</a:t>
                      </a:r>
                      <a:endParaRPr lang="en-GB" sz="16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1600" b="1" dirty="0" smtClean="0">
                          <a:latin typeface="Arial"/>
                          <a:ea typeface="Times New Roman"/>
                        </a:rPr>
                        <a:t>συχνότητα</a:t>
                      </a:r>
                      <a:endParaRPr lang="en-GB" sz="16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1982">
                <a:tc>
                  <a:txBody>
                    <a:bodyPr/>
                    <a:lstStyle/>
                    <a:p>
                      <a:pPr>
                        <a:lnSpc>
                          <a:spcPct val="150000"/>
                        </a:lnSpc>
                        <a:spcAft>
                          <a:spcPts val="0"/>
                        </a:spcAft>
                      </a:pPr>
                      <a:r>
                        <a:rPr lang="el-GR" sz="1800" dirty="0" smtClean="0">
                          <a:latin typeface="+mn-lt"/>
                          <a:ea typeface="Times New Roman"/>
                        </a:rPr>
                        <a:t>Ψυχιατρικές</a:t>
                      </a:r>
                      <a:r>
                        <a:rPr lang="el-GR" sz="1800" baseline="0" dirty="0" smtClean="0">
                          <a:latin typeface="+mn-lt"/>
                          <a:ea typeface="Times New Roman"/>
                        </a:rPr>
                        <a:t> εκδηλώσεις</a:t>
                      </a:r>
                      <a:endParaRPr lang="en-GB" sz="1800" dirty="0">
                        <a:latin typeface="+mn-lt"/>
                        <a:ea typeface="Times New Roman"/>
                      </a:endParaRPr>
                    </a:p>
                    <a:p>
                      <a:pPr>
                        <a:lnSpc>
                          <a:spcPct val="150000"/>
                        </a:lnSpc>
                        <a:spcAft>
                          <a:spcPts val="0"/>
                        </a:spcAft>
                      </a:pPr>
                      <a:r>
                        <a:rPr lang="el-GR" sz="1800" dirty="0" err="1" smtClean="0">
                          <a:latin typeface="+mn-lt"/>
                          <a:ea typeface="Times New Roman"/>
                        </a:rPr>
                        <a:t>Γνωσιακά</a:t>
                      </a:r>
                      <a:r>
                        <a:rPr lang="el-GR" sz="1800" baseline="0" dirty="0" smtClean="0">
                          <a:latin typeface="+mn-lt"/>
                          <a:ea typeface="Times New Roman"/>
                        </a:rPr>
                        <a:t> ελλείμματα </a:t>
                      </a:r>
                      <a:endParaRPr lang="en-GB" sz="1800" dirty="0">
                        <a:latin typeface="+mn-lt"/>
                        <a:ea typeface="Times New Roman"/>
                      </a:endParaRPr>
                    </a:p>
                    <a:p>
                      <a:pPr>
                        <a:lnSpc>
                          <a:spcPct val="150000"/>
                        </a:lnSpc>
                        <a:spcAft>
                          <a:spcPts val="0"/>
                        </a:spcAft>
                      </a:pPr>
                      <a:r>
                        <a:rPr lang="el-GR" sz="1800" dirty="0" smtClean="0">
                          <a:latin typeface="+mn-lt"/>
                          <a:ea typeface="Times New Roman"/>
                        </a:rPr>
                        <a:t>Πυραμιδική</a:t>
                      </a:r>
                      <a:r>
                        <a:rPr lang="el-GR" sz="1800" baseline="0" dirty="0" smtClean="0">
                          <a:latin typeface="+mn-lt"/>
                          <a:ea typeface="Times New Roman"/>
                        </a:rPr>
                        <a:t> </a:t>
                      </a:r>
                      <a:r>
                        <a:rPr lang="el-GR" sz="1800" baseline="0" dirty="0" err="1" smtClean="0">
                          <a:latin typeface="+mn-lt"/>
                          <a:ea typeface="Times New Roman"/>
                        </a:rPr>
                        <a:t>μυική</a:t>
                      </a:r>
                      <a:r>
                        <a:rPr lang="el-GR" sz="1800" baseline="0" dirty="0" smtClean="0">
                          <a:latin typeface="+mn-lt"/>
                          <a:ea typeface="Times New Roman"/>
                        </a:rPr>
                        <a:t> αδυναμία</a:t>
                      </a:r>
                      <a:endParaRPr lang="en-GB" sz="1800" dirty="0" smtClean="0">
                        <a:latin typeface="+mn-lt"/>
                        <a:ea typeface="Times New Roman"/>
                      </a:endParaRPr>
                    </a:p>
                    <a:p>
                      <a:pPr>
                        <a:lnSpc>
                          <a:spcPct val="150000"/>
                        </a:lnSpc>
                        <a:spcAft>
                          <a:spcPts val="0"/>
                        </a:spcAft>
                      </a:pPr>
                      <a:r>
                        <a:rPr lang="el-GR" sz="1800" dirty="0" smtClean="0">
                          <a:latin typeface="+mn-lt"/>
                          <a:ea typeface="Times New Roman"/>
                        </a:rPr>
                        <a:t>Οπτική</a:t>
                      </a:r>
                      <a:r>
                        <a:rPr lang="el-GR" sz="1800" baseline="0" dirty="0" smtClean="0">
                          <a:latin typeface="+mn-lt"/>
                          <a:ea typeface="Times New Roman"/>
                        </a:rPr>
                        <a:t> νευρίτιδα</a:t>
                      </a:r>
                      <a:endParaRPr lang="en-GB" sz="1800" dirty="0">
                        <a:latin typeface="+mn-lt"/>
                        <a:ea typeface="Times New Roman"/>
                      </a:endParaRPr>
                    </a:p>
                    <a:p>
                      <a:pPr>
                        <a:lnSpc>
                          <a:spcPct val="150000"/>
                        </a:lnSpc>
                        <a:spcAft>
                          <a:spcPts val="0"/>
                        </a:spcAft>
                      </a:pPr>
                      <a:r>
                        <a:rPr lang="el-GR" sz="1800" dirty="0" smtClean="0">
                          <a:latin typeface="+mn-lt"/>
                          <a:ea typeface="Times New Roman"/>
                        </a:rPr>
                        <a:t>Αισθητικές</a:t>
                      </a:r>
                      <a:r>
                        <a:rPr lang="el-GR" sz="1800" baseline="0" dirty="0" smtClean="0">
                          <a:latin typeface="+mn-lt"/>
                          <a:ea typeface="Times New Roman"/>
                        </a:rPr>
                        <a:t> διαταραχές</a:t>
                      </a:r>
                      <a:endParaRPr lang="en-GB" sz="1800" dirty="0">
                        <a:latin typeface="+mn-lt"/>
                        <a:ea typeface="Times New Roman"/>
                      </a:endParaRPr>
                    </a:p>
                    <a:p>
                      <a:pPr>
                        <a:lnSpc>
                          <a:spcPct val="150000"/>
                        </a:lnSpc>
                        <a:spcAft>
                          <a:spcPts val="0"/>
                        </a:spcAft>
                      </a:pPr>
                      <a:r>
                        <a:rPr lang="el-GR" sz="1800" dirty="0" err="1" smtClean="0">
                          <a:latin typeface="+mn-lt"/>
                          <a:ea typeface="Times New Roman"/>
                        </a:rPr>
                        <a:t>Στελεχιαίο</a:t>
                      </a:r>
                      <a:r>
                        <a:rPr lang="el-GR" sz="1800" baseline="0" dirty="0" smtClean="0">
                          <a:latin typeface="+mn-lt"/>
                          <a:ea typeface="Times New Roman"/>
                        </a:rPr>
                        <a:t> σύνδρομο</a:t>
                      </a:r>
                      <a:endParaRPr lang="en-GB" sz="1800" dirty="0">
                        <a:latin typeface="+mn-lt"/>
                        <a:ea typeface="Times New Roman"/>
                      </a:endParaRPr>
                    </a:p>
                    <a:p>
                      <a:pPr>
                        <a:lnSpc>
                          <a:spcPct val="150000"/>
                        </a:lnSpc>
                        <a:spcAft>
                          <a:spcPts val="0"/>
                        </a:spcAft>
                      </a:pPr>
                      <a:r>
                        <a:rPr lang="el-GR" sz="1800" dirty="0" smtClean="0">
                          <a:latin typeface="+mn-lt"/>
                          <a:ea typeface="Times New Roman"/>
                        </a:rPr>
                        <a:t>παρεγκεφαλιδική</a:t>
                      </a:r>
                      <a:r>
                        <a:rPr lang="el-GR" sz="1800" baseline="0" dirty="0" smtClean="0">
                          <a:latin typeface="+mn-lt"/>
                          <a:ea typeface="Times New Roman"/>
                        </a:rPr>
                        <a:t> </a:t>
                      </a:r>
                      <a:r>
                        <a:rPr lang="el-GR" sz="1800" dirty="0" smtClean="0">
                          <a:latin typeface="+mn-lt"/>
                          <a:ea typeface="Times New Roman"/>
                        </a:rPr>
                        <a:t>αταξία</a:t>
                      </a:r>
                      <a:endParaRPr lang="en-GB" sz="1800" dirty="0">
                        <a:latin typeface="+mn-lt"/>
                        <a:ea typeface="Times New Roman"/>
                      </a:endParaRPr>
                    </a:p>
                    <a:p>
                      <a:pPr>
                        <a:lnSpc>
                          <a:spcPct val="150000"/>
                        </a:lnSpc>
                        <a:spcAft>
                          <a:spcPts val="0"/>
                        </a:spcAft>
                      </a:pPr>
                      <a:r>
                        <a:rPr lang="el-GR" sz="1800" dirty="0" err="1" smtClean="0">
                          <a:latin typeface="+mn-lt"/>
                          <a:ea typeface="Times New Roman"/>
                        </a:rPr>
                        <a:t>Σφιγκτηριακές</a:t>
                      </a:r>
                      <a:r>
                        <a:rPr lang="el-GR" sz="1800" baseline="0" dirty="0" smtClean="0">
                          <a:latin typeface="+mn-lt"/>
                          <a:ea typeface="Times New Roman"/>
                        </a:rPr>
                        <a:t> διαταραχές</a:t>
                      </a:r>
                      <a:endParaRPr lang="en-GB"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800" dirty="0" smtClean="0">
                          <a:latin typeface="+mn-lt"/>
                          <a:ea typeface="Times New Roman"/>
                        </a:rPr>
                        <a:t>60</a:t>
                      </a:r>
                      <a:r>
                        <a:rPr lang="el-GR" sz="1800" dirty="0">
                          <a:latin typeface="+mn-lt"/>
                          <a:ea typeface="Times New Roman"/>
                        </a:rPr>
                        <a:t>%</a:t>
                      </a:r>
                      <a:endParaRPr lang="en-GB" sz="1800" dirty="0">
                        <a:latin typeface="+mn-lt"/>
                        <a:ea typeface="Times New Roman"/>
                      </a:endParaRPr>
                    </a:p>
                    <a:p>
                      <a:pPr algn="ctr">
                        <a:lnSpc>
                          <a:spcPct val="150000"/>
                        </a:lnSpc>
                        <a:spcAft>
                          <a:spcPts val="0"/>
                        </a:spcAft>
                      </a:pPr>
                      <a:r>
                        <a:rPr lang="el-GR" sz="1800" dirty="0">
                          <a:latin typeface="+mn-lt"/>
                          <a:ea typeface="Times New Roman"/>
                        </a:rPr>
                        <a:t>40-50%</a:t>
                      </a:r>
                      <a:endParaRPr lang="en-GB" sz="1800" dirty="0">
                        <a:latin typeface="+mn-lt"/>
                        <a:ea typeface="Times New Roman"/>
                      </a:endParaRPr>
                    </a:p>
                    <a:p>
                      <a:pPr algn="ctr">
                        <a:lnSpc>
                          <a:spcPct val="150000"/>
                        </a:lnSpc>
                        <a:spcAft>
                          <a:spcPts val="0"/>
                        </a:spcAft>
                      </a:pPr>
                      <a:r>
                        <a:rPr lang="el-GR" sz="1800" dirty="0">
                          <a:latin typeface="+mn-lt"/>
                          <a:ea typeface="Times New Roman"/>
                        </a:rPr>
                        <a:t>45%</a:t>
                      </a:r>
                      <a:endParaRPr lang="en-GB" sz="1800" dirty="0">
                        <a:latin typeface="+mn-lt"/>
                        <a:ea typeface="Times New Roman"/>
                      </a:endParaRPr>
                    </a:p>
                    <a:p>
                      <a:pPr algn="ctr">
                        <a:lnSpc>
                          <a:spcPct val="150000"/>
                        </a:lnSpc>
                        <a:spcAft>
                          <a:spcPts val="0"/>
                        </a:spcAft>
                      </a:pPr>
                      <a:r>
                        <a:rPr lang="el-GR" sz="1800" dirty="0">
                          <a:latin typeface="+mn-lt"/>
                          <a:ea typeface="Times New Roman"/>
                        </a:rPr>
                        <a:t>40%</a:t>
                      </a:r>
                      <a:endParaRPr lang="en-GB" sz="1800" dirty="0">
                        <a:latin typeface="+mn-lt"/>
                        <a:ea typeface="Times New Roman"/>
                      </a:endParaRPr>
                    </a:p>
                    <a:p>
                      <a:pPr algn="ctr">
                        <a:lnSpc>
                          <a:spcPct val="150000"/>
                        </a:lnSpc>
                        <a:spcAft>
                          <a:spcPts val="0"/>
                        </a:spcAft>
                      </a:pPr>
                      <a:r>
                        <a:rPr lang="el-GR" sz="1800" dirty="0">
                          <a:latin typeface="+mn-lt"/>
                          <a:ea typeface="Times New Roman"/>
                        </a:rPr>
                        <a:t>35%</a:t>
                      </a:r>
                      <a:endParaRPr lang="en-GB" sz="1800" dirty="0">
                        <a:latin typeface="+mn-lt"/>
                        <a:ea typeface="Times New Roman"/>
                      </a:endParaRPr>
                    </a:p>
                    <a:p>
                      <a:pPr algn="ctr">
                        <a:lnSpc>
                          <a:spcPct val="150000"/>
                        </a:lnSpc>
                        <a:spcAft>
                          <a:spcPts val="0"/>
                        </a:spcAft>
                      </a:pPr>
                      <a:r>
                        <a:rPr lang="el-GR" sz="1800" dirty="0">
                          <a:latin typeface="+mn-lt"/>
                          <a:ea typeface="Times New Roman"/>
                        </a:rPr>
                        <a:t>30%</a:t>
                      </a:r>
                      <a:endParaRPr lang="en-GB" sz="1800" dirty="0">
                        <a:latin typeface="+mn-lt"/>
                        <a:ea typeface="Times New Roman"/>
                      </a:endParaRPr>
                    </a:p>
                    <a:p>
                      <a:pPr algn="ctr">
                        <a:lnSpc>
                          <a:spcPct val="150000"/>
                        </a:lnSpc>
                        <a:spcAft>
                          <a:spcPts val="0"/>
                        </a:spcAft>
                      </a:pPr>
                      <a:r>
                        <a:rPr lang="el-GR" sz="1800" dirty="0">
                          <a:latin typeface="+mn-lt"/>
                          <a:ea typeface="Times New Roman"/>
                        </a:rPr>
                        <a:t>25%</a:t>
                      </a:r>
                      <a:endParaRPr lang="en-GB" sz="1800" dirty="0">
                        <a:latin typeface="+mn-lt"/>
                        <a:ea typeface="Times New Roman"/>
                      </a:endParaRPr>
                    </a:p>
                    <a:p>
                      <a:pPr algn="ctr">
                        <a:lnSpc>
                          <a:spcPct val="150000"/>
                        </a:lnSpc>
                        <a:spcAft>
                          <a:spcPts val="0"/>
                        </a:spcAft>
                      </a:pPr>
                      <a:r>
                        <a:rPr lang="el-GR" sz="1800" dirty="0">
                          <a:latin typeface="+mn-lt"/>
                          <a:ea typeface="Times New Roman"/>
                        </a:rPr>
                        <a:t>20%</a:t>
                      </a:r>
                      <a:endParaRPr lang="en-GB"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Subtitle 2"/>
          <p:cNvSpPr txBox="1">
            <a:spLocks/>
          </p:cNvSpPr>
          <p:nvPr/>
        </p:nvSpPr>
        <p:spPr>
          <a:xfrm>
            <a:off x="172616"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l-GR" sz="2000" dirty="0" smtClean="0">
                <a:solidFill>
                  <a:schemeClr val="tx1">
                    <a:tint val="75000"/>
                  </a:schemeClr>
                </a:solidFill>
              </a:rPr>
              <a:t>Ηράκλειο, </a:t>
            </a:r>
            <a:r>
              <a:rPr lang="en-US" sz="2000" dirty="0" smtClean="0">
                <a:solidFill>
                  <a:schemeClr val="tx1">
                    <a:tint val="75000"/>
                  </a:schemeClr>
                </a:solidFill>
              </a:rPr>
              <a:t>7</a:t>
            </a:r>
            <a:r>
              <a:rPr lang="en-US" sz="2000" dirty="0" smtClean="0">
                <a:solidFill>
                  <a:schemeClr val="tx1">
                    <a:tint val="75000"/>
                  </a:schemeClr>
                </a:solidFill>
                <a:latin typeface="+mn-lt"/>
              </a:rPr>
              <a:t>.10.17</a:t>
            </a:r>
            <a:endParaRPr lang="en-GB" sz="2000" dirty="0">
              <a:solidFill>
                <a:schemeClr val="tx1">
                  <a:tint val="75000"/>
                </a:schemeClr>
              </a:solidFill>
              <a:latin typeface="+mn-lt"/>
            </a:endParaRPr>
          </a:p>
        </p:txBody>
      </p:sp>
      <p:sp>
        <p:nvSpPr>
          <p:cNvPr id="8" name="Rectangle 7"/>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1" name="Title 1"/>
          <p:cNvSpPr>
            <a:spLocks noGrp="1"/>
          </p:cNvSpPr>
          <p:nvPr>
            <p:ph type="ctrTitle"/>
          </p:nvPr>
        </p:nvSpPr>
        <p:spPr>
          <a:xfrm>
            <a:off x="-2103437" y="-365125"/>
            <a:ext cx="7772400" cy="1470025"/>
          </a:xfrm>
        </p:spPr>
        <p:txBody>
          <a:bodyPr/>
          <a:lstStyle/>
          <a:p>
            <a:pPr algn="ctr" eaLnBrk="1" hangingPunct="1"/>
            <a:r>
              <a:rPr lang="el-GR" sz="2400" b="1" dirty="0" smtClean="0">
                <a:solidFill>
                  <a:schemeClr val="bg1"/>
                </a:solidFill>
              </a:rPr>
              <a:t>κλινικές εκδηλώσεις</a:t>
            </a:r>
            <a:endParaRPr lang="en-GB" sz="2400" b="1" dirty="0" smtClean="0">
              <a:solidFill>
                <a:schemeClr val="bg1"/>
              </a:solidFill>
            </a:endParaRP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57188" y="609600"/>
            <a:ext cx="8429625" cy="1143000"/>
          </a:xfrm>
        </p:spPr>
        <p:txBody>
          <a:bodyPr/>
          <a:lstStyle/>
          <a:p>
            <a:r>
              <a:rPr lang="el-GR" sz="3200" smtClean="0">
                <a:solidFill>
                  <a:srgbClr val="6600FF"/>
                </a:solidFill>
                <a:latin typeface="Calibri" pitchFamily="34" charset="0"/>
              </a:rPr>
              <a:t>Μυελοπάθεια και ΟΝ στα ρευματικά νοσήματα</a:t>
            </a:r>
          </a:p>
        </p:txBody>
      </p:sp>
      <p:graphicFrame>
        <p:nvGraphicFramePr>
          <p:cNvPr id="6" name="5 - Πίνακας"/>
          <p:cNvGraphicFramePr>
            <a:graphicFrameLocks noGrp="1"/>
          </p:cNvGraphicFramePr>
          <p:nvPr/>
        </p:nvGraphicFramePr>
        <p:xfrm>
          <a:off x="214313" y="1857375"/>
          <a:ext cx="8715375" cy="3997900"/>
        </p:xfrm>
        <a:graphic>
          <a:graphicData uri="http://schemas.openxmlformats.org/drawingml/2006/table">
            <a:tbl>
              <a:tblPr/>
              <a:tblGrid>
                <a:gridCol w="3433762"/>
                <a:gridCol w="2727325"/>
                <a:gridCol w="2554288"/>
              </a:tblGrid>
              <a:tr h="1066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3200" b="1" i="0" u="none" strike="noStrike" cap="none" normalizeH="0" baseline="0" dirty="0" smtClean="0">
                          <a:ln>
                            <a:noFill/>
                          </a:ln>
                          <a:solidFill>
                            <a:srgbClr val="FFFFFF"/>
                          </a:solidFill>
                          <a:effectLst/>
                          <a:latin typeface="Calibri" pitchFamily="34" charset="0"/>
                          <a:ea typeface="MS PGothic" pitchFamily="34" charset="-128"/>
                        </a:rPr>
                        <a:t>Νόσημα</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3200" b="1" i="0" u="none" strike="noStrike" cap="none" normalizeH="0" baseline="0" smtClean="0">
                          <a:ln>
                            <a:noFill/>
                          </a:ln>
                          <a:solidFill>
                            <a:srgbClr val="FFFFFF"/>
                          </a:solidFill>
                          <a:effectLst/>
                          <a:latin typeface="Calibri" pitchFamily="34" charset="0"/>
                          <a:ea typeface="MS PGothic" pitchFamily="34" charset="-128"/>
                        </a:rPr>
                        <a:t>Μυελοπάθεια</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3200" b="1" i="0" u="none" strike="noStrike" cap="none" normalizeH="0" baseline="0" smtClean="0">
                          <a:ln>
                            <a:noFill/>
                          </a:ln>
                          <a:solidFill>
                            <a:srgbClr val="FFFFFF"/>
                          </a:solidFill>
                          <a:effectLst/>
                          <a:latin typeface="Calibri" pitchFamily="34" charset="0"/>
                          <a:ea typeface="MS PGothic" pitchFamily="34" charset="-128"/>
                        </a:rPr>
                        <a:t> Οπτική νευρίτιδα</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ΣΕΛ</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Σπάνια</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Calibri" pitchFamily="34" charset="0"/>
                          <a:ea typeface="MS PGothic" pitchFamily="34" charset="-128"/>
                        </a:rPr>
                        <a:t>Sjögren</a:t>
                      </a:r>
                      <a:r>
                        <a:rPr kumimoji="0" lang="en-US" altLang="en-US" sz="2800" b="0" i="0" u="none" strike="noStrike" cap="none" normalizeH="0" baseline="0" smtClean="0">
                          <a:ln>
                            <a:noFill/>
                          </a:ln>
                          <a:solidFill>
                            <a:srgbClr val="000000"/>
                          </a:solidFill>
                          <a:effectLst/>
                          <a:latin typeface="Calibri" pitchFamily="34" charset="0"/>
                          <a:ea typeface="MS PGothic" pitchFamily="34" charset="-128"/>
                        </a:rPr>
                        <a:t>’</a:t>
                      </a:r>
                      <a:r>
                        <a:rPr kumimoji="0" lang="en-US" sz="2800" b="0" i="0" u="none" strike="noStrike" cap="none" normalizeH="0" baseline="0" smtClean="0">
                          <a:ln>
                            <a:noFill/>
                          </a:ln>
                          <a:solidFill>
                            <a:srgbClr val="000000"/>
                          </a:solidFill>
                          <a:effectLst/>
                          <a:latin typeface="Calibri" pitchFamily="34" charset="0"/>
                          <a:ea typeface="MS PGothic" pitchFamily="34" charset="-128"/>
                        </a:rPr>
                        <a:t>s syndrome</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35 % </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5-18 %</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Ρευματοειδής αρθρίτιδα</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4-65 %</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 (ατροφία)</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Νόσος Αδαμαντιάδη/</a:t>
                      </a:r>
                      <a:r>
                        <a:rPr kumimoji="0" lang="en-US" sz="2800" b="0" i="0" u="none" strike="noStrike" cap="none" normalizeH="0" baseline="0" smtClean="0">
                          <a:ln>
                            <a:noFill/>
                          </a:ln>
                          <a:solidFill>
                            <a:srgbClr val="000000"/>
                          </a:solidFill>
                          <a:effectLst/>
                          <a:latin typeface="Calibri" pitchFamily="34" charset="0"/>
                          <a:ea typeface="MS PGothic" pitchFamily="34" charset="-128"/>
                        </a:rPr>
                        <a:t>Beh</a:t>
                      </a:r>
                      <a:r>
                        <a:rPr kumimoji="0" lang="az-Cyrl-AZ" sz="2800" b="0" i="0" u="none" strike="noStrike" cap="none" normalizeH="0" baseline="0" smtClean="0">
                          <a:ln>
                            <a:noFill/>
                          </a:ln>
                          <a:solidFill>
                            <a:srgbClr val="000000"/>
                          </a:solidFill>
                          <a:effectLst/>
                          <a:latin typeface="Calibri" pitchFamily="34" charset="0"/>
                          <a:ea typeface="MS PGothic" pitchFamily="34" charset="-128"/>
                        </a:rPr>
                        <a:t>ҫ</a:t>
                      </a:r>
                      <a:r>
                        <a:rPr kumimoji="0" lang="en-US" sz="2800" b="0" i="0" u="none" strike="noStrike" cap="none" normalizeH="0" baseline="0" smtClean="0">
                          <a:ln>
                            <a:noFill/>
                          </a:ln>
                          <a:solidFill>
                            <a:srgbClr val="000000"/>
                          </a:solidFill>
                          <a:effectLst/>
                          <a:latin typeface="Calibri" pitchFamily="34" charset="0"/>
                          <a:ea typeface="MS PGothic" pitchFamily="34" charset="-128"/>
                        </a:rPr>
                        <a:t>et</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Calibri" pitchFamily="34" charset="0"/>
                          <a:ea typeface="MS PGothic" pitchFamily="34" charset="-128"/>
                        </a:rPr>
                        <a:t>10%</a:t>
                      </a:r>
                      <a:endParaRPr kumimoji="0" lang="el-GR" sz="2800" b="0" i="0" u="none" strike="noStrike" cap="none" normalizeH="0" baseline="0" dirty="0" smtClean="0">
                        <a:ln>
                          <a:noFill/>
                        </a:ln>
                        <a:solidFill>
                          <a:srgbClr val="000000"/>
                        </a:solidFill>
                        <a:effectLst/>
                        <a:latin typeface="Calibri" pitchFamily="34" charset="0"/>
                        <a:ea typeface="MS PGothic" pitchFamily="34" charset="-128"/>
                      </a:endParaRP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smtClean="0">
                          <a:ln>
                            <a:noFill/>
                          </a:ln>
                          <a:solidFill>
                            <a:srgbClr val="000000"/>
                          </a:solidFill>
                          <a:effectLst/>
                          <a:latin typeface="Calibri" pitchFamily="34" charset="0"/>
                          <a:ea typeface="MS PGothic" pitchFamily="34" charset="-128"/>
                        </a:rPr>
                        <a:t>- (νευροπάθεια)</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bl>
          </a:graphicData>
        </a:graphic>
      </p:graphicFrame>
      <p:sp>
        <p:nvSpPr>
          <p:cNvPr id="42013" name="6 - TextBox"/>
          <p:cNvSpPr txBox="1">
            <a:spLocks noChangeArrowheads="1"/>
          </p:cNvSpPr>
          <p:nvPr/>
        </p:nvSpPr>
        <p:spPr bwMode="auto">
          <a:xfrm>
            <a:off x="6294438" y="6357938"/>
            <a:ext cx="2420937" cy="307975"/>
          </a:xfrm>
          <a:prstGeom prst="rect">
            <a:avLst/>
          </a:prstGeom>
          <a:noFill/>
          <a:ln w="9525">
            <a:noFill/>
            <a:miter lim="800000"/>
            <a:headEnd/>
            <a:tailEnd/>
          </a:ln>
        </p:spPr>
        <p:txBody>
          <a:bodyPr wrap="none">
            <a:spAutoFit/>
          </a:bodyPr>
          <a:lstStyle/>
          <a:p>
            <a:r>
              <a:rPr lang="nl-NL" sz="1400">
                <a:latin typeface="Calibri" pitchFamily="34" charset="0"/>
              </a:rPr>
              <a:t>Curr Opin Neurol 2012, 25:306</a:t>
            </a:r>
            <a:endParaRPr lang="el-GR" sz="1400">
              <a:latin typeface="Calibri" pitchFamily="34"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p:cNvSpPr>
            <a:spLocks noGrp="1"/>
          </p:cNvSpPr>
          <p:nvPr>
            <p:ph type="title"/>
          </p:nvPr>
        </p:nvSpPr>
        <p:spPr>
          <a:xfrm>
            <a:off x="685800" y="115888"/>
            <a:ext cx="7772400" cy="1143000"/>
          </a:xfrm>
        </p:spPr>
        <p:txBody>
          <a:bodyPr/>
          <a:lstStyle/>
          <a:p>
            <a:r>
              <a:rPr lang="el-GR" smtClean="0">
                <a:solidFill>
                  <a:srgbClr val="6600FF"/>
                </a:solidFill>
                <a:latin typeface="Calibri" pitchFamily="34" charset="0"/>
              </a:rPr>
              <a:t>Είναι μόνο τα </a:t>
            </a:r>
            <a:r>
              <a:rPr lang="en-US" smtClean="0">
                <a:solidFill>
                  <a:srgbClr val="6600FF"/>
                </a:solidFill>
                <a:latin typeface="Calibri" pitchFamily="34" charset="0"/>
              </a:rPr>
              <a:t>anti-AQP4 </a:t>
            </a:r>
            <a:r>
              <a:rPr lang="el-GR" smtClean="0">
                <a:solidFill>
                  <a:srgbClr val="6600FF"/>
                </a:solidFill>
                <a:latin typeface="Calibri" pitchFamily="34" charset="0"/>
              </a:rPr>
              <a:t>;</a:t>
            </a:r>
          </a:p>
        </p:txBody>
      </p:sp>
      <p:pic>
        <p:nvPicPr>
          <p:cNvPr id="56323" name="Picture 5"/>
          <p:cNvPicPr>
            <a:picLocks noChangeAspect="1"/>
          </p:cNvPicPr>
          <p:nvPr/>
        </p:nvPicPr>
        <p:blipFill>
          <a:blip r:embed="rId2" cstate="print"/>
          <a:srcRect/>
          <a:stretch>
            <a:fillRect/>
          </a:stretch>
        </p:blipFill>
        <p:spPr bwMode="auto">
          <a:xfrm>
            <a:off x="901700" y="0"/>
            <a:ext cx="6884988" cy="6453188"/>
          </a:xfrm>
          <a:prstGeom prst="rect">
            <a:avLst/>
          </a:prstGeom>
          <a:noFill/>
          <a:ln w="9525">
            <a:noFill/>
            <a:miter lim="800000"/>
            <a:headEnd/>
            <a:tailEnd/>
          </a:ln>
        </p:spPr>
      </p:pic>
      <p:sp>
        <p:nvSpPr>
          <p:cNvPr id="56324" name="Rectangle 8"/>
          <p:cNvSpPr>
            <a:spLocks noChangeArrowheads="1"/>
          </p:cNvSpPr>
          <p:nvPr/>
        </p:nvSpPr>
        <p:spPr bwMode="auto">
          <a:xfrm>
            <a:off x="4716463" y="6381750"/>
            <a:ext cx="3968750" cy="276225"/>
          </a:xfrm>
          <a:prstGeom prst="rect">
            <a:avLst/>
          </a:prstGeom>
          <a:noFill/>
          <a:ln w="9525">
            <a:noFill/>
            <a:miter lim="800000"/>
            <a:headEnd/>
            <a:tailEnd/>
          </a:ln>
        </p:spPr>
        <p:txBody>
          <a:bodyPr wrap="none">
            <a:spAutoFit/>
          </a:bodyPr>
          <a:lstStyle/>
          <a:p>
            <a:r>
              <a:rPr lang="en-US" sz="1200">
                <a:latin typeface="Calibri" pitchFamily="34" charset="0"/>
              </a:rPr>
              <a:t>NATURE REVIEWS | NEUROLOGY VOLUME 9 | AUGUST 2013  </a:t>
            </a: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cstate="print"/>
          <a:srcRect/>
          <a:stretch>
            <a:fillRect/>
          </a:stretch>
        </p:blipFill>
        <p:spPr bwMode="auto">
          <a:xfrm>
            <a:off x="468313" y="2349500"/>
            <a:ext cx="6772275" cy="4508500"/>
          </a:xfrm>
          <a:prstGeom prst="rect">
            <a:avLst/>
          </a:prstGeom>
          <a:noFill/>
          <a:ln w="9525">
            <a:noFill/>
            <a:miter lim="800000"/>
            <a:headEnd/>
            <a:tailEnd/>
          </a:ln>
        </p:spPr>
      </p:pic>
      <p:pic>
        <p:nvPicPr>
          <p:cNvPr id="58371" name="Picture 2"/>
          <p:cNvPicPr>
            <a:picLocks noChangeAspect="1" noChangeArrowheads="1"/>
          </p:cNvPicPr>
          <p:nvPr/>
        </p:nvPicPr>
        <p:blipFill>
          <a:blip r:embed="rId3" cstate="print"/>
          <a:srcRect/>
          <a:stretch>
            <a:fillRect/>
          </a:stretch>
        </p:blipFill>
        <p:spPr bwMode="auto">
          <a:xfrm>
            <a:off x="4859338" y="2060575"/>
            <a:ext cx="4124325" cy="314325"/>
          </a:xfrm>
          <a:prstGeom prst="rect">
            <a:avLst/>
          </a:prstGeom>
          <a:noFill/>
          <a:ln w="9525">
            <a:noFill/>
            <a:miter lim="800000"/>
            <a:headEnd/>
            <a:tailEnd/>
          </a:ln>
        </p:spPr>
      </p:pic>
      <p:sp>
        <p:nvSpPr>
          <p:cNvPr id="58372" name="1 - Τίτλος"/>
          <p:cNvSpPr>
            <a:spLocks noGrp="1"/>
          </p:cNvSpPr>
          <p:nvPr>
            <p:ph type="title"/>
          </p:nvPr>
        </p:nvSpPr>
        <p:spPr>
          <a:xfrm>
            <a:off x="685800" y="115888"/>
            <a:ext cx="7772400" cy="1143000"/>
          </a:xfrm>
        </p:spPr>
        <p:txBody>
          <a:bodyPr/>
          <a:lstStyle/>
          <a:p>
            <a:r>
              <a:rPr lang="el-GR" smtClean="0">
                <a:solidFill>
                  <a:srgbClr val="6600FF"/>
                </a:solidFill>
                <a:latin typeface="Calibri" pitchFamily="34" charset="0"/>
              </a:rPr>
              <a:t>Είναι μόνο τα </a:t>
            </a:r>
            <a:r>
              <a:rPr lang="en-US" smtClean="0">
                <a:solidFill>
                  <a:srgbClr val="6600FF"/>
                </a:solidFill>
                <a:latin typeface="Calibri" pitchFamily="34" charset="0"/>
              </a:rPr>
              <a:t>anti-AQP4 </a:t>
            </a:r>
            <a:r>
              <a:rPr lang="el-GR" smtClean="0">
                <a:solidFill>
                  <a:srgbClr val="6600FF"/>
                </a:solidFill>
                <a:latin typeface="Calibri" pitchFamily="34" charset="0"/>
              </a:rPr>
              <a:t>;</a:t>
            </a:r>
          </a:p>
        </p:txBody>
      </p:sp>
      <p:grpSp>
        <p:nvGrpSpPr>
          <p:cNvPr id="2" name="Group 6"/>
          <p:cNvGrpSpPr>
            <a:grpSpLocks/>
          </p:cNvGrpSpPr>
          <p:nvPr/>
        </p:nvGrpSpPr>
        <p:grpSpPr bwMode="auto">
          <a:xfrm>
            <a:off x="7235825" y="3284538"/>
            <a:ext cx="1743075" cy="3457575"/>
            <a:chOff x="7668344" y="3284984"/>
            <a:chExt cx="1742448" cy="3456384"/>
          </a:xfrm>
        </p:grpSpPr>
        <p:cxnSp>
          <p:nvCxnSpPr>
            <p:cNvPr id="58375" name="Straight Arrow Connector 4"/>
            <p:cNvCxnSpPr>
              <a:cxnSpLocks noChangeShapeType="1"/>
            </p:cNvCxnSpPr>
            <p:nvPr/>
          </p:nvCxnSpPr>
          <p:spPr bwMode="auto">
            <a:xfrm flipH="1">
              <a:off x="7668344" y="3525631"/>
              <a:ext cx="504056" cy="0"/>
            </a:xfrm>
            <a:prstGeom prst="straightConnector1">
              <a:avLst/>
            </a:prstGeom>
            <a:noFill/>
            <a:ln w="25400">
              <a:solidFill>
                <a:srgbClr val="0000FF"/>
              </a:solidFill>
              <a:round/>
              <a:headEnd/>
              <a:tailEnd type="arrow" w="med" len="med"/>
            </a:ln>
          </p:spPr>
        </p:cxnSp>
        <p:cxnSp>
          <p:nvCxnSpPr>
            <p:cNvPr id="58376" name="Straight Arrow Connector 11"/>
            <p:cNvCxnSpPr>
              <a:cxnSpLocks noChangeShapeType="1"/>
            </p:cNvCxnSpPr>
            <p:nvPr/>
          </p:nvCxnSpPr>
          <p:spPr bwMode="auto">
            <a:xfrm flipH="1">
              <a:off x="7668344" y="3961487"/>
              <a:ext cx="504056" cy="0"/>
            </a:xfrm>
            <a:prstGeom prst="straightConnector1">
              <a:avLst/>
            </a:prstGeom>
            <a:noFill/>
            <a:ln w="25400">
              <a:solidFill>
                <a:srgbClr val="0000FF"/>
              </a:solidFill>
              <a:round/>
              <a:headEnd/>
              <a:tailEnd type="arrow" w="med" len="med"/>
            </a:ln>
          </p:spPr>
        </p:cxnSp>
        <p:cxnSp>
          <p:nvCxnSpPr>
            <p:cNvPr id="58377" name="Straight Arrow Connector 12"/>
            <p:cNvCxnSpPr>
              <a:cxnSpLocks noChangeShapeType="1"/>
            </p:cNvCxnSpPr>
            <p:nvPr/>
          </p:nvCxnSpPr>
          <p:spPr bwMode="auto">
            <a:xfrm flipH="1">
              <a:off x="7668344" y="5028322"/>
              <a:ext cx="504056" cy="0"/>
            </a:xfrm>
            <a:prstGeom prst="straightConnector1">
              <a:avLst/>
            </a:prstGeom>
            <a:noFill/>
            <a:ln w="25400">
              <a:solidFill>
                <a:srgbClr val="0000FF"/>
              </a:solidFill>
              <a:round/>
              <a:headEnd/>
              <a:tailEnd type="arrow" w="med" len="med"/>
            </a:ln>
          </p:spPr>
        </p:cxnSp>
        <p:cxnSp>
          <p:nvCxnSpPr>
            <p:cNvPr id="58378" name="Straight Arrow Connector 13"/>
            <p:cNvCxnSpPr>
              <a:cxnSpLocks noChangeShapeType="1"/>
            </p:cNvCxnSpPr>
            <p:nvPr/>
          </p:nvCxnSpPr>
          <p:spPr bwMode="auto">
            <a:xfrm flipH="1">
              <a:off x="7668344" y="5911372"/>
              <a:ext cx="504056" cy="0"/>
            </a:xfrm>
            <a:prstGeom prst="straightConnector1">
              <a:avLst/>
            </a:prstGeom>
            <a:noFill/>
            <a:ln w="25400">
              <a:solidFill>
                <a:srgbClr val="0000FF"/>
              </a:solidFill>
              <a:round/>
              <a:headEnd/>
              <a:tailEnd type="arrow" w="med" len="med"/>
            </a:ln>
          </p:spPr>
        </p:cxnSp>
        <p:cxnSp>
          <p:nvCxnSpPr>
            <p:cNvPr id="58379" name="Straight Arrow Connector 14"/>
            <p:cNvCxnSpPr>
              <a:cxnSpLocks noChangeShapeType="1"/>
            </p:cNvCxnSpPr>
            <p:nvPr/>
          </p:nvCxnSpPr>
          <p:spPr bwMode="auto">
            <a:xfrm flipH="1">
              <a:off x="7668344" y="6563252"/>
              <a:ext cx="504056" cy="0"/>
            </a:xfrm>
            <a:prstGeom prst="straightConnector1">
              <a:avLst/>
            </a:prstGeom>
            <a:noFill/>
            <a:ln w="25400">
              <a:solidFill>
                <a:srgbClr val="0000FF"/>
              </a:solidFill>
              <a:round/>
              <a:headEnd/>
              <a:tailEnd type="arrow" w="med" len="med"/>
            </a:ln>
          </p:spPr>
        </p:cxnSp>
        <p:sp>
          <p:nvSpPr>
            <p:cNvPr id="58380" name="TextBox 5"/>
            <p:cNvSpPr txBox="1">
              <a:spLocks noChangeArrowheads="1"/>
            </p:cNvSpPr>
            <p:nvPr/>
          </p:nvSpPr>
          <p:spPr bwMode="auto">
            <a:xfrm>
              <a:off x="8100392" y="3284984"/>
              <a:ext cx="606957" cy="400110"/>
            </a:xfrm>
            <a:prstGeom prst="rect">
              <a:avLst/>
            </a:prstGeom>
            <a:noFill/>
            <a:ln w="9525">
              <a:noFill/>
              <a:miter lim="800000"/>
              <a:headEnd/>
              <a:tailEnd/>
            </a:ln>
          </p:spPr>
          <p:txBody>
            <a:bodyPr wrap="none">
              <a:spAutoFit/>
            </a:bodyPr>
            <a:lstStyle/>
            <a:p>
              <a:r>
                <a:rPr lang="en-US" sz="2000">
                  <a:latin typeface="Cambria" pitchFamily="18" charset="0"/>
                </a:rPr>
                <a:t>F %</a:t>
              </a:r>
            </a:p>
          </p:txBody>
        </p:sp>
        <p:sp>
          <p:nvSpPr>
            <p:cNvPr id="58381" name="TextBox 16"/>
            <p:cNvSpPr txBox="1">
              <a:spLocks noChangeArrowheads="1"/>
            </p:cNvSpPr>
            <p:nvPr/>
          </p:nvSpPr>
          <p:spPr bwMode="auto">
            <a:xfrm>
              <a:off x="8100392" y="3730016"/>
              <a:ext cx="596312" cy="400110"/>
            </a:xfrm>
            <a:prstGeom prst="rect">
              <a:avLst/>
            </a:prstGeom>
            <a:noFill/>
            <a:ln w="9525">
              <a:noFill/>
              <a:miter lim="800000"/>
              <a:headEnd/>
              <a:tailEnd/>
            </a:ln>
          </p:spPr>
          <p:txBody>
            <a:bodyPr wrap="none">
              <a:spAutoFit/>
            </a:bodyPr>
            <a:lstStyle/>
            <a:p>
              <a:r>
                <a:rPr lang="en-US" sz="2000">
                  <a:latin typeface="Cambria" pitchFamily="18" charset="0"/>
                </a:rPr>
                <a:t>Age</a:t>
              </a:r>
            </a:p>
          </p:txBody>
        </p:sp>
        <p:sp>
          <p:nvSpPr>
            <p:cNvPr id="58382" name="TextBox 17"/>
            <p:cNvSpPr txBox="1">
              <a:spLocks noChangeArrowheads="1"/>
            </p:cNvSpPr>
            <p:nvPr/>
          </p:nvSpPr>
          <p:spPr bwMode="auto">
            <a:xfrm>
              <a:off x="8100392" y="4829090"/>
              <a:ext cx="1031051" cy="400110"/>
            </a:xfrm>
            <a:prstGeom prst="rect">
              <a:avLst/>
            </a:prstGeom>
            <a:noFill/>
            <a:ln w="9525">
              <a:noFill/>
              <a:miter lim="800000"/>
              <a:headEnd/>
              <a:tailEnd/>
            </a:ln>
          </p:spPr>
          <p:txBody>
            <a:bodyPr wrap="none">
              <a:spAutoFit/>
            </a:bodyPr>
            <a:lstStyle/>
            <a:p>
              <a:r>
                <a:rPr lang="en-US" sz="2000">
                  <a:latin typeface="Cambria" pitchFamily="18" charset="0"/>
                </a:rPr>
                <a:t>ON+TM</a:t>
              </a:r>
            </a:p>
          </p:txBody>
        </p:sp>
        <p:sp>
          <p:nvSpPr>
            <p:cNvPr id="58383" name="TextBox 18"/>
            <p:cNvSpPr txBox="1">
              <a:spLocks noChangeArrowheads="1"/>
            </p:cNvSpPr>
            <p:nvPr/>
          </p:nvSpPr>
          <p:spPr bwMode="auto">
            <a:xfrm>
              <a:off x="8100392" y="5685871"/>
              <a:ext cx="756362" cy="400110"/>
            </a:xfrm>
            <a:prstGeom prst="rect">
              <a:avLst/>
            </a:prstGeom>
            <a:noFill/>
            <a:ln w="9525">
              <a:noFill/>
              <a:miter lim="800000"/>
              <a:headEnd/>
              <a:tailEnd/>
            </a:ln>
          </p:spPr>
          <p:txBody>
            <a:bodyPr wrap="none">
              <a:spAutoFit/>
            </a:bodyPr>
            <a:lstStyle/>
            <a:p>
              <a:r>
                <a:rPr lang="en-US" sz="2000">
                  <a:latin typeface="Cambria" pitchFamily="18" charset="0"/>
                </a:rPr>
                <a:t>EDSS</a:t>
              </a:r>
            </a:p>
          </p:txBody>
        </p:sp>
        <p:sp>
          <p:nvSpPr>
            <p:cNvPr id="58384" name="TextBox 19"/>
            <p:cNvSpPr txBox="1">
              <a:spLocks noChangeArrowheads="1"/>
            </p:cNvSpPr>
            <p:nvPr/>
          </p:nvSpPr>
          <p:spPr bwMode="auto">
            <a:xfrm>
              <a:off x="8100392" y="6341258"/>
              <a:ext cx="1310400" cy="400110"/>
            </a:xfrm>
            <a:prstGeom prst="rect">
              <a:avLst/>
            </a:prstGeom>
            <a:noFill/>
            <a:ln w="9525">
              <a:noFill/>
              <a:miter lim="800000"/>
              <a:headEnd/>
              <a:tailEnd/>
            </a:ln>
          </p:spPr>
          <p:txBody>
            <a:bodyPr wrap="none">
              <a:spAutoFit/>
            </a:bodyPr>
            <a:lstStyle/>
            <a:p>
              <a:r>
                <a:rPr lang="en-US" sz="2000">
                  <a:latin typeface="Cambria" pitchFamily="18" charset="0"/>
                </a:rPr>
                <a:t>Y</a:t>
              </a:r>
              <a:r>
                <a:rPr lang="el-GR" sz="2000">
                  <a:latin typeface="Cambria" pitchFamily="18" charset="0"/>
                </a:rPr>
                <a:t>ποτροπή</a:t>
              </a:r>
              <a:endParaRPr lang="en-US" sz="2000">
                <a:latin typeface="Cambria" pitchFamily="18" charset="0"/>
              </a:endParaRPr>
            </a:p>
          </p:txBody>
        </p:sp>
      </p:grpSp>
      <p:sp>
        <p:nvSpPr>
          <p:cNvPr id="23" name="Content Placeholder 1"/>
          <p:cNvSpPr txBox="1">
            <a:spLocks/>
          </p:cNvSpPr>
          <p:nvPr/>
        </p:nvSpPr>
        <p:spPr bwMode="auto">
          <a:xfrm>
            <a:off x="685800" y="1052513"/>
            <a:ext cx="7772400" cy="4114800"/>
          </a:xfrm>
          <a:prstGeom prst="rect">
            <a:avLst/>
          </a:prstGeom>
          <a:noFill/>
          <a:ln>
            <a:noFill/>
          </a:ln>
          <a:extLst>
            <a:ext uri="{909E8E84-426E-40dd-AFC4-6F175D3DCCD1}"/>
            <a:ext uri="{91240B29-F687-4f45-9708-019B960494DF}"/>
            <a:ext uri="{FAA26D3D-D897-4be2-8F04-BA451C77F1D7}"/>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smtClean="0">
                <a:latin typeface="Calibri"/>
                <a:cs typeface="Calibri"/>
              </a:rPr>
              <a:t>Anti-MOG</a:t>
            </a:r>
          </a:p>
          <a:p>
            <a:pPr>
              <a:defRPr/>
            </a:pPr>
            <a:r>
              <a:rPr lang="en-US" smtClean="0">
                <a:solidFill>
                  <a:schemeClr val="bg1">
                    <a:lumMod val="75000"/>
                  </a:schemeClr>
                </a:solidFill>
                <a:latin typeface="Calibri"/>
                <a:cs typeface="Calibri"/>
              </a:rPr>
              <a:t>Anti-AQP1</a:t>
            </a:r>
            <a:endParaRPr lang="en-US" dirty="0">
              <a:solidFill>
                <a:schemeClr val="bg1">
                  <a:lumMod val="75000"/>
                </a:schemeClr>
              </a:solidFill>
              <a:latin typeface="Calibri"/>
              <a:cs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4859338" y="2060575"/>
            <a:ext cx="4124325" cy="314325"/>
          </a:xfrm>
          <a:prstGeom prst="rect">
            <a:avLst/>
          </a:prstGeom>
          <a:noFill/>
          <a:ln w="9525">
            <a:noFill/>
            <a:miter lim="800000"/>
            <a:headEnd/>
            <a:tailEnd/>
          </a:ln>
        </p:spPr>
      </p:pic>
      <p:pic>
        <p:nvPicPr>
          <p:cNvPr id="59395" name="Picture 2"/>
          <p:cNvPicPr>
            <a:picLocks noChangeAspect="1" noChangeArrowheads="1"/>
          </p:cNvPicPr>
          <p:nvPr/>
        </p:nvPicPr>
        <p:blipFill>
          <a:blip r:embed="rId3" cstate="print"/>
          <a:srcRect/>
          <a:stretch>
            <a:fillRect/>
          </a:stretch>
        </p:blipFill>
        <p:spPr bwMode="auto">
          <a:xfrm>
            <a:off x="1331913" y="2492375"/>
            <a:ext cx="6838950" cy="4029075"/>
          </a:xfrm>
          <a:prstGeom prst="rect">
            <a:avLst/>
          </a:prstGeom>
          <a:noFill/>
          <a:ln w="9525">
            <a:noFill/>
            <a:miter lim="800000"/>
            <a:headEnd/>
            <a:tailEnd/>
          </a:ln>
        </p:spPr>
      </p:pic>
      <p:sp>
        <p:nvSpPr>
          <p:cNvPr id="59396" name="1 - Τίτλος"/>
          <p:cNvSpPr>
            <a:spLocks noGrp="1"/>
          </p:cNvSpPr>
          <p:nvPr>
            <p:ph type="title"/>
          </p:nvPr>
        </p:nvSpPr>
        <p:spPr>
          <a:xfrm>
            <a:off x="685800" y="115888"/>
            <a:ext cx="7772400" cy="1143000"/>
          </a:xfrm>
        </p:spPr>
        <p:txBody>
          <a:bodyPr/>
          <a:lstStyle/>
          <a:p>
            <a:r>
              <a:rPr lang="el-GR" smtClean="0">
                <a:solidFill>
                  <a:srgbClr val="6600FF"/>
                </a:solidFill>
                <a:latin typeface="Calibri" pitchFamily="34" charset="0"/>
              </a:rPr>
              <a:t>Είναι μόνο τα </a:t>
            </a:r>
            <a:r>
              <a:rPr lang="en-US" smtClean="0">
                <a:solidFill>
                  <a:srgbClr val="6600FF"/>
                </a:solidFill>
                <a:latin typeface="Calibri" pitchFamily="34" charset="0"/>
              </a:rPr>
              <a:t>anti-AQP4 </a:t>
            </a:r>
            <a:r>
              <a:rPr lang="el-GR" smtClean="0">
                <a:solidFill>
                  <a:srgbClr val="6600FF"/>
                </a:solidFill>
                <a:latin typeface="Calibri" pitchFamily="34" charset="0"/>
              </a:rPr>
              <a:t>;</a:t>
            </a:r>
          </a:p>
        </p:txBody>
      </p:sp>
      <p:sp>
        <p:nvSpPr>
          <p:cNvPr id="11" name="Content Placeholder 1"/>
          <p:cNvSpPr>
            <a:spLocks noGrp="1"/>
          </p:cNvSpPr>
          <p:nvPr>
            <p:ph idx="1"/>
          </p:nvPr>
        </p:nvSpPr>
        <p:spPr>
          <a:xfrm>
            <a:off x="685800" y="1052513"/>
            <a:ext cx="7772400" cy="4114800"/>
          </a:xfrm>
        </p:spPr>
        <p:txBody>
          <a:bodyPr/>
          <a:lstStyle/>
          <a:p>
            <a:pPr>
              <a:defRPr/>
            </a:pPr>
            <a:r>
              <a:rPr lang="en-US" dirty="0" smtClean="0">
                <a:latin typeface="Calibri"/>
                <a:ea typeface="ＭＳ Ｐゴシック" charset="0"/>
                <a:cs typeface="Calibri"/>
              </a:rPr>
              <a:t>Anti-MOG</a:t>
            </a:r>
          </a:p>
          <a:p>
            <a:pPr>
              <a:defRPr/>
            </a:pPr>
            <a:r>
              <a:rPr lang="en-US" dirty="0" smtClean="0">
                <a:solidFill>
                  <a:schemeClr val="bg1">
                    <a:lumMod val="75000"/>
                  </a:schemeClr>
                </a:solidFill>
                <a:latin typeface="Calibri"/>
                <a:ea typeface="ＭＳ Ｐゴシック" charset="0"/>
                <a:cs typeface="Calibri"/>
              </a:rPr>
              <a:t>Anti-AQP1</a:t>
            </a:r>
            <a:endParaRPr lang="en-US" dirty="0">
              <a:solidFill>
                <a:schemeClr val="bg1">
                  <a:lumMod val="75000"/>
                </a:schemeClr>
              </a:solidFill>
              <a:latin typeface="Calibri"/>
              <a:ea typeface="ＭＳ Ｐゴシック" charset="0"/>
              <a:cs typeface="Calibri"/>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 Πίνακας"/>
          <p:cNvGraphicFramePr>
            <a:graphicFrameLocks noGrp="1"/>
          </p:cNvGraphicFramePr>
          <p:nvPr/>
        </p:nvGraphicFramePr>
        <p:xfrm>
          <a:off x="357188" y="2908300"/>
          <a:ext cx="8286750" cy="2164362"/>
        </p:xfrm>
        <a:graphic>
          <a:graphicData uri="http://schemas.openxmlformats.org/drawingml/2006/table">
            <a:tbl>
              <a:tblPr/>
              <a:tblGrid>
                <a:gridCol w="5072062"/>
                <a:gridCol w="1643063"/>
                <a:gridCol w="1571625"/>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smtClean="0">
                          <a:ln>
                            <a:noFill/>
                          </a:ln>
                          <a:solidFill>
                            <a:srgbClr val="FFFFFF"/>
                          </a:solidFill>
                          <a:effectLst/>
                          <a:latin typeface="Calibri" pitchFamily="34" charset="0"/>
                          <a:ea typeface="MS PGothic" pitchFamily="34" charset="-128"/>
                        </a:rPr>
                        <a:t>Αγωγή</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smtClean="0">
                          <a:ln>
                            <a:noFill/>
                          </a:ln>
                          <a:solidFill>
                            <a:srgbClr val="FFFFFF"/>
                          </a:solidFill>
                          <a:effectLst/>
                          <a:latin typeface="Calibri" pitchFamily="34" charset="0"/>
                          <a:ea typeface="MS PGothic" pitchFamily="34" charset="-128"/>
                        </a:rPr>
                        <a:t>Σύσταση</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34" charset="0"/>
                          <a:ea typeface="MS PGothic" pitchFamily="34" charset="-128"/>
                        </a:rPr>
                        <a:t>Evidence</a:t>
                      </a:r>
                      <a:endParaRPr kumimoji="0" lang="el-GR" sz="2800" b="1" i="0" u="none" strike="noStrike" cap="none" normalizeH="0" baseline="0" smtClean="0">
                        <a:ln>
                          <a:noFill/>
                        </a:ln>
                        <a:solidFill>
                          <a:srgbClr val="FFFFFF"/>
                        </a:solidFill>
                        <a:effectLst/>
                        <a:latin typeface="Calibri" pitchFamily="34" charset="0"/>
                        <a:ea typeface="MS PGothic" pitchFamily="34" charset="-128"/>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Methylprednisolone 1g/d </a:t>
                      </a:r>
                      <a:r>
                        <a:rPr kumimoji="0" lang="el-GR" sz="2400" b="0" i="0" u="none" strike="noStrike" cap="none" normalizeH="0" baseline="0" smtClean="0">
                          <a:ln>
                            <a:noFill/>
                          </a:ln>
                          <a:solidFill>
                            <a:srgbClr val="000000"/>
                          </a:solidFill>
                          <a:effectLst/>
                          <a:latin typeface="Calibri" pitchFamily="34" charset="0"/>
                          <a:ea typeface="MS PGothic" pitchFamily="34" charset="-128"/>
                        </a:rPr>
                        <a:t>για 3-5 μέρες</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1C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III</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ea typeface="MS PGothic" pitchFamily="34" charset="-128"/>
                        </a:rPr>
                        <a:t>Πλασμαφαίρεση</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ea typeface="MS PGothic" pitchFamily="34" charset="-128"/>
                        </a:rPr>
                        <a:t>2-3 </a:t>
                      </a:r>
                      <a:r>
                        <a:rPr kumimoji="0" lang="en-US" sz="2400" b="0" i="0" u="none" strike="noStrike" cap="none" normalizeH="0" baseline="0" smtClean="0">
                          <a:ln>
                            <a:noFill/>
                          </a:ln>
                          <a:solidFill>
                            <a:srgbClr val="000000"/>
                          </a:solidFill>
                          <a:effectLst/>
                          <a:latin typeface="Calibri" pitchFamily="34" charset="0"/>
                          <a:ea typeface="MS PGothic" pitchFamily="34" charset="-128"/>
                        </a:rPr>
                        <a:t>lt </a:t>
                      </a:r>
                      <a:r>
                        <a:rPr kumimoji="0" lang="el-GR" sz="2400" b="0" i="0" u="none" strike="noStrike" cap="none" normalizeH="0" baseline="0" smtClean="0">
                          <a:ln>
                            <a:noFill/>
                          </a:ln>
                          <a:solidFill>
                            <a:srgbClr val="000000"/>
                          </a:solidFill>
                          <a:effectLst/>
                          <a:latin typeface="Calibri" pitchFamily="34" charset="0"/>
                          <a:ea typeface="MS PGothic" pitchFamily="34" charset="-128"/>
                        </a:rPr>
                        <a:t>/συνεδρία/εβδομάδα</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ea typeface="MS PGothic" pitchFamily="34" charset="-128"/>
                        </a:rPr>
                        <a:t>Σύνολο 7 συνεδρίες</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1C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IIb</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r>
            </a:tbl>
          </a:graphicData>
        </a:graphic>
      </p:graphicFrame>
      <p:sp>
        <p:nvSpPr>
          <p:cNvPr id="49172" name="4 - TextBox"/>
          <p:cNvSpPr txBox="1">
            <a:spLocks noChangeArrowheads="1"/>
          </p:cNvSpPr>
          <p:nvPr/>
        </p:nvSpPr>
        <p:spPr bwMode="auto">
          <a:xfrm>
            <a:off x="5868988" y="6215063"/>
            <a:ext cx="2917825" cy="307975"/>
          </a:xfrm>
          <a:prstGeom prst="rect">
            <a:avLst/>
          </a:prstGeom>
          <a:noFill/>
          <a:ln w="9525">
            <a:noFill/>
            <a:miter lim="800000"/>
            <a:headEnd/>
            <a:tailEnd/>
          </a:ln>
        </p:spPr>
        <p:txBody>
          <a:bodyPr wrap="none">
            <a:spAutoFit/>
          </a:bodyPr>
          <a:lstStyle/>
          <a:p>
            <a:r>
              <a:rPr lang="en-US" sz="1400">
                <a:latin typeface="Calibri" pitchFamily="34" charset="0"/>
              </a:rPr>
              <a:t>EJoN 2010, Arq Neuropsiquiatr 2012 </a:t>
            </a:r>
            <a:endParaRPr lang="el-GR" sz="1400">
              <a:latin typeface="Calibri" pitchFamily="34" charset="0"/>
            </a:endParaRPr>
          </a:p>
        </p:txBody>
      </p:sp>
      <p:sp>
        <p:nvSpPr>
          <p:cNvPr id="49173" name="Rectangle 2"/>
          <p:cNvSpPr>
            <a:spLocks noGrp="1" noChangeArrowheads="1"/>
          </p:cNvSpPr>
          <p:nvPr>
            <p:ph type="title"/>
          </p:nvPr>
        </p:nvSpPr>
        <p:spPr>
          <a:xfrm>
            <a:off x="685800" y="71438"/>
            <a:ext cx="7772400" cy="1143000"/>
          </a:xfrm>
        </p:spPr>
        <p:txBody>
          <a:bodyPr/>
          <a:lstStyle/>
          <a:p>
            <a:r>
              <a:rPr lang="el-GR" smtClean="0">
                <a:solidFill>
                  <a:srgbClr val="6600FF"/>
                </a:solidFill>
                <a:latin typeface="Calibri" pitchFamily="34" charset="0"/>
              </a:rPr>
              <a:t>Θεραπευτική προσέγγιση</a:t>
            </a:r>
          </a:p>
        </p:txBody>
      </p:sp>
      <p:sp>
        <p:nvSpPr>
          <p:cNvPr id="49174" name="8 - TextBox"/>
          <p:cNvSpPr txBox="1">
            <a:spLocks noChangeArrowheads="1"/>
          </p:cNvSpPr>
          <p:nvPr/>
        </p:nvSpPr>
        <p:spPr bwMode="auto">
          <a:xfrm>
            <a:off x="0" y="1071563"/>
            <a:ext cx="9144000" cy="646112"/>
          </a:xfrm>
          <a:prstGeom prst="rect">
            <a:avLst/>
          </a:prstGeom>
          <a:noFill/>
          <a:ln w="9525">
            <a:noFill/>
            <a:miter lim="800000"/>
            <a:headEnd/>
            <a:tailEnd/>
          </a:ln>
        </p:spPr>
        <p:txBody>
          <a:bodyPr>
            <a:spAutoFit/>
          </a:bodyPr>
          <a:lstStyle/>
          <a:p>
            <a:r>
              <a:rPr lang="el-GR" sz="3600" b="1">
                <a:latin typeface="Calibri" pitchFamily="34" charset="0"/>
              </a:rPr>
              <a:t>   Οξεία φάση</a:t>
            </a:r>
            <a:r>
              <a:rPr lang="en-US" sz="3600" b="1">
                <a:latin typeface="Calibri" pitchFamily="34" charset="0"/>
              </a:rPr>
              <a:t> </a:t>
            </a:r>
            <a:r>
              <a:rPr lang="en-US" sz="2800">
                <a:latin typeface="Calibri" pitchFamily="34" charset="0"/>
              </a:rPr>
              <a:t>(observational</a:t>
            </a:r>
            <a:r>
              <a:rPr lang="el-GR" sz="2800">
                <a:latin typeface="Calibri" pitchFamily="34" charset="0"/>
              </a:rPr>
              <a:t> </a:t>
            </a:r>
            <a:r>
              <a:rPr lang="en-US" sz="2800">
                <a:latin typeface="Calibri" pitchFamily="34" charset="0"/>
              </a:rPr>
              <a:t>studies)</a:t>
            </a:r>
            <a:endParaRPr lang="el-GR" sz="2800">
              <a:latin typeface="Calibri" pitchFamily="34"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71438"/>
            <a:ext cx="7772400" cy="1143000"/>
          </a:xfrm>
        </p:spPr>
        <p:txBody>
          <a:bodyPr/>
          <a:lstStyle/>
          <a:p>
            <a:r>
              <a:rPr lang="el-GR" smtClean="0">
                <a:solidFill>
                  <a:srgbClr val="6600FF"/>
                </a:solidFill>
                <a:latin typeface="Calibri" pitchFamily="34" charset="0"/>
              </a:rPr>
              <a:t>Θεραπευτική προσέγγιση</a:t>
            </a:r>
          </a:p>
        </p:txBody>
      </p:sp>
      <p:sp>
        <p:nvSpPr>
          <p:cNvPr id="51203" name="3 - TextBox"/>
          <p:cNvSpPr txBox="1">
            <a:spLocks noChangeArrowheads="1"/>
          </p:cNvSpPr>
          <p:nvPr/>
        </p:nvSpPr>
        <p:spPr bwMode="auto">
          <a:xfrm>
            <a:off x="0" y="1071563"/>
            <a:ext cx="9144000" cy="646112"/>
          </a:xfrm>
          <a:prstGeom prst="rect">
            <a:avLst/>
          </a:prstGeom>
          <a:noFill/>
          <a:ln w="9525">
            <a:noFill/>
            <a:miter lim="800000"/>
            <a:headEnd/>
            <a:tailEnd/>
          </a:ln>
        </p:spPr>
        <p:txBody>
          <a:bodyPr>
            <a:spAutoFit/>
          </a:bodyPr>
          <a:lstStyle/>
          <a:p>
            <a:r>
              <a:rPr lang="en-US" sz="3600" b="1">
                <a:latin typeface="Calibri" pitchFamily="34" charset="0"/>
              </a:rPr>
              <a:t>   </a:t>
            </a:r>
            <a:r>
              <a:rPr lang="el-GR" sz="3600" b="1">
                <a:latin typeface="Calibri" pitchFamily="34" charset="0"/>
              </a:rPr>
              <a:t>Χρόνια φάση</a:t>
            </a:r>
            <a:r>
              <a:rPr lang="en-US" sz="3600" b="1">
                <a:latin typeface="Calibri" pitchFamily="34" charset="0"/>
              </a:rPr>
              <a:t> </a:t>
            </a:r>
            <a:r>
              <a:rPr lang="en-US" sz="2800">
                <a:latin typeface="Calibri" pitchFamily="34" charset="0"/>
              </a:rPr>
              <a:t>(observational</a:t>
            </a:r>
            <a:r>
              <a:rPr lang="el-GR" sz="2800">
                <a:latin typeface="Calibri" pitchFamily="34" charset="0"/>
              </a:rPr>
              <a:t>, </a:t>
            </a:r>
            <a:r>
              <a:rPr lang="en-US" sz="2800">
                <a:latin typeface="Calibri" pitchFamily="34" charset="0"/>
              </a:rPr>
              <a:t>cases series, experts)</a:t>
            </a:r>
            <a:endParaRPr lang="el-GR" sz="2800">
              <a:latin typeface="Calibri" pitchFamily="34" charset="0"/>
            </a:endParaRPr>
          </a:p>
        </p:txBody>
      </p:sp>
      <p:graphicFrame>
        <p:nvGraphicFramePr>
          <p:cNvPr id="7" name="6 - Πίνακας"/>
          <p:cNvGraphicFramePr>
            <a:graphicFrameLocks noGrp="1"/>
          </p:cNvGraphicFramePr>
          <p:nvPr/>
        </p:nvGraphicFramePr>
        <p:xfrm>
          <a:off x="357188" y="1928813"/>
          <a:ext cx="8286750" cy="4419600"/>
        </p:xfrm>
        <a:graphic>
          <a:graphicData uri="http://schemas.openxmlformats.org/drawingml/2006/table">
            <a:tbl>
              <a:tblPr/>
              <a:tblGrid>
                <a:gridCol w="5072062"/>
                <a:gridCol w="1643063"/>
                <a:gridCol w="1571625"/>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smtClean="0">
                          <a:ln>
                            <a:noFill/>
                          </a:ln>
                          <a:solidFill>
                            <a:srgbClr val="FFFFFF"/>
                          </a:solidFill>
                          <a:effectLst/>
                          <a:latin typeface="Calibri" pitchFamily="34" charset="0"/>
                          <a:ea typeface="MS PGothic" pitchFamily="34" charset="-128"/>
                        </a:rPr>
                        <a:t>Αγωγή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smtClean="0">
                          <a:ln>
                            <a:noFill/>
                          </a:ln>
                          <a:solidFill>
                            <a:srgbClr val="FFFFFF"/>
                          </a:solidFill>
                          <a:effectLst/>
                          <a:latin typeface="Calibri" pitchFamily="34" charset="0"/>
                          <a:ea typeface="MS PGothic" pitchFamily="34" charset="-128"/>
                        </a:rPr>
                        <a:t>Σύσταση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34" charset="0"/>
                          <a:ea typeface="MS PGothic" pitchFamily="34" charset="-128"/>
                        </a:rPr>
                        <a:t>Evidence</a:t>
                      </a:r>
                      <a:endParaRPr kumimoji="0" lang="el-GR" sz="2800" b="1" i="0" u="none" strike="noStrike" cap="none" normalizeH="0" baseline="0" smtClean="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Prednisone, per os, 5-20 mg/day</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1C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III</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ea typeface="MS PGothic" pitchFamily="34" charset="-128"/>
                        </a:rPr>
                        <a:t>Αζαθειοπρίνη, 2</a:t>
                      </a:r>
                      <a:r>
                        <a:rPr kumimoji="0" lang="en-US" sz="2400" b="0" i="0" u="none" strike="noStrike" cap="none" normalizeH="0" baseline="0" smtClean="0">
                          <a:ln>
                            <a:noFill/>
                          </a:ln>
                          <a:solidFill>
                            <a:srgbClr val="000000"/>
                          </a:solidFill>
                          <a:effectLst/>
                          <a:latin typeface="Calibri" pitchFamily="34" charset="0"/>
                          <a:ea typeface="MS PGothic" pitchFamily="34" charset="-128"/>
                        </a:rPr>
                        <a:t> mg/Kg/day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1C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III</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Mycofolate mofetil, 2g/day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1C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III</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Rituximab, </a:t>
                      </a:r>
                      <a:r>
                        <a:rPr kumimoji="0" lang="en-US" sz="1600" b="0" i="0" u="none" strike="noStrike" cap="none" normalizeH="0" baseline="0" smtClean="0">
                          <a:ln>
                            <a:noFill/>
                          </a:ln>
                          <a:solidFill>
                            <a:srgbClr val="000000"/>
                          </a:solidFill>
                          <a:effectLst/>
                          <a:latin typeface="Calibri" pitchFamily="34" charset="0"/>
                          <a:ea typeface="MS PGothic" pitchFamily="34" charset="-128"/>
                        </a:rPr>
                        <a:t>375 mg/m2/week for 4 weeks or 1g repeated in 2 weeks; monitoring of CD19+ or CD27+ B cells to indicate retreatment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1C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III</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IVIgG, 0,4 g/Kg X 5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2C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IV</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Mitoxandrone , </a:t>
                      </a:r>
                      <a:r>
                        <a:rPr kumimoji="0" lang="en-US" sz="1800" b="0" i="0" u="none" strike="noStrike" cap="none" normalizeH="0" baseline="0" smtClean="0">
                          <a:ln>
                            <a:noFill/>
                          </a:ln>
                          <a:solidFill>
                            <a:srgbClr val="000000"/>
                          </a:solidFill>
                          <a:effectLst/>
                          <a:latin typeface="Calibri" pitchFamily="34" charset="0"/>
                          <a:ea typeface="MS PGothic" pitchFamily="34" charset="-128"/>
                        </a:rPr>
                        <a:t>12 mg/m</a:t>
                      </a:r>
                      <a:r>
                        <a:rPr kumimoji="0" lang="en-US" sz="1800" b="0" i="0" u="none" strike="noStrike" cap="none" normalizeH="0" baseline="30000" smtClean="0">
                          <a:ln>
                            <a:noFill/>
                          </a:ln>
                          <a:solidFill>
                            <a:srgbClr val="000000"/>
                          </a:solidFill>
                          <a:effectLst/>
                          <a:latin typeface="Calibri" pitchFamily="34" charset="0"/>
                          <a:ea typeface="MS PGothic" pitchFamily="34" charset="-128"/>
                        </a:rPr>
                        <a:t>2</a:t>
                      </a:r>
                      <a:r>
                        <a:rPr kumimoji="0" lang="en-US" sz="1800" b="0" i="0" u="none" strike="noStrike" cap="none" normalizeH="0" baseline="0" smtClean="0">
                          <a:ln>
                            <a:noFill/>
                          </a:ln>
                          <a:solidFill>
                            <a:srgbClr val="000000"/>
                          </a:solidFill>
                          <a:effectLst/>
                          <a:latin typeface="Calibri" pitchFamily="34" charset="0"/>
                          <a:ea typeface="MS PGothic" pitchFamily="34" charset="-128"/>
                        </a:rPr>
                        <a:t>/m up to 140 mg/m</a:t>
                      </a:r>
                      <a:r>
                        <a:rPr kumimoji="0" lang="en-US" sz="1800" b="0" i="0" u="none" strike="noStrike" cap="none" normalizeH="0" baseline="30000" smtClean="0">
                          <a:ln>
                            <a:noFill/>
                          </a:ln>
                          <a:solidFill>
                            <a:srgbClr val="000000"/>
                          </a:solidFill>
                          <a:effectLst/>
                          <a:latin typeface="Calibri" pitchFamily="34" charset="0"/>
                          <a:ea typeface="MS PGothic" pitchFamily="34"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2C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III</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tr>
              <a:tr h="669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Cyclophosphamide, </a:t>
                      </a:r>
                      <a:r>
                        <a:rPr kumimoji="0" lang="en-US" sz="1400" b="0" i="0" u="none" strike="noStrike" cap="none" normalizeH="0" baseline="0" smtClean="0">
                          <a:ln>
                            <a:noFill/>
                          </a:ln>
                          <a:solidFill>
                            <a:srgbClr val="000000"/>
                          </a:solidFill>
                          <a:effectLst/>
                          <a:latin typeface="Calibri" pitchFamily="34" charset="0"/>
                          <a:ea typeface="MS PGothic" pitchFamily="34" charset="-128"/>
                        </a:rPr>
                        <a:t>1gr/m or 2g/day for 4 days for immunoablation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ea typeface="MS PGothic" pitchFamily="34" charset="-128"/>
                        </a:rPr>
                        <a:t>2</a:t>
                      </a:r>
                      <a:r>
                        <a:rPr kumimoji="0" lang="en-US" sz="2400" b="0" i="0" u="none" strike="noStrike" cap="none" normalizeH="0" baseline="0" smtClean="0">
                          <a:ln>
                            <a:noFill/>
                          </a:ln>
                          <a:solidFill>
                            <a:srgbClr val="000000"/>
                          </a:solidFill>
                          <a:effectLst/>
                          <a:latin typeface="Calibri" pitchFamily="34" charset="0"/>
                          <a:ea typeface="MS PGothic" pitchFamily="34" charset="-128"/>
                        </a:rPr>
                        <a:t>C</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MS PGothic" pitchFamily="34" charset="-128"/>
                        </a:rPr>
                        <a:t>IV</a:t>
                      </a:r>
                      <a:endParaRPr kumimoji="0" lang="el-GR" sz="2400" b="0" i="0" u="none" strike="noStrike" cap="none" normalizeH="0" baseline="0" smtClean="0">
                        <a:ln>
                          <a:noFill/>
                        </a:ln>
                        <a:solidFill>
                          <a:srgbClr val="000000"/>
                        </a:solidFill>
                        <a:effectLst/>
                        <a:latin typeface="Calibri" pitchFamily="34" charset="0"/>
                        <a:ea typeface="MS PGothic" pitchFamily="34"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tr>
            </a:tbl>
          </a:graphicData>
        </a:graphic>
      </p:graphicFrame>
      <p:sp>
        <p:nvSpPr>
          <p:cNvPr id="51242" name="4 - TextBox"/>
          <p:cNvSpPr txBox="1">
            <a:spLocks noChangeArrowheads="1"/>
          </p:cNvSpPr>
          <p:nvPr/>
        </p:nvSpPr>
        <p:spPr bwMode="auto">
          <a:xfrm>
            <a:off x="5868988" y="6478588"/>
            <a:ext cx="2917825" cy="307975"/>
          </a:xfrm>
          <a:prstGeom prst="rect">
            <a:avLst/>
          </a:prstGeom>
          <a:noFill/>
          <a:ln w="9525">
            <a:noFill/>
            <a:miter lim="800000"/>
            <a:headEnd/>
            <a:tailEnd/>
          </a:ln>
        </p:spPr>
        <p:txBody>
          <a:bodyPr wrap="none">
            <a:spAutoFit/>
          </a:bodyPr>
          <a:lstStyle/>
          <a:p>
            <a:r>
              <a:rPr lang="en-US" sz="1400">
                <a:latin typeface="Calibri" pitchFamily="34" charset="0"/>
              </a:rPr>
              <a:t>EJoN 2010, Arq Neuropsiquiatr 2012 </a:t>
            </a:r>
            <a:endParaRPr lang="el-GR" sz="1400">
              <a:latin typeface="Calibri" pitchFamily="34"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755650" y="2636838"/>
            <a:ext cx="7791450" cy="3629025"/>
          </a:xfrm>
          <a:prstGeom prst="rect">
            <a:avLst/>
          </a:prstGeom>
          <a:noFill/>
          <a:ln w="25400">
            <a:noFill/>
            <a:miter lim="800000"/>
            <a:headEnd/>
            <a:tailEnd type="none" w="lg" len="lg"/>
          </a:ln>
        </p:spPr>
      </p:pic>
      <p:pic>
        <p:nvPicPr>
          <p:cNvPr id="52227" name="Picture 3"/>
          <p:cNvPicPr>
            <a:picLocks noChangeAspect="1" noChangeArrowheads="1"/>
          </p:cNvPicPr>
          <p:nvPr/>
        </p:nvPicPr>
        <p:blipFill>
          <a:blip r:embed="rId3" cstate="print"/>
          <a:srcRect/>
          <a:stretch>
            <a:fillRect/>
          </a:stretch>
        </p:blipFill>
        <p:spPr bwMode="auto">
          <a:xfrm>
            <a:off x="468313" y="260350"/>
            <a:ext cx="8424862" cy="1452563"/>
          </a:xfrm>
          <a:prstGeom prst="rect">
            <a:avLst/>
          </a:prstGeom>
          <a:noFill/>
          <a:ln w="25400">
            <a:noFill/>
            <a:miter lim="800000"/>
            <a:headEnd/>
            <a:tailEnd type="none" w="lg" len="lg"/>
          </a:ln>
        </p:spPr>
      </p:pic>
      <p:pic>
        <p:nvPicPr>
          <p:cNvPr id="52228" name="Picture 4"/>
          <p:cNvPicPr>
            <a:picLocks noChangeAspect="1" noChangeArrowheads="1"/>
          </p:cNvPicPr>
          <p:nvPr/>
        </p:nvPicPr>
        <p:blipFill>
          <a:blip r:embed="rId4" cstate="print"/>
          <a:srcRect/>
          <a:stretch>
            <a:fillRect/>
          </a:stretch>
        </p:blipFill>
        <p:spPr bwMode="auto">
          <a:xfrm>
            <a:off x="468313" y="1773238"/>
            <a:ext cx="7315200" cy="457200"/>
          </a:xfrm>
          <a:prstGeom prst="rect">
            <a:avLst/>
          </a:prstGeom>
          <a:noFill/>
          <a:ln w="25400">
            <a:noFill/>
            <a:miter lim="800000"/>
            <a:headEnd/>
            <a:tailEnd type="none" w="lg" len="lg"/>
          </a:ln>
        </p:spPr>
      </p:pic>
      <p:pic>
        <p:nvPicPr>
          <p:cNvPr id="52229" name="Picture 5"/>
          <p:cNvPicPr>
            <a:picLocks noChangeAspect="1" noChangeArrowheads="1"/>
          </p:cNvPicPr>
          <p:nvPr/>
        </p:nvPicPr>
        <p:blipFill>
          <a:blip r:embed="rId5" cstate="print"/>
          <a:srcRect/>
          <a:stretch>
            <a:fillRect/>
          </a:stretch>
        </p:blipFill>
        <p:spPr bwMode="auto">
          <a:xfrm>
            <a:off x="4268788" y="1989138"/>
            <a:ext cx="3543300" cy="285750"/>
          </a:xfrm>
          <a:prstGeom prst="rect">
            <a:avLst/>
          </a:prstGeom>
          <a:noFill/>
          <a:ln w="25400">
            <a:noFill/>
            <a:miter lim="800000"/>
            <a:headEnd/>
            <a:tailEnd type="none" w="lg" len="lg"/>
          </a:ln>
        </p:spPr>
      </p:pic>
      <p:grpSp>
        <p:nvGrpSpPr>
          <p:cNvPr id="2" name="10 - Ομάδα"/>
          <p:cNvGrpSpPr>
            <a:grpSpLocks/>
          </p:cNvGrpSpPr>
          <p:nvPr/>
        </p:nvGrpSpPr>
        <p:grpSpPr bwMode="auto">
          <a:xfrm>
            <a:off x="3749675" y="3789363"/>
            <a:ext cx="446088" cy="1727200"/>
            <a:chOff x="3765404" y="3789040"/>
            <a:chExt cx="446556" cy="1728192"/>
          </a:xfrm>
        </p:grpSpPr>
        <p:sp>
          <p:nvSpPr>
            <p:cNvPr id="8" name="7 - Ορθογώνιο"/>
            <p:cNvSpPr/>
            <p:nvPr/>
          </p:nvSpPr>
          <p:spPr bwMode="auto">
            <a:xfrm>
              <a:off x="3779707" y="3789040"/>
              <a:ext cx="432253" cy="287502"/>
            </a:xfrm>
            <a:prstGeom prst="rect">
              <a:avLst/>
            </a:prstGeom>
            <a:noFill/>
            <a:ln w="25400" cap="flat" cmpd="sng" algn="ctr">
              <a:solidFill>
                <a:srgbClr val="C00000"/>
              </a:solidFill>
              <a:prstDash val="sysDash"/>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
          <p:nvSpPr>
            <p:cNvPr id="9" name="8 - Ορθογώνιο"/>
            <p:cNvSpPr/>
            <p:nvPr/>
          </p:nvSpPr>
          <p:spPr bwMode="auto">
            <a:xfrm>
              <a:off x="3773350" y="4437112"/>
              <a:ext cx="430663" cy="287502"/>
            </a:xfrm>
            <a:prstGeom prst="rect">
              <a:avLst/>
            </a:prstGeom>
            <a:noFill/>
            <a:ln w="25400" cap="flat" cmpd="sng" algn="ctr">
              <a:solidFill>
                <a:srgbClr val="C00000"/>
              </a:solidFill>
              <a:prstDash val="sysDash"/>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
          <p:nvSpPr>
            <p:cNvPr id="10" name="9 - Ορθογώνιο"/>
            <p:cNvSpPr/>
            <p:nvPr/>
          </p:nvSpPr>
          <p:spPr bwMode="auto">
            <a:xfrm>
              <a:off x="3765404" y="5229729"/>
              <a:ext cx="432253" cy="287503"/>
            </a:xfrm>
            <a:prstGeom prst="rect">
              <a:avLst/>
            </a:prstGeom>
            <a:noFill/>
            <a:ln w="25400" cap="flat" cmpd="sng" algn="ctr">
              <a:solidFill>
                <a:srgbClr val="C00000"/>
              </a:solidFill>
              <a:prstDash val="sysDash"/>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grpSp>
      <p:sp>
        <p:nvSpPr>
          <p:cNvPr id="13" name="12 - Στρογγυλεμένο ορθογώνιο"/>
          <p:cNvSpPr/>
          <p:nvPr/>
        </p:nvSpPr>
        <p:spPr bwMode="auto">
          <a:xfrm>
            <a:off x="7596188" y="3789363"/>
            <a:ext cx="288925" cy="287337"/>
          </a:xfrm>
          <a:prstGeom prst="roundRect">
            <a:avLst/>
          </a:prstGeom>
          <a:noFill/>
          <a:ln w="25400" cap="flat" cmpd="sng" algn="ctr">
            <a:solidFill>
              <a:srgbClr val="0070C0"/>
            </a:solidFill>
            <a:prstDash val="sysDash"/>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
        <p:nvSpPr>
          <p:cNvPr id="52232" name="15 - TextBox"/>
          <p:cNvSpPr txBox="1">
            <a:spLocks noChangeArrowheads="1"/>
          </p:cNvSpPr>
          <p:nvPr/>
        </p:nvSpPr>
        <p:spPr bwMode="auto">
          <a:xfrm>
            <a:off x="4211638" y="4437063"/>
            <a:ext cx="777875" cy="307975"/>
          </a:xfrm>
          <a:prstGeom prst="rect">
            <a:avLst/>
          </a:prstGeom>
          <a:noFill/>
          <a:ln w="9525">
            <a:noFill/>
            <a:miter lim="800000"/>
            <a:headEnd/>
            <a:tailEnd/>
          </a:ln>
        </p:spPr>
        <p:txBody>
          <a:bodyPr wrap="none">
            <a:spAutoFit/>
          </a:bodyPr>
          <a:lstStyle/>
          <a:p>
            <a:r>
              <a:rPr lang="en-US" sz="1400">
                <a:solidFill>
                  <a:srgbClr val="C00000"/>
                </a:solidFill>
                <a:latin typeface="Calibri" pitchFamily="34" charset="0"/>
              </a:rPr>
              <a:t>P&lt;0.001</a:t>
            </a:r>
            <a:endParaRPr lang="el-GR" sz="1400">
              <a:solidFill>
                <a:srgbClr val="C00000"/>
              </a:solidFill>
              <a:latin typeface="Calibri" pitchFamily="34" charset="0"/>
            </a:endParaRPr>
          </a:p>
        </p:txBody>
      </p:sp>
      <p:sp>
        <p:nvSpPr>
          <p:cNvPr id="52233" name="16 - TextBox"/>
          <p:cNvSpPr txBox="1">
            <a:spLocks noChangeArrowheads="1"/>
          </p:cNvSpPr>
          <p:nvPr/>
        </p:nvSpPr>
        <p:spPr bwMode="auto">
          <a:xfrm>
            <a:off x="4211638" y="3757613"/>
            <a:ext cx="777875" cy="307975"/>
          </a:xfrm>
          <a:prstGeom prst="rect">
            <a:avLst/>
          </a:prstGeom>
          <a:noFill/>
          <a:ln w="9525">
            <a:noFill/>
            <a:miter lim="800000"/>
            <a:headEnd/>
            <a:tailEnd/>
          </a:ln>
        </p:spPr>
        <p:txBody>
          <a:bodyPr wrap="none">
            <a:spAutoFit/>
          </a:bodyPr>
          <a:lstStyle/>
          <a:p>
            <a:r>
              <a:rPr lang="en-US" sz="1400">
                <a:solidFill>
                  <a:srgbClr val="C00000"/>
                </a:solidFill>
                <a:latin typeface="Calibri" pitchFamily="34" charset="0"/>
              </a:rPr>
              <a:t>P&lt;0.004</a:t>
            </a:r>
            <a:endParaRPr lang="el-GR" sz="1400">
              <a:solidFill>
                <a:srgbClr val="C00000"/>
              </a:solidFill>
              <a:latin typeface="Calibri" pitchFamily="34" charset="0"/>
            </a:endParaRPr>
          </a:p>
        </p:txBody>
      </p:sp>
      <p:sp>
        <p:nvSpPr>
          <p:cNvPr id="52234" name="17 - TextBox"/>
          <p:cNvSpPr txBox="1">
            <a:spLocks noChangeArrowheads="1"/>
          </p:cNvSpPr>
          <p:nvPr/>
        </p:nvSpPr>
        <p:spPr bwMode="auto">
          <a:xfrm>
            <a:off x="4211638" y="5210175"/>
            <a:ext cx="777875" cy="306388"/>
          </a:xfrm>
          <a:prstGeom prst="rect">
            <a:avLst/>
          </a:prstGeom>
          <a:noFill/>
          <a:ln w="9525">
            <a:noFill/>
            <a:miter lim="800000"/>
            <a:headEnd/>
            <a:tailEnd/>
          </a:ln>
        </p:spPr>
        <p:txBody>
          <a:bodyPr wrap="none">
            <a:spAutoFit/>
          </a:bodyPr>
          <a:lstStyle/>
          <a:p>
            <a:r>
              <a:rPr lang="en-US" sz="1400">
                <a:solidFill>
                  <a:srgbClr val="C00000"/>
                </a:solidFill>
                <a:latin typeface="Calibri" pitchFamily="34" charset="0"/>
              </a:rPr>
              <a:t>P&lt;0.004</a:t>
            </a:r>
            <a:endParaRPr lang="el-GR" sz="1400">
              <a:solidFill>
                <a:srgbClr val="C00000"/>
              </a:solidFill>
              <a:latin typeface="Calibri" pitchFamily="34" charset="0"/>
            </a:endParaRPr>
          </a:p>
        </p:txBody>
      </p:sp>
      <p:sp>
        <p:nvSpPr>
          <p:cNvPr id="19" name="18 - Στρογγυλεμένο ορθογώνιο"/>
          <p:cNvSpPr/>
          <p:nvPr/>
        </p:nvSpPr>
        <p:spPr bwMode="auto">
          <a:xfrm>
            <a:off x="7596188" y="4437063"/>
            <a:ext cx="288925" cy="287337"/>
          </a:xfrm>
          <a:prstGeom prst="roundRect">
            <a:avLst/>
          </a:prstGeom>
          <a:noFill/>
          <a:ln w="25400" cap="flat" cmpd="sng" algn="ctr">
            <a:solidFill>
              <a:srgbClr val="0070C0"/>
            </a:solidFill>
            <a:prstDash val="sysDash"/>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subTnLst>
                                    <p:animClr>
                                      <p:cBhvr override="childStyle">
                                        <p:cTn dur="1" fill="hold" display="0" masterRel="nextClick" afterEffect="1"/>
                                        <p:tgtEl>
                                          <p:spTgt spid="13"/>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heckerboard(across)">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cstate="print"/>
          <a:srcRect/>
          <a:stretch>
            <a:fillRect/>
          </a:stretch>
        </p:blipFill>
        <p:spPr bwMode="auto">
          <a:xfrm>
            <a:off x="468313" y="260350"/>
            <a:ext cx="8424862" cy="1452563"/>
          </a:xfrm>
          <a:prstGeom prst="rect">
            <a:avLst/>
          </a:prstGeom>
          <a:noFill/>
          <a:ln w="25400">
            <a:noFill/>
            <a:miter lim="800000"/>
            <a:headEnd/>
            <a:tailEnd type="none" w="lg" len="lg"/>
          </a:ln>
        </p:spPr>
      </p:pic>
      <p:pic>
        <p:nvPicPr>
          <p:cNvPr id="53251" name="Picture 4"/>
          <p:cNvPicPr>
            <a:picLocks noChangeAspect="1" noChangeArrowheads="1"/>
          </p:cNvPicPr>
          <p:nvPr/>
        </p:nvPicPr>
        <p:blipFill>
          <a:blip r:embed="rId3" cstate="print"/>
          <a:srcRect/>
          <a:stretch>
            <a:fillRect/>
          </a:stretch>
        </p:blipFill>
        <p:spPr bwMode="auto">
          <a:xfrm>
            <a:off x="468313" y="1773238"/>
            <a:ext cx="7315200" cy="457200"/>
          </a:xfrm>
          <a:prstGeom prst="rect">
            <a:avLst/>
          </a:prstGeom>
          <a:noFill/>
          <a:ln w="25400">
            <a:noFill/>
            <a:miter lim="800000"/>
            <a:headEnd/>
            <a:tailEnd type="none" w="lg" len="lg"/>
          </a:ln>
        </p:spPr>
      </p:pic>
      <p:pic>
        <p:nvPicPr>
          <p:cNvPr id="53252" name="Picture 3"/>
          <p:cNvPicPr>
            <a:picLocks noChangeAspect="1" noChangeArrowheads="1"/>
          </p:cNvPicPr>
          <p:nvPr/>
        </p:nvPicPr>
        <p:blipFill>
          <a:blip r:embed="rId4" cstate="print"/>
          <a:srcRect/>
          <a:stretch>
            <a:fillRect/>
          </a:stretch>
        </p:blipFill>
        <p:spPr bwMode="auto">
          <a:xfrm>
            <a:off x="1187450" y="2590800"/>
            <a:ext cx="6858000" cy="4267200"/>
          </a:xfrm>
          <a:prstGeom prst="rect">
            <a:avLst/>
          </a:prstGeom>
          <a:noFill/>
          <a:ln w="9525">
            <a:noFill/>
            <a:miter lim="800000"/>
            <a:headEnd/>
            <a:tailEnd/>
          </a:ln>
        </p:spPr>
      </p:pic>
      <p:sp>
        <p:nvSpPr>
          <p:cNvPr id="21" name="20 - Ελεύθερη σχεδίαση"/>
          <p:cNvSpPr/>
          <p:nvPr/>
        </p:nvSpPr>
        <p:spPr bwMode="auto">
          <a:xfrm>
            <a:off x="6805613" y="3976688"/>
            <a:ext cx="369887" cy="733425"/>
          </a:xfrm>
          <a:custGeom>
            <a:avLst/>
            <a:gdLst>
              <a:gd name="connsiteX0" fmla="*/ 0 w 370367"/>
              <a:gd name="connsiteY0" fmla="*/ 0 h 733646"/>
              <a:gd name="connsiteX1" fmla="*/ 361507 w 370367"/>
              <a:gd name="connsiteY1" fmla="*/ 425302 h 733646"/>
              <a:gd name="connsiteX2" fmla="*/ 53163 w 370367"/>
              <a:gd name="connsiteY2" fmla="*/ 733646 h 733646"/>
            </a:gdLst>
            <a:ahLst/>
            <a:cxnLst>
              <a:cxn ang="0">
                <a:pos x="connsiteX0" y="connsiteY0"/>
              </a:cxn>
              <a:cxn ang="0">
                <a:pos x="connsiteX1" y="connsiteY1"/>
              </a:cxn>
              <a:cxn ang="0">
                <a:pos x="connsiteX2" y="connsiteY2"/>
              </a:cxn>
            </a:cxnLst>
            <a:rect l="l" t="t" r="r" b="b"/>
            <a:pathLst>
              <a:path w="370367" h="733646">
                <a:moveTo>
                  <a:pt x="0" y="0"/>
                </a:moveTo>
                <a:cubicBezTo>
                  <a:pt x="176323" y="151514"/>
                  <a:pt x="352647" y="303028"/>
                  <a:pt x="361507" y="425302"/>
                </a:cubicBezTo>
                <a:cubicBezTo>
                  <a:pt x="370367" y="547576"/>
                  <a:pt x="211765" y="640611"/>
                  <a:pt x="53163" y="733646"/>
                </a:cubicBezTo>
              </a:path>
            </a:pathLst>
          </a:custGeom>
          <a:noFill/>
          <a:ln w="25400" cap="flat" cmpd="sng" algn="ctr">
            <a:solidFill>
              <a:srgbClr val="C00000"/>
            </a:solidFill>
            <a:prstDash val="solid"/>
            <a:round/>
            <a:headEnd type="none" w="med" len="med"/>
            <a:tailEnd type="stealth" w="lg" len="lg"/>
          </a:ln>
          <a:effectLst/>
        </p:spPr>
        <p:txBody>
          <a:bodyPr/>
          <a:lstStyle/>
          <a:p>
            <a:pPr>
              <a:defRPr/>
            </a:pPr>
            <a:endParaRPr lang="el-GR">
              <a:effectLst>
                <a:outerShdw blurRad="38100" dist="38100" dir="2700000" algn="tl">
                  <a:srgbClr val="000000">
                    <a:alpha val="43137"/>
                  </a:srgbClr>
                </a:outerShdw>
              </a:effectLst>
              <a:ea typeface="+mn-ea"/>
            </a:endParaRPr>
          </a:p>
        </p:txBody>
      </p:sp>
      <p:sp>
        <p:nvSpPr>
          <p:cNvPr id="7" name="21 - Ελεύθερη σχεδίαση"/>
          <p:cNvSpPr/>
          <p:nvPr/>
        </p:nvSpPr>
        <p:spPr bwMode="auto">
          <a:xfrm>
            <a:off x="7019925" y="5864225"/>
            <a:ext cx="369888" cy="588963"/>
          </a:xfrm>
          <a:custGeom>
            <a:avLst/>
            <a:gdLst>
              <a:gd name="connsiteX0" fmla="*/ 0 w 370367"/>
              <a:gd name="connsiteY0" fmla="*/ 0 h 733646"/>
              <a:gd name="connsiteX1" fmla="*/ 361507 w 370367"/>
              <a:gd name="connsiteY1" fmla="*/ 425302 h 733646"/>
              <a:gd name="connsiteX2" fmla="*/ 53163 w 370367"/>
              <a:gd name="connsiteY2" fmla="*/ 733646 h 733646"/>
            </a:gdLst>
            <a:ahLst/>
            <a:cxnLst>
              <a:cxn ang="0">
                <a:pos x="connsiteX0" y="connsiteY0"/>
              </a:cxn>
              <a:cxn ang="0">
                <a:pos x="connsiteX1" y="connsiteY1"/>
              </a:cxn>
              <a:cxn ang="0">
                <a:pos x="connsiteX2" y="connsiteY2"/>
              </a:cxn>
            </a:cxnLst>
            <a:rect l="l" t="t" r="r" b="b"/>
            <a:pathLst>
              <a:path w="370367" h="733646">
                <a:moveTo>
                  <a:pt x="0" y="0"/>
                </a:moveTo>
                <a:cubicBezTo>
                  <a:pt x="176323" y="151514"/>
                  <a:pt x="352647" y="303028"/>
                  <a:pt x="361507" y="425302"/>
                </a:cubicBezTo>
                <a:cubicBezTo>
                  <a:pt x="370367" y="547576"/>
                  <a:pt x="211765" y="640611"/>
                  <a:pt x="53163" y="733646"/>
                </a:cubicBezTo>
              </a:path>
            </a:pathLst>
          </a:custGeom>
          <a:noFill/>
          <a:ln w="25400" cap="flat" cmpd="sng" algn="ctr">
            <a:solidFill>
              <a:srgbClr val="C00000"/>
            </a:solidFill>
            <a:prstDash val="solid"/>
            <a:round/>
            <a:headEnd type="none" w="med" len="med"/>
            <a:tailEnd type="stealth" w="lg" len="lg"/>
          </a:ln>
          <a:effectLst/>
        </p:spPr>
        <p:txBody>
          <a:bodyPr/>
          <a:lstStyle/>
          <a:p>
            <a:pPr>
              <a:defRPr/>
            </a:pPr>
            <a:endParaRPr lang="el-GR" dirty="0">
              <a:effectLst>
                <a:outerShdw blurRad="38100" dist="38100" dir="2700000" algn="tl">
                  <a:srgbClr val="000000">
                    <a:alpha val="43137"/>
                  </a:srgbClr>
                </a:outerShdw>
              </a:effectLst>
              <a:ea typeface="+mn-ea"/>
            </a:endParaRPr>
          </a:p>
        </p:txBody>
      </p:sp>
      <p:sp>
        <p:nvSpPr>
          <p:cNvPr id="8" name="20 - Ελεύθερη σχεδίαση"/>
          <p:cNvSpPr/>
          <p:nvPr/>
        </p:nvSpPr>
        <p:spPr bwMode="auto">
          <a:xfrm>
            <a:off x="6926263" y="4783138"/>
            <a:ext cx="369887" cy="949325"/>
          </a:xfrm>
          <a:custGeom>
            <a:avLst/>
            <a:gdLst>
              <a:gd name="connsiteX0" fmla="*/ 0 w 370367"/>
              <a:gd name="connsiteY0" fmla="*/ 0 h 733646"/>
              <a:gd name="connsiteX1" fmla="*/ 361507 w 370367"/>
              <a:gd name="connsiteY1" fmla="*/ 425302 h 733646"/>
              <a:gd name="connsiteX2" fmla="*/ 53163 w 370367"/>
              <a:gd name="connsiteY2" fmla="*/ 733646 h 733646"/>
            </a:gdLst>
            <a:ahLst/>
            <a:cxnLst>
              <a:cxn ang="0">
                <a:pos x="connsiteX0" y="connsiteY0"/>
              </a:cxn>
              <a:cxn ang="0">
                <a:pos x="connsiteX1" y="connsiteY1"/>
              </a:cxn>
              <a:cxn ang="0">
                <a:pos x="connsiteX2" y="connsiteY2"/>
              </a:cxn>
            </a:cxnLst>
            <a:rect l="l" t="t" r="r" b="b"/>
            <a:pathLst>
              <a:path w="370367" h="733646">
                <a:moveTo>
                  <a:pt x="0" y="0"/>
                </a:moveTo>
                <a:cubicBezTo>
                  <a:pt x="176323" y="151514"/>
                  <a:pt x="352647" y="303028"/>
                  <a:pt x="361507" y="425302"/>
                </a:cubicBezTo>
                <a:cubicBezTo>
                  <a:pt x="370367" y="547576"/>
                  <a:pt x="211765" y="640611"/>
                  <a:pt x="53163" y="733646"/>
                </a:cubicBezTo>
              </a:path>
            </a:pathLst>
          </a:custGeom>
          <a:noFill/>
          <a:ln w="25400" cap="flat" cmpd="sng" algn="ctr">
            <a:solidFill>
              <a:srgbClr val="C00000"/>
            </a:solidFill>
            <a:prstDash val="solid"/>
            <a:round/>
            <a:headEnd type="none" w="med" len="med"/>
            <a:tailEnd type="stealth" w="lg" len="lg"/>
          </a:ln>
          <a:effectLst/>
        </p:spPr>
        <p:txBody>
          <a:bodyPr/>
          <a:lstStyle/>
          <a:p>
            <a:pPr>
              <a:defRPr/>
            </a:pPr>
            <a:endParaRPr lang="el-GR" dirty="0">
              <a:effectLst>
                <a:outerShdw blurRad="38100" dist="38100" dir="2700000" algn="tl">
                  <a:srgbClr val="000000">
                    <a:alpha val="43137"/>
                  </a:srgbClr>
                </a:outerShdw>
              </a:effectLs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animClr>
                                      <p:cBhvr override="childStyle">
                                        <p:cTn dur="1" fill="hold" display="0" masterRel="nextClick" afterEffect="1"/>
                                        <p:tgtEl>
                                          <p:spTgt spid="21"/>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subTnLst>
                                    <p:animClr>
                                      <p:cBhvr override="childStyle">
                                        <p:cTn dur="1" fill="hold" display="0" masterRel="nextClick" afterEffect="1"/>
                                        <p:tgtEl>
                                          <p:spTgt spid="8"/>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428625" y="285750"/>
            <a:ext cx="8286750" cy="2686050"/>
          </a:xfrm>
          <a:prstGeom prst="rect">
            <a:avLst/>
          </a:prstGeom>
          <a:noFill/>
          <a:ln w="25400">
            <a:noFill/>
            <a:miter lim="800000"/>
            <a:headEnd/>
            <a:tailEnd type="none" w="lg" len="lg"/>
          </a:ln>
        </p:spPr>
      </p:pic>
      <p:pic>
        <p:nvPicPr>
          <p:cNvPr id="54275" name="Picture 3"/>
          <p:cNvPicPr>
            <a:picLocks noChangeAspect="1" noChangeArrowheads="1"/>
          </p:cNvPicPr>
          <p:nvPr/>
        </p:nvPicPr>
        <p:blipFill>
          <a:blip r:embed="rId4" cstate="print"/>
          <a:srcRect/>
          <a:stretch>
            <a:fillRect/>
          </a:stretch>
        </p:blipFill>
        <p:spPr bwMode="auto">
          <a:xfrm>
            <a:off x="5376863" y="1857375"/>
            <a:ext cx="2838450" cy="285750"/>
          </a:xfrm>
          <a:prstGeom prst="rect">
            <a:avLst/>
          </a:prstGeom>
          <a:noFill/>
          <a:ln w="25400">
            <a:noFill/>
            <a:miter lim="800000"/>
            <a:headEnd/>
            <a:tailEnd type="none" w="lg" len="lg"/>
          </a:ln>
        </p:spPr>
      </p:pic>
      <p:pic>
        <p:nvPicPr>
          <p:cNvPr id="54276" name="Picture 4"/>
          <p:cNvPicPr>
            <a:picLocks noChangeAspect="1" noChangeArrowheads="1"/>
          </p:cNvPicPr>
          <p:nvPr/>
        </p:nvPicPr>
        <p:blipFill>
          <a:blip r:embed="rId5" cstate="print"/>
          <a:srcRect/>
          <a:stretch>
            <a:fillRect/>
          </a:stretch>
        </p:blipFill>
        <p:spPr bwMode="auto">
          <a:xfrm>
            <a:off x="500063" y="3214688"/>
            <a:ext cx="8258175" cy="3305175"/>
          </a:xfrm>
          <a:prstGeom prst="rect">
            <a:avLst/>
          </a:prstGeom>
          <a:noFill/>
          <a:ln w="25400">
            <a:noFill/>
            <a:miter lim="800000"/>
            <a:headEnd/>
            <a:tailEnd type="none" w="lg" len="lg"/>
          </a:ln>
        </p:spPr>
      </p:pic>
      <p:pic>
        <p:nvPicPr>
          <p:cNvPr id="54277" name="Picture 5"/>
          <p:cNvPicPr>
            <a:picLocks noChangeAspect="1" noChangeArrowheads="1"/>
          </p:cNvPicPr>
          <p:nvPr/>
        </p:nvPicPr>
        <p:blipFill>
          <a:blip r:embed="rId6" cstate="print"/>
          <a:srcRect b="24998"/>
          <a:stretch>
            <a:fillRect/>
          </a:stretch>
        </p:blipFill>
        <p:spPr bwMode="auto">
          <a:xfrm>
            <a:off x="5572125" y="5000625"/>
            <a:ext cx="2847975" cy="214313"/>
          </a:xfrm>
          <a:prstGeom prst="rect">
            <a:avLst/>
          </a:prstGeom>
          <a:noFill/>
          <a:ln w="25400">
            <a:noFill/>
            <a:miter lim="800000"/>
            <a:headEnd/>
            <a:tailEnd type="none" w="lg" len="lg"/>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6"/>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96147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6502400" y="5003801"/>
            <a:ext cx="782421" cy="774700"/>
          </a:xfrm>
          <a:prstGeom prst="rect">
            <a:avLst/>
          </a:prstGeom>
          <a:noFill/>
          <a:ln w="9525">
            <a:noFill/>
            <a:miter lim="800000"/>
            <a:headEnd/>
            <a:tailEnd/>
          </a:ln>
        </p:spPr>
        <p:txBody>
          <a:bodyPr wrap="square">
            <a:spAutoFit/>
          </a:bodyPr>
          <a:lstStyle/>
          <a:p>
            <a:r>
              <a:rPr lang="en-US" sz="2000" b="1" dirty="0" smtClean="0">
                <a:latin typeface="Calibri" pitchFamily="34" charset="0"/>
              </a:rPr>
              <a:t>40%</a:t>
            </a:r>
            <a:endParaRPr lang="en-US" sz="2000" b="1" dirty="0">
              <a:latin typeface="Calibri" pitchFamily="34" charset="0"/>
            </a:endParaRPr>
          </a:p>
          <a:p>
            <a:r>
              <a:rPr lang="en-US" sz="2400" dirty="0">
                <a:latin typeface="Calibri" pitchFamily="34" charset="0"/>
              </a:rPr>
              <a:t>	</a:t>
            </a:r>
            <a:endParaRPr lang="en-GB" sz="2400" dirty="0">
              <a:latin typeface="Calibri" pitchFamily="34" charset="0"/>
            </a:endParaRPr>
          </a:p>
        </p:txBody>
      </p:sp>
      <p:sp>
        <p:nvSpPr>
          <p:cNvPr id="9" name="Rectangle 9"/>
          <p:cNvSpPr>
            <a:spLocks noChangeArrowheads="1"/>
          </p:cNvSpPr>
          <p:nvPr/>
        </p:nvSpPr>
        <p:spPr bwMode="auto">
          <a:xfrm>
            <a:off x="6516193" y="1325447"/>
            <a:ext cx="808394" cy="769441"/>
          </a:xfrm>
          <a:prstGeom prst="rect">
            <a:avLst/>
          </a:prstGeom>
          <a:noFill/>
          <a:ln w="9525">
            <a:noFill/>
            <a:miter lim="800000"/>
            <a:headEnd/>
            <a:tailEnd/>
          </a:ln>
        </p:spPr>
        <p:txBody>
          <a:bodyPr wrap="square">
            <a:spAutoFit/>
          </a:bodyPr>
          <a:lstStyle/>
          <a:p>
            <a:r>
              <a:rPr lang="en-US" sz="2000" b="1" dirty="0" smtClean="0">
                <a:latin typeface="Calibri" pitchFamily="34" charset="0"/>
              </a:rPr>
              <a:t>40%</a:t>
            </a:r>
            <a:endParaRPr lang="en-US" sz="2000" b="1" dirty="0">
              <a:latin typeface="Calibri" pitchFamily="34" charset="0"/>
            </a:endParaRPr>
          </a:p>
          <a:p>
            <a:r>
              <a:rPr lang="en-US" sz="2400" dirty="0">
                <a:latin typeface="Calibri" pitchFamily="34" charset="0"/>
              </a:rPr>
              <a:t>	</a:t>
            </a:r>
            <a:endParaRPr lang="en-GB" sz="2400" dirty="0">
              <a:latin typeface="Calibri" pitchFamily="34" charset="0"/>
            </a:endParaRPr>
          </a:p>
        </p:txBody>
      </p:sp>
      <p:sp>
        <p:nvSpPr>
          <p:cNvPr id="10" name="Rectangle 9"/>
          <p:cNvSpPr>
            <a:spLocks noChangeArrowheads="1"/>
          </p:cNvSpPr>
          <p:nvPr/>
        </p:nvSpPr>
        <p:spPr bwMode="auto">
          <a:xfrm>
            <a:off x="6515100" y="3162300"/>
            <a:ext cx="816115" cy="769441"/>
          </a:xfrm>
          <a:prstGeom prst="rect">
            <a:avLst/>
          </a:prstGeom>
          <a:noFill/>
          <a:ln w="9525">
            <a:noFill/>
            <a:miter lim="800000"/>
            <a:headEnd/>
            <a:tailEnd/>
          </a:ln>
        </p:spPr>
        <p:txBody>
          <a:bodyPr wrap="square">
            <a:spAutoFit/>
          </a:bodyPr>
          <a:lstStyle/>
          <a:p>
            <a:r>
              <a:rPr lang="en-US" sz="2000" b="1" dirty="0">
                <a:latin typeface="Calibri" pitchFamily="34" charset="0"/>
              </a:rPr>
              <a:t>2</a:t>
            </a:r>
            <a:r>
              <a:rPr lang="en-US" sz="2000" b="1" dirty="0" smtClean="0">
                <a:latin typeface="Calibri" pitchFamily="34" charset="0"/>
              </a:rPr>
              <a:t>0%</a:t>
            </a:r>
            <a:endParaRPr lang="en-US" sz="2000" b="1" dirty="0">
              <a:latin typeface="Calibri" pitchFamily="34" charset="0"/>
            </a:endParaRPr>
          </a:p>
          <a:p>
            <a:r>
              <a:rPr lang="en-US" sz="2400" dirty="0">
                <a:latin typeface="Calibri" pitchFamily="34" charset="0"/>
              </a:rPr>
              <a:t>	</a:t>
            </a:r>
            <a:endParaRPr lang="en-GB" sz="2400" dirty="0">
              <a:latin typeface="Calibri" pitchFamily="34" charset="0"/>
            </a:endParaRPr>
          </a:p>
        </p:txBody>
      </p:sp>
      <p:sp>
        <p:nvSpPr>
          <p:cNvPr id="11" name="Subtitle 2"/>
          <p:cNvSpPr txBox="1">
            <a:spLocks/>
          </p:cNvSpPr>
          <p:nvPr/>
        </p:nvSpPr>
        <p:spPr>
          <a:xfrm>
            <a:off x="-177800" y="5892800"/>
            <a:ext cx="977900" cy="965200"/>
          </a:xfrm>
          <a:prstGeom prst="rect">
            <a:avLst/>
          </a:prstGeom>
          <a:solidFill>
            <a:schemeClr val="bg1"/>
          </a:solidFill>
        </p:spPr>
        <p:txBody>
          <a:bodyPr>
            <a:normAutofit/>
          </a:bodyPr>
          <a:lstStyle/>
          <a:p>
            <a:pPr algn="ctr" fontAlgn="auto">
              <a:spcBef>
                <a:spcPct val="20000"/>
              </a:spcBef>
              <a:spcAft>
                <a:spcPts val="0"/>
              </a:spcAft>
              <a:buFont typeface="Arial" pitchFamily="34" charset="0"/>
              <a:buNone/>
              <a:defRPr/>
            </a:pPr>
            <a:endParaRPr lang="en-GB" sz="2000" dirty="0">
              <a:solidFill>
                <a:schemeClr val="tx1">
                  <a:tint val="75000"/>
                </a:schemeClr>
              </a:solidFill>
              <a:latin typeface="+mn-lt"/>
            </a:endParaRPr>
          </a:p>
        </p:txBody>
      </p:sp>
      <p:sp>
        <p:nvSpPr>
          <p:cNvPr id="24577" name="Title 1"/>
          <p:cNvSpPr>
            <a:spLocks noGrp="1"/>
          </p:cNvSpPr>
          <p:nvPr>
            <p:ph type="ctrTitle"/>
          </p:nvPr>
        </p:nvSpPr>
        <p:spPr>
          <a:xfrm>
            <a:off x="282852" y="-12977"/>
            <a:ext cx="7777163" cy="818889"/>
          </a:xfrm>
          <a:solidFill>
            <a:schemeClr val="bg1"/>
          </a:solidFill>
        </p:spPr>
        <p:txBody>
          <a:bodyPr>
            <a:normAutofit/>
          </a:bodyPr>
          <a:lstStyle/>
          <a:p>
            <a:pPr eaLnBrk="1" hangingPunct="1"/>
            <a:r>
              <a:rPr lang="el-GR" sz="3200" b="1" dirty="0" smtClean="0"/>
              <a:t>κλινική πορεία νόσου </a:t>
            </a:r>
            <a:endParaRPr lang="en-GB" sz="3200" b="1" dirty="0" smtClean="0"/>
          </a:p>
        </p:txBody>
      </p:sp>
      <p:sp>
        <p:nvSpPr>
          <p:cNvPr id="12" name="Rectangle 11"/>
          <p:cNvSpPr/>
          <p:nvPr/>
        </p:nvSpPr>
        <p:spPr>
          <a:xfrm>
            <a:off x="0" y="-27384"/>
            <a:ext cx="9144000" cy="808710"/>
          </a:xfrm>
          <a:prstGeom prst="rect">
            <a:avLst/>
          </a:prstGeom>
          <a:solidFill>
            <a:srgbClr val="7F7F7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619920" y="170478"/>
            <a:ext cx="7842250" cy="784225"/>
          </a:xfrm>
          <a:prstGeom prst="rect">
            <a:avLst/>
          </a:prstGeom>
        </p:spPr>
        <p:txBody>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lang="en-GB" altLang="en-US" sz="2800" kern="0" dirty="0" smtClean="0">
                <a:solidFill>
                  <a:schemeClr val="bg1"/>
                </a:solidFill>
                <a:latin typeface="+mj-lt"/>
                <a:ea typeface="+mj-ea"/>
                <a:cs typeface="+mj-cs"/>
              </a:rPr>
              <a:t>MS disease courses</a:t>
            </a:r>
            <a:endParaRPr kumimoji="0" lang="en-GB" altLang="en-US" sz="28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14" name="Picture 13" descr="disease course Lublin et al, 1996, Neurol.jpg"/>
          <p:cNvPicPr>
            <a:picLocks noChangeAspect="1"/>
          </p:cNvPicPr>
          <p:nvPr/>
        </p:nvPicPr>
        <p:blipFill>
          <a:blip r:embed="rId3" cstate="print"/>
          <a:stretch>
            <a:fillRect/>
          </a:stretch>
        </p:blipFill>
        <p:spPr>
          <a:xfrm>
            <a:off x="1143000" y="1633756"/>
            <a:ext cx="6858000" cy="4191000"/>
          </a:xfrm>
          <a:prstGeom prst="rect">
            <a:avLst/>
          </a:prstGeom>
        </p:spPr>
      </p:pic>
      <p:sp>
        <p:nvSpPr>
          <p:cNvPr id="15" name="Rectangle 9"/>
          <p:cNvSpPr>
            <a:spLocks noChangeArrowheads="1"/>
          </p:cNvSpPr>
          <p:nvPr/>
        </p:nvSpPr>
        <p:spPr bwMode="auto">
          <a:xfrm>
            <a:off x="2273936" y="3757063"/>
            <a:ext cx="1288129" cy="769441"/>
          </a:xfrm>
          <a:prstGeom prst="rect">
            <a:avLst/>
          </a:prstGeom>
          <a:noFill/>
          <a:ln w="9525">
            <a:noFill/>
            <a:miter lim="800000"/>
            <a:headEnd/>
            <a:tailEnd/>
          </a:ln>
        </p:spPr>
        <p:txBody>
          <a:bodyPr wrap="square">
            <a:spAutoFit/>
          </a:bodyPr>
          <a:lstStyle/>
          <a:p>
            <a:r>
              <a:rPr lang="en-US" sz="2000" b="1" dirty="0" smtClean="0">
                <a:latin typeface="Calibri" pitchFamily="34" charset="0"/>
              </a:rPr>
              <a:t>10-15%</a:t>
            </a:r>
            <a:endParaRPr lang="en-US" sz="2000" b="1" dirty="0">
              <a:latin typeface="Calibri" pitchFamily="34" charset="0"/>
            </a:endParaRPr>
          </a:p>
          <a:p>
            <a:r>
              <a:rPr lang="en-US" sz="2400" dirty="0">
                <a:latin typeface="Calibri" pitchFamily="34" charset="0"/>
              </a:rPr>
              <a:t>	</a:t>
            </a:r>
            <a:endParaRPr lang="en-GB" sz="2400" dirty="0">
              <a:latin typeface="Calibri" pitchFamily="34" charset="0"/>
            </a:endParaRPr>
          </a:p>
        </p:txBody>
      </p:sp>
      <p:sp>
        <p:nvSpPr>
          <p:cNvPr id="16" name="Rectangle 9"/>
          <p:cNvSpPr>
            <a:spLocks noChangeArrowheads="1"/>
          </p:cNvSpPr>
          <p:nvPr/>
        </p:nvSpPr>
        <p:spPr bwMode="auto">
          <a:xfrm>
            <a:off x="2317152" y="1316343"/>
            <a:ext cx="1288129" cy="769441"/>
          </a:xfrm>
          <a:prstGeom prst="rect">
            <a:avLst/>
          </a:prstGeom>
          <a:noFill/>
          <a:ln w="9525">
            <a:noFill/>
            <a:miter lim="800000"/>
            <a:headEnd/>
            <a:tailEnd/>
          </a:ln>
        </p:spPr>
        <p:txBody>
          <a:bodyPr wrap="square">
            <a:spAutoFit/>
          </a:bodyPr>
          <a:lstStyle/>
          <a:p>
            <a:r>
              <a:rPr lang="en-US" sz="2000" b="1" dirty="0" smtClean="0">
                <a:latin typeface="Calibri" pitchFamily="34" charset="0"/>
              </a:rPr>
              <a:t>40%</a:t>
            </a:r>
            <a:endParaRPr lang="en-US" sz="2000" b="1" dirty="0">
              <a:latin typeface="Calibri" pitchFamily="34" charset="0"/>
            </a:endParaRPr>
          </a:p>
          <a:p>
            <a:r>
              <a:rPr lang="en-US" sz="2400" dirty="0">
                <a:latin typeface="Calibri" pitchFamily="34" charset="0"/>
              </a:rPr>
              <a:t>	</a:t>
            </a:r>
            <a:endParaRPr lang="en-GB" sz="2400" dirty="0">
              <a:latin typeface="Calibri" pitchFamily="34" charset="0"/>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8" name="TextBox 7"/>
          <p:cNvSpPr txBox="1"/>
          <p:nvPr/>
        </p:nvSpPr>
        <p:spPr>
          <a:xfrm>
            <a:off x="771525" y="6099175"/>
            <a:ext cx="2724150" cy="723900"/>
          </a:xfrm>
          <a:prstGeom prst="rect">
            <a:avLst/>
          </a:prstGeom>
          <a:solidFill>
            <a:schemeClr val="bg1"/>
          </a:solidFill>
        </p:spPr>
        <p:txBody>
          <a:bodyPr wrap="none" rtlCol="0">
            <a:noAutofit/>
          </a:bodyPr>
          <a:lstStyle/>
          <a:p>
            <a:endParaRPr lang="en-US" dirty="0"/>
          </a:p>
        </p:txBody>
      </p:sp>
      <p:sp>
        <p:nvSpPr>
          <p:cNvPr id="10" name="Title 1"/>
          <p:cNvSpPr>
            <a:spLocks noGrp="1"/>
          </p:cNvSpPr>
          <p:nvPr>
            <p:ph type="ctrTitle"/>
          </p:nvPr>
        </p:nvSpPr>
        <p:spPr>
          <a:xfrm>
            <a:off x="1619672" y="1484784"/>
            <a:ext cx="7128792" cy="1470025"/>
          </a:xfrm>
        </p:spPr>
        <p:txBody>
          <a:bodyPr>
            <a:noAutofit/>
          </a:bodyPr>
          <a:lstStyle/>
          <a:p>
            <a:r>
              <a:rPr lang="el-GR" sz="2400" dirty="0" smtClean="0"/>
              <a:t> </a:t>
            </a:r>
            <a:r>
              <a:rPr lang="el-GR" sz="2800" b="1" dirty="0" smtClean="0">
                <a:solidFill>
                  <a:schemeClr val="tx2"/>
                </a:solidFill>
              </a:rPr>
              <a:t>Φλεγμονώδη/</a:t>
            </a:r>
            <a:r>
              <a:rPr lang="el-GR" sz="2800" b="1" dirty="0" err="1" smtClean="0">
                <a:solidFill>
                  <a:schemeClr val="tx2"/>
                </a:solidFill>
              </a:rPr>
              <a:t>απομυελινωτικά </a:t>
            </a:r>
            <a:r>
              <a:rPr lang="el-GR" sz="2800" b="1" dirty="0" smtClean="0">
                <a:solidFill>
                  <a:schemeClr val="tx2"/>
                </a:solidFill>
              </a:rPr>
              <a:t>νοσήματα του ΚΝΣ: από την παθογένεια προς νέες θεραπείες  </a:t>
            </a:r>
            <a:endParaRPr lang="el-GR" sz="2800" dirty="0">
              <a:solidFill>
                <a:schemeClr val="tx2"/>
              </a:solidFill>
            </a:endParaRPr>
          </a:p>
        </p:txBody>
      </p:sp>
      <p:pic>
        <p:nvPicPr>
          <p:cNvPr id="13" name="Picture 7" descr="LOGO FALHROY.png"/>
          <p:cNvPicPr>
            <a:picLocks noChangeAspect="1"/>
          </p:cNvPicPr>
          <p:nvPr/>
        </p:nvPicPr>
        <p:blipFill>
          <a:blip r:embed="rId4" cstate="print"/>
          <a:srcRect/>
          <a:stretch>
            <a:fillRect/>
          </a:stretch>
        </p:blipFill>
        <p:spPr bwMode="auto">
          <a:xfrm>
            <a:off x="232172" y="6054329"/>
            <a:ext cx="1238994" cy="555873"/>
          </a:xfrm>
          <a:prstGeom prst="rect">
            <a:avLst/>
          </a:prstGeom>
          <a:noFill/>
          <a:ln w="9525">
            <a:noFill/>
            <a:miter lim="800000"/>
            <a:headEnd/>
            <a:tailEnd/>
          </a:ln>
        </p:spPr>
      </p:pic>
      <p:pic>
        <p:nvPicPr>
          <p:cNvPr id="14" name="Picture 2" descr="http://www.pasteur.gr/wp-content/uploads/2015/03/pasteur_Institute_en.png">
            <a:hlinkClick r:id="rId5" tooltip="Public Health - Research - Education"/>
          </p:cNvPr>
          <p:cNvPicPr>
            <a:picLocks noChangeAspect="1" noChangeArrowheads="1"/>
          </p:cNvPicPr>
          <p:nvPr/>
        </p:nvPicPr>
        <p:blipFill>
          <a:blip r:embed="rId6" cstate="print"/>
          <a:srcRect/>
          <a:stretch>
            <a:fillRect/>
          </a:stretch>
        </p:blipFill>
        <p:spPr bwMode="auto">
          <a:xfrm>
            <a:off x="6983016" y="6021288"/>
            <a:ext cx="1861840" cy="713259"/>
          </a:xfrm>
          <a:prstGeom prst="rect">
            <a:avLst/>
          </a:prstGeom>
          <a:noFill/>
          <a:ln w="9525">
            <a:noFill/>
            <a:miter lim="800000"/>
            <a:headEnd/>
            <a:tailEnd/>
          </a:ln>
        </p:spPr>
      </p:pic>
      <p:pic>
        <p:nvPicPr>
          <p:cNvPr id="15" name="Picture 18" descr="Imperial College London"/>
          <p:cNvPicPr>
            <a:picLocks noChangeAspect="1" noChangeArrowheads="1"/>
          </p:cNvPicPr>
          <p:nvPr/>
        </p:nvPicPr>
        <p:blipFill>
          <a:blip r:embed="rId7" cstate="print"/>
          <a:srcRect/>
          <a:stretch>
            <a:fillRect/>
          </a:stretch>
        </p:blipFill>
        <p:spPr bwMode="auto">
          <a:xfrm>
            <a:off x="4265042" y="6268640"/>
            <a:ext cx="1646411" cy="429742"/>
          </a:xfrm>
          <a:prstGeom prst="rect">
            <a:avLst/>
          </a:prstGeom>
          <a:noFill/>
          <a:ln w="9525">
            <a:noFill/>
            <a:miter lim="800000"/>
            <a:headEnd/>
            <a:tailEnd/>
          </a:ln>
        </p:spPr>
      </p:pic>
      <p:sp>
        <p:nvSpPr>
          <p:cNvPr id="9" name="Subtitle 8"/>
          <p:cNvSpPr>
            <a:spLocks noGrp="1"/>
          </p:cNvSpPr>
          <p:nvPr>
            <p:ph type="subTitle" idx="1"/>
          </p:nvPr>
        </p:nvSpPr>
        <p:spPr/>
        <p:txBody>
          <a:bodyPr/>
          <a:lstStyle/>
          <a:p>
            <a:endParaRPr lang="el-GR"/>
          </a:p>
        </p:txBody>
      </p:sp>
      <p:sp>
        <p:nvSpPr>
          <p:cNvPr id="11" name="Rectangle 3"/>
          <p:cNvSpPr>
            <a:spLocks noChangeArrowheads="1"/>
          </p:cNvSpPr>
          <p:nvPr/>
        </p:nvSpPr>
        <p:spPr bwMode="auto">
          <a:xfrm>
            <a:off x="2590800" y="3861048"/>
            <a:ext cx="3962400"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l-GR" sz="4400" dirty="0"/>
              <a:t>Ευχαριστώ!</a:t>
            </a:r>
            <a:r>
              <a:rPr lang="en-GB" sz="4400" dirty="0"/>
              <a:t>!! </a:t>
            </a:r>
            <a:endParaRPr lang="el-GR" sz="4400" dirty="0"/>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http://grindzmyreels.com/wp-content/uploads/2011/07/fin1.jpg"/>
          <p:cNvPicPr>
            <a:picLocks noChangeAspect="1" noChangeArrowheads="1"/>
          </p:cNvPicPr>
          <p:nvPr/>
        </p:nvPicPr>
        <p:blipFill>
          <a:blip r:embed="rId4" cstate="print"/>
          <a:srcRect/>
          <a:stretch>
            <a:fillRect/>
          </a:stretch>
        </p:blipFill>
        <p:spPr bwMode="auto">
          <a:xfrm>
            <a:off x="333375" y="195262"/>
            <a:ext cx="8651242" cy="6523038"/>
          </a:xfrm>
          <a:prstGeom prst="rect">
            <a:avLst/>
          </a:prstGeom>
          <a:noFill/>
        </p:spPr>
      </p:pic>
      <p:sp>
        <p:nvSpPr>
          <p:cNvPr id="13" name="TextBox 12"/>
          <p:cNvSpPr txBox="1"/>
          <p:nvPr/>
        </p:nvSpPr>
        <p:spPr>
          <a:xfrm>
            <a:off x="2387599" y="5689600"/>
            <a:ext cx="4389113" cy="584775"/>
          </a:xfrm>
          <a:prstGeom prst="rect">
            <a:avLst/>
          </a:prstGeom>
          <a:noFill/>
        </p:spPr>
        <p:txBody>
          <a:bodyPr wrap="square" rtlCol="0">
            <a:spAutoFit/>
          </a:bodyPr>
          <a:lstStyle/>
          <a:p>
            <a:pPr algn="ctr"/>
            <a:r>
              <a:rPr lang="el-GR" sz="3200" dirty="0" smtClean="0">
                <a:solidFill>
                  <a:schemeClr val="bg1"/>
                </a:solidFill>
              </a:rPr>
              <a:t>ευχαριστώ!</a:t>
            </a:r>
            <a:endParaRPr lang="en-US" sz="3200" dirty="0">
              <a:solidFill>
                <a:schemeClr val="bg1"/>
              </a:solidFill>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a:solidFill>
                <a:srgbClr val="000000"/>
              </a:solidFill>
              <a:latin typeface="Calibri" pitchFamily="34" charset="0"/>
            </a:endParaRPr>
          </a:p>
        </p:txBody>
      </p:sp>
      <p:sp>
        <p:nvSpPr>
          <p:cNvPr id="61443" name="TextBox 7"/>
          <p:cNvSpPr txBox="1">
            <a:spLocks noChangeArrowheads="1"/>
          </p:cNvSpPr>
          <p:nvPr/>
        </p:nvSpPr>
        <p:spPr bwMode="auto">
          <a:xfrm>
            <a:off x="771525" y="6099175"/>
            <a:ext cx="2724150" cy="723900"/>
          </a:xfrm>
          <a:prstGeom prst="rect">
            <a:avLst/>
          </a:prstGeom>
          <a:solidFill>
            <a:schemeClr val="bg1"/>
          </a:solidFill>
          <a:ln w="9525">
            <a:noFill/>
            <a:miter lim="800000"/>
            <a:headEnd/>
            <a:tailEnd/>
          </a:ln>
        </p:spPr>
        <p:txBody>
          <a:bodyPr wrap="none"/>
          <a:lstStyle/>
          <a:p>
            <a:endParaRPr lang="en-US">
              <a:latin typeface="Calibri" pitchFamily="34" charset="0"/>
            </a:endParaRPr>
          </a:p>
        </p:txBody>
      </p:sp>
      <p:sp>
        <p:nvSpPr>
          <p:cNvPr id="6" name="Rectangle 3"/>
          <p:cNvSpPr>
            <a:spLocks noChangeArrowheads="1"/>
          </p:cNvSpPr>
          <p:nvPr/>
        </p:nvSpPr>
        <p:spPr bwMode="auto">
          <a:xfrm>
            <a:off x="1125538" y="3538538"/>
            <a:ext cx="7345362"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l-GR" sz="3600">
                <a:latin typeface="Calibri" pitchFamily="34" charset="0"/>
              </a:rPr>
              <a:t>επαναμυελίνωση </a:t>
            </a:r>
            <a:endParaRPr lang="en-US" sz="3600">
              <a:latin typeface="Calibri" pitchFamily="34" charset="0"/>
            </a:endParaRPr>
          </a:p>
          <a:p>
            <a:pPr marL="342900" indent="-342900" algn="ctr">
              <a:spcBef>
                <a:spcPct val="20000"/>
              </a:spcBef>
              <a:buClr>
                <a:schemeClr val="bg2"/>
              </a:buClr>
              <a:buSzPct val="75000"/>
              <a:buFont typeface="Wingdings" pitchFamily="2" charset="2"/>
              <a:buNone/>
            </a:pPr>
            <a:r>
              <a:rPr lang="en-US" sz="3600">
                <a:latin typeface="Calibri" pitchFamily="34" charset="0"/>
              </a:rPr>
              <a:t> </a:t>
            </a:r>
            <a:r>
              <a:rPr lang="en-GB" sz="3600">
                <a:latin typeface="Calibri" pitchFamily="34" charset="0"/>
              </a:rPr>
              <a:t> </a:t>
            </a:r>
            <a:endParaRPr lang="el-GR" sz="3600">
              <a:latin typeface="Calibri" pitchFamily="34" charset="0"/>
            </a:endParaRPr>
          </a:p>
        </p:txBody>
      </p:sp>
      <p:sp>
        <p:nvSpPr>
          <p:cNvPr id="61446" name="Rectangle 6"/>
          <p:cNvSpPr>
            <a:spLocks noChangeArrowheads="1"/>
          </p:cNvSpPr>
          <p:nvPr/>
        </p:nvSpPr>
        <p:spPr bwMode="auto">
          <a:xfrm>
            <a:off x="395288" y="6135688"/>
            <a:ext cx="8748712" cy="461962"/>
          </a:xfrm>
          <a:prstGeom prst="rect">
            <a:avLst/>
          </a:prstGeom>
          <a:noFill/>
          <a:ln w="9525">
            <a:noFill/>
            <a:miter lim="800000"/>
            <a:headEnd/>
            <a:tailEnd/>
          </a:ln>
        </p:spPr>
        <p:txBody>
          <a:bodyPr>
            <a:spAutoFit/>
          </a:bodyPr>
          <a:lstStyle/>
          <a:p>
            <a:r>
              <a:rPr lang="el-GR" sz="2400" dirty="0" smtClean="0">
                <a:latin typeface="Calibri" pitchFamily="34" charset="0"/>
              </a:rPr>
              <a:t>Ηράκλειο</a:t>
            </a:r>
            <a:r>
              <a:rPr lang="en-US" sz="2400" dirty="0" smtClean="0">
                <a:latin typeface="Calibri" pitchFamily="34" charset="0"/>
              </a:rPr>
              <a:t>                                                               </a:t>
            </a:r>
            <a:r>
              <a:rPr lang="el-GR" sz="2400" dirty="0" smtClean="0">
                <a:latin typeface="Calibri" pitchFamily="34" charset="0"/>
              </a:rPr>
              <a:t>                       </a:t>
            </a:r>
            <a:r>
              <a:rPr lang="en-US" sz="2400" dirty="0" smtClean="0">
                <a:latin typeface="Calibri" pitchFamily="34" charset="0"/>
              </a:rPr>
              <a:t>7</a:t>
            </a:r>
            <a:r>
              <a:rPr lang="el-GR" sz="2400" dirty="0" smtClean="0">
                <a:latin typeface="Calibri" pitchFamily="34" charset="0"/>
              </a:rPr>
              <a:t>.10.</a:t>
            </a:r>
            <a:r>
              <a:rPr lang="en-US" sz="2400" dirty="0">
                <a:latin typeface="Calibri" pitchFamily="34" charset="0"/>
              </a:rPr>
              <a:t>201</a:t>
            </a:r>
            <a:r>
              <a:rPr lang="el-GR" sz="2400" dirty="0">
                <a:latin typeface="Calibri" pitchFamily="34" charset="0"/>
              </a:rPr>
              <a:t>7</a:t>
            </a:r>
            <a:endParaRPr lang="en-US" sz="2400" dirty="0">
              <a:latin typeface="Calibri" pitchFamily="34" charset="0"/>
            </a:endParaRPr>
          </a:p>
        </p:txBody>
      </p:sp>
      <p:sp>
        <p:nvSpPr>
          <p:cNvPr id="7" name="Title 1"/>
          <p:cNvSpPr txBox="1">
            <a:spLocks/>
          </p:cNvSpPr>
          <p:nvPr/>
        </p:nvSpPr>
        <p:spPr>
          <a:xfrm>
            <a:off x="1619672" y="1598935"/>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Φλεγμονώδη/</a:t>
            </a:r>
            <a:r>
              <a:rPr kumimoji="0" lang="el-GR" sz="2800" b="1" i="0" u="none" strike="noStrike" kern="1200" cap="none" spc="0" normalizeH="0" baseline="0" noProof="0" dirty="0" err="1" smtClean="0">
                <a:ln>
                  <a:noFill/>
                </a:ln>
                <a:solidFill>
                  <a:schemeClr val="tx2"/>
                </a:solidFill>
                <a:effectLst/>
                <a:uLnTx/>
                <a:uFillTx/>
                <a:latin typeface="+mj-lt"/>
                <a:ea typeface="+mj-ea"/>
                <a:cs typeface="+mj-cs"/>
              </a:rPr>
              <a:t>απομυελινωτικά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6988"/>
            <a:ext cx="9144000" cy="666751"/>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2467" name="Picture 2" descr="Imperial College London"/>
          <p:cNvPicPr>
            <a:picLocks noChangeAspect="1" noChangeArrowheads="1"/>
          </p:cNvPicPr>
          <p:nvPr/>
        </p:nvPicPr>
        <p:blipFill>
          <a:blip r:embed="rId3" cstate="print"/>
          <a:srcRect/>
          <a:stretch>
            <a:fillRect/>
          </a:stretch>
        </p:blipFill>
        <p:spPr bwMode="auto">
          <a:xfrm>
            <a:off x="7391400" y="6324600"/>
            <a:ext cx="1600200" cy="419100"/>
          </a:xfrm>
          <a:prstGeom prst="rect">
            <a:avLst/>
          </a:prstGeom>
          <a:noFill/>
          <a:ln w="9525">
            <a:noFill/>
            <a:miter lim="800000"/>
            <a:headEnd/>
            <a:tailEnd/>
          </a:ln>
        </p:spPr>
      </p:pic>
      <p:pic>
        <p:nvPicPr>
          <p:cNvPr id="62468" name="Picture 9" descr="G:\abhi slides March 03\MS1  ring lesion and shadow plaque\ms1 selected\lfb cfv x05 4.tif"/>
          <p:cNvPicPr>
            <a:picLocks noChangeAspect="1" noChangeArrowheads="1"/>
          </p:cNvPicPr>
          <p:nvPr/>
        </p:nvPicPr>
        <p:blipFill>
          <a:blip r:embed="rId4" cstate="print"/>
          <a:srcRect l="9525" t="12122" r="26190" b="9091"/>
          <a:stretch>
            <a:fillRect/>
          </a:stretch>
        </p:blipFill>
        <p:spPr bwMode="auto">
          <a:xfrm>
            <a:off x="6807200" y="2171700"/>
            <a:ext cx="2070100" cy="1993900"/>
          </a:xfrm>
          <a:prstGeom prst="rect">
            <a:avLst/>
          </a:prstGeom>
          <a:noFill/>
          <a:ln w="9525">
            <a:noFill/>
            <a:miter lim="800000"/>
            <a:headEnd/>
            <a:tailEnd/>
          </a:ln>
        </p:spPr>
      </p:pic>
      <p:sp>
        <p:nvSpPr>
          <p:cNvPr id="62469" name="Text Box 24"/>
          <p:cNvSpPr txBox="1">
            <a:spLocks noChangeArrowheads="1"/>
          </p:cNvSpPr>
          <p:nvPr/>
        </p:nvSpPr>
        <p:spPr bwMode="auto">
          <a:xfrm>
            <a:off x="3276600" y="3976688"/>
            <a:ext cx="603250" cy="366712"/>
          </a:xfrm>
          <a:prstGeom prst="rect">
            <a:avLst/>
          </a:prstGeom>
          <a:noFill/>
          <a:ln w="9525">
            <a:noFill/>
            <a:miter lim="800000"/>
            <a:headEnd/>
            <a:tailEnd/>
          </a:ln>
        </p:spPr>
        <p:txBody>
          <a:bodyPr wrap="none">
            <a:spAutoFit/>
          </a:bodyPr>
          <a:lstStyle/>
          <a:p>
            <a:r>
              <a:rPr lang="en-GB">
                <a:latin typeface="Calibri" pitchFamily="34" charset="0"/>
              </a:rPr>
              <a:t>LFB</a:t>
            </a:r>
            <a:endParaRPr lang="el-GR">
              <a:latin typeface="Calibri" pitchFamily="34" charset="0"/>
            </a:endParaRPr>
          </a:p>
        </p:txBody>
      </p:sp>
      <p:sp>
        <p:nvSpPr>
          <p:cNvPr id="62470" name="Rectangle 12"/>
          <p:cNvSpPr>
            <a:spLocks noChangeArrowheads="1"/>
          </p:cNvSpPr>
          <p:nvPr/>
        </p:nvSpPr>
        <p:spPr bwMode="auto">
          <a:xfrm>
            <a:off x="255588" y="44450"/>
            <a:ext cx="6005512" cy="523875"/>
          </a:xfrm>
          <a:prstGeom prst="rect">
            <a:avLst/>
          </a:prstGeom>
          <a:noFill/>
          <a:ln w="9525">
            <a:noFill/>
            <a:miter lim="800000"/>
            <a:headEnd/>
            <a:tailEnd/>
          </a:ln>
        </p:spPr>
        <p:txBody>
          <a:bodyPr wrap="none">
            <a:spAutoFit/>
          </a:bodyPr>
          <a:lstStyle/>
          <a:p>
            <a:r>
              <a:rPr lang="el-GR" sz="2800" b="1">
                <a:solidFill>
                  <a:schemeClr val="bg1"/>
                </a:solidFill>
                <a:latin typeface="Calibri" pitchFamily="34" charset="0"/>
              </a:rPr>
              <a:t>επαναμυελίνωση</a:t>
            </a:r>
            <a:r>
              <a:rPr lang="en-US" sz="2800" b="1">
                <a:solidFill>
                  <a:schemeClr val="bg1"/>
                </a:solidFill>
                <a:latin typeface="Calibri" pitchFamily="34" charset="0"/>
              </a:rPr>
              <a:t> : </a:t>
            </a:r>
            <a:r>
              <a:rPr lang="el-GR" sz="2800" b="1">
                <a:solidFill>
                  <a:schemeClr val="bg1"/>
                </a:solidFill>
                <a:latin typeface="Calibri" pitchFamily="34" charset="0"/>
              </a:rPr>
              <a:t>«σκιώδεις πλάκες»</a:t>
            </a:r>
            <a:r>
              <a:rPr lang="en-US" sz="2800" b="1">
                <a:solidFill>
                  <a:schemeClr val="bg1"/>
                </a:solidFill>
                <a:latin typeface="Calibri" pitchFamily="34" charset="0"/>
              </a:rPr>
              <a:t> </a:t>
            </a:r>
            <a:endParaRPr lang="en-GB" sz="2800" b="1">
              <a:solidFill>
                <a:schemeClr val="bg1"/>
              </a:solidFill>
              <a:latin typeface="Calibri" pitchFamily="34" charset="0"/>
            </a:endParaRPr>
          </a:p>
        </p:txBody>
      </p:sp>
      <p:pic>
        <p:nvPicPr>
          <p:cNvPr id="62471" name="Picture 1"/>
          <p:cNvPicPr>
            <a:picLocks noChangeAspect="1" noChangeArrowheads="1"/>
          </p:cNvPicPr>
          <p:nvPr/>
        </p:nvPicPr>
        <p:blipFill>
          <a:blip r:embed="rId5" cstate="print"/>
          <a:srcRect/>
          <a:stretch>
            <a:fillRect/>
          </a:stretch>
        </p:blipFill>
        <p:spPr bwMode="auto">
          <a:xfrm>
            <a:off x="127000" y="928688"/>
            <a:ext cx="6642100" cy="4411662"/>
          </a:xfrm>
          <a:prstGeom prst="rect">
            <a:avLst/>
          </a:prstGeom>
          <a:noFill/>
          <a:ln w="9525">
            <a:noFill/>
            <a:miter lim="800000"/>
            <a:headEnd/>
            <a:tailEnd/>
          </a:ln>
        </p:spPr>
      </p:pic>
      <p:sp>
        <p:nvSpPr>
          <p:cNvPr id="62472" name="TextBox 8"/>
          <p:cNvSpPr txBox="1">
            <a:spLocks noChangeArrowheads="1"/>
          </p:cNvSpPr>
          <p:nvPr/>
        </p:nvSpPr>
        <p:spPr bwMode="auto">
          <a:xfrm>
            <a:off x="1619250" y="6092825"/>
            <a:ext cx="4521200" cy="369888"/>
          </a:xfrm>
          <a:prstGeom prst="rect">
            <a:avLst/>
          </a:prstGeom>
          <a:noFill/>
          <a:ln w="9525">
            <a:noFill/>
            <a:miter lim="800000"/>
            <a:headEnd/>
            <a:tailEnd/>
          </a:ln>
        </p:spPr>
        <p:txBody>
          <a:bodyPr wrap="none">
            <a:spAutoFit/>
          </a:bodyPr>
          <a:lstStyle/>
          <a:p>
            <a:r>
              <a:rPr lang="en-US">
                <a:latin typeface="Calibri" pitchFamily="34" charset="0"/>
              </a:rPr>
              <a:t>Patani et al, 2007, NeuropatholApplNeurobiol</a:t>
            </a:r>
            <a:endParaRPr lang="el-GR">
              <a:latin typeface="Calibri" pitchFamily="34"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362325" y="6667500"/>
            <a:ext cx="2733675" cy="114300"/>
          </a:xfrm>
          <a:prstGeom prst="roundRect">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rgbClr val="FFFFFF"/>
              </a:solidFill>
              <a:latin typeface="Calibri"/>
              <a:cs typeface="+mn-cs"/>
            </a:endParaRPr>
          </a:p>
        </p:txBody>
      </p:sp>
      <p:cxnSp>
        <p:nvCxnSpPr>
          <p:cNvPr id="63491" name="Straight Connector 31"/>
          <p:cNvCxnSpPr>
            <a:cxnSpLocks noChangeShapeType="1"/>
          </p:cNvCxnSpPr>
          <p:nvPr/>
        </p:nvCxnSpPr>
        <p:spPr bwMode="auto">
          <a:xfrm>
            <a:off x="3340100" y="2571750"/>
            <a:ext cx="0" cy="3175"/>
          </a:xfrm>
          <a:prstGeom prst="line">
            <a:avLst/>
          </a:prstGeom>
          <a:noFill/>
          <a:ln w="38100" algn="ctr">
            <a:solidFill>
              <a:srgbClr val="000000"/>
            </a:solidFill>
            <a:round/>
            <a:headEnd/>
            <a:tailEnd/>
          </a:ln>
        </p:spPr>
      </p:cxnSp>
      <p:sp>
        <p:nvSpPr>
          <p:cNvPr id="35" name="Rectangle 34"/>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493" name="Titel 1"/>
          <p:cNvSpPr>
            <a:spLocks noGrp="1"/>
          </p:cNvSpPr>
          <p:nvPr>
            <p:ph type="title"/>
          </p:nvPr>
        </p:nvSpPr>
        <p:spPr>
          <a:xfrm>
            <a:off x="0" y="0"/>
            <a:ext cx="9144000" cy="674688"/>
          </a:xfrm>
        </p:spPr>
        <p:txBody>
          <a:bodyPr/>
          <a:lstStyle/>
          <a:p>
            <a:pPr marL="455613" indent="-455613" eaLnBrk="1" hangingPunct="1"/>
            <a:r>
              <a:rPr lang="el-GR" altLang="en-US" sz="2800" b="1" smtClean="0">
                <a:solidFill>
                  <a:schemeClr val="bg1"/>
                </a:solidFill>
              </a:rPr>
              <a:t>Φλοιική επαναμυελίνωση</a:t>
            </a:r>
            <a:endParaRPr lang="en-GB" altLang="en-US" sz="2800" b="1" smtClean="0">
              <a:solidFill>
                <a:schemeClr val="bg1"/>
              </a:solidFill>
            </a:endParaRPr>
          </a:p>
        </p:txBody>
      </p:sp>
      <p:pic>
        <p:nvPicPr>
          <p:cNvPr id="63494" name="Picture 2"/>
          <p:cNvPicPr>
            <a:picLocks noChangeAspect="1" noChangeArrowheads="1"/>
          </p:cNvPicPr>
          <p:nvPr/>
        </p:nvPicPr>
        <p:blipFill>
          <a:blip r:embed="rId3" cstate="print"/>
          <a:srcRect/>
          <a:stretch>
            <a:fillRect/>
          </a:stretch>
        </p:blipFill>
        <p:spPr bwMode="auto">
          <a:xfrm>
            <a:off x="1403350" y="912813"/>
            <a:ext cx="6481763" cy="5146675"/>
          </a:xfrm>
          <a:prstGeom prst="rect">
            <a:avLst/>
          </a:prstGeom>
          <a:noFill/>
          <a:ln w="9525">
            <a:noFill/>
            <a:miter lim="800000"/>
            <a:headEnd/>
            <a:tailEnd/>
          </a:ln>
        </p:spPr>
      </p:pic>
      <p:sp>
        <p:nvSpPr>
          <p:cNvPr id="63495" name="Rectangle 6"/>
          <p:cNvSpPr>
            <a:spLocks noChangeArrowheads="1"/>
          </p:cNvSpPr>
          <p:nvPr/>
        </p:nvSpPr>
        <p:spPr bwMode="auto">
          <a:xfrm>
            <a:off x="5681663" y="6227763"/>
            <a:ext cx="2935287" cy="369887"/>
          </a:xfrm>
          <a:prstGeom prst="rect">
            <a:avLst/>
          </a:prstGeom>
          <a:noFill/>
          <a:ln w="9525">
            <a:noFill/>
            <a:miter lim="800000"/>
            <a:headEnd/>
            <a:tailEnd/>
          </a:ln>
        </p:spPr>
        <p:txBody>
          <a:bodyPr wrap="none">
            <a:spAutoFit/>
          </a:bodyPr>
          <a:lstStyle/>
          <a:p>
            <a:r>
              <a:rPr lang="en-US">
                <a:latin typeface="Calibri" pitchFamily="34" charset="0"/>
              </a:rPr>
              <a:t>Chang et al, 2014, AnnNeurol</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ext Box 2"/>
          <p:cNvSpPr txBox="1">
            <a:spLocks noChangeArrowheads="1"/>
          </p:cNvSpPr>
          <p:nvPr/>
        </p:nvSpPr>
        <p:spPr bwMode="auto">
          <a:xfrm>
            <a:off x="0" y="6308725"/>
            <a:ext cx="9144000" cy="576263"/>
          </a:xfrm>
          <a:prstGeom prst="rect">
            <a:avLst/>
          </a:prstGeom>
          <a:solidFill>
            <a:schemeClr val="bg1"/>
          </a:solidFill>
          <a:ln w="9525">
            <a:noFill/>
            <a:miter lim="800000"/>
            <a:headEnd/>
            <a:tailEnd/>
          </a:ln>
        </p:spPr>
        <p:txBody>
          <a:bodyPr wrap="none"/>
          <a:lstStyle/>
          <a:p>
            <a:endParaRPr lang="en-GB">
              <a:latin typeface="Calibri" pitchFamily="34" charset="0"/>
            </a:endParaRPr>
          </a:p>
        </p:txBody>
      </p:sp>
      <p:sp>
        <p:nvSpPr>
          <p:cNvPr id="1029" name="Rectangle 3"/>
          <p:cNvSpPr>
            <a:spLocks noGrp="1" noChangeArrowheads="1"/>
          </p:cNvSpPr>
          <p:nvPr>
            <p:ph type="title"/>
          </p:nvPr>
        </p:nvSpPr>
        <p:spPr>
          <a:xfrm>
            <a:off x="457200" y="-242888"/>
            <a:ext cx="8229600" cy="1143001"/>
          </a:xfrm>
        </p:spPr>
        <p:txBody>
          <a:bodyPr/>
          <a:lstStyle/>
          <a:p>
            <a:pPr eaLnBrk="1" hangingPunct="1"/>
            <a:r>
              <a:rPr lang="en-GB" sz="2800" b="1" smtClean="0">
                <a:solidFill>
                  <a:schemeClr val="bg1"/>
                </a:solidFill>
              </a:rPr>
              <a:t>MOG-EAE lesions are extensively remyelinated</a:t>
            </a:r>
          </a:p>
        </p:txBody>
      </p:sp>
      <p:pic>
        <p:nvPicPr>
          <p:cNvPr id="1030" name="Picture 5" descr="Imperial mono"/>
          <p:cNvPicPr>
            <a:picLocks noChangeAspect="1" noChangeArrowheads="1"/>
          </p:cNvPicPr>
          <p:nvPr/>
        </p:nvPicPr>
        <p:blipFill>
          <a:blip r:embed="rId4" cstate="print">
            <a:lum contrast="42000"/>
          </a:blip>
          <a:srcRect/>
          <a:stretch>
            <a:fillRect/>
          </a:stretch>
        </p:blipFill>
        <p:spPr bwMode="auto">
          <a:xfrm>
            <a:off x="7226300" y="6375400"/>
            <a:ext cx="1666875" cy="438150"/>
          </a:xfrm>
          <a:prstGeom prst="rect">
            <a:avLst/>
          </a:prstGeom>
          <a:noFill/>
          <a:ln w="9525">
            <a:noFill/>
            <a:miter lim="800000"/>
            <a:headEnd/>
            <a:tailEnd/>
          </a:ln>
        </p:spPr>
      </p:pic>
      <p:graphicFrame>
        <p:nvGraphicFramePr>
          <p:cNvPr id="1026" name="Object 7"/>
          <p:cNvGraphicFramePr>
            <a:graphicFrameLocks noChangeAspect="1"/>
          </p:cNvGraphicFramePr>
          <p:nvPr>
            <p:ph idx="1"/>
          </p:nvPr>
        </p:nvGraphicFramePr>
        <p:xfrm>
          <a:off x="4787900" y="793750"/>
          <a:ext cx="4105275" cy="2563813"/>
        </p:xfrm>
        <a:graphic>
          <a:graphicData uri="http://schemas.openxmlformats.org/presentationml/2006/ole">
            <p:oleObj spid="_x0000_s442370" name="Chart" r:id="rId5" imgW="4276725" imgH="2390775" progId="Excel.Sheet.8">
              <p:embed/>
            </p:oleObj>
          </a:graphicData>
        </a:graphic>
      </p:graphicFrame>
      <p:sp>
        <p:nvSpPr>
          <p:cNvPr id="1031" name="Text Box 9"/>
          <p:cNvSpPr txBox="1">
            <a:spLocks noChangeArrowheads="1"/>
          </p:cNvSpPr>
          <p:nvPr/>
        </p:nvSpPr>
        <p:spPr bwMode="auto">
          <a:xfrm rot="-5400000">
            <a:off x="4092575" y="1868488"/>
            <a:ext cx="1836737" cy="274638"/>
          </a:xfrm>
          <a:prstGeom prst="rect">
            <a:avLst/>
          </a:prstGeom>
          <a:noFill/>
          <a:ln w="9525">
            <a:noFill/>
            <a:miter lim="800000"/>
            <a:headEnd/>
            <a:tailEnd/>
          </a:ln>
        </p:spPr>
        <p:txBody>
          <a:bodyPr wrap="none">
            <a:spAutoFit/>
          </a:bodyPr>
          <a:lstStyle/>
          <a:p>
            <a:r>
              <a:rPr lang="en-GB" sz="1200" b="1">
                <a:latin typeface="Calibri" pitchFamily="34" charset="0"/>
              </a:rPr>
              <a:t>% lesion remyelination</a:t>
            </a:r>
            <a:endParaRPr lang="el-GR" sz="1200" b="1">
              <a:latin typeface="Calibri" pitchFamily="34" charset="0"/>
            </a:endParaRPr>
          </a:p>
        </p:txBody>
      </p:sp>
      <p:pic>
        <p:nvPicPr>
          <p:cNvPr id="1032" name="Picture 13" descr="34"/>
          <p:cNvPicPr>
            <a:picLocks noChangeAspect="1" noChangeArrowheads="1"/>
          </p:cNvPicPr>
          <p:nvPr/>
        </p:nvPicPr>
        <p:blipFill>
          <a:blip r:embed="rId6" cstate="print"/>
          <a:srcRect/>
          <a:stretch>
            <a:fillRect/>
          </a:stretch>
        </p:blipFill>
        <p:spPr bwMode="auto">
          <a:xfrm>
            <a:off x="3152775" y="3683000"/>
            <a:ext cx="2889250" cy="2311400"/>
          </a:xfrm>
          <a:prstGeom prst="rect">
            <a:avLst/>
          </a:prstGeom>
          <a:noFill/>
          <a:ln w="9525">
            <a:solidFill>
              <a:schemeClr val="tx1"/>
            </a:solidFill>
            <a:miter lim="800000"/>
            <a:headEnd/>
            <a:tailEnd/>
          </a:ln>
        </p:spPr>
      </p:pic>
      <p:sp>
        <p:nvSpPr>
          <p:cNvPr id="1033" name="Freeform 14"/>
          <p:cNvSpPr>
            <a:spLocks/>
          </p:cNvSpPr>
          <p:nvPr/>
        </p:nvSpPr>
        <p:spPr bwMode="auto">
          <a:xfrm>
            <a:off x="3421063" y="3860800"/>
            <a:ext cx="2087562" cy="2095500"/>
          </a:xfrm>
          <a:custGeom>
            <a:avLst/>
            <a:gdLst>
              <a:gd name="T0" fmla="*/ 1917700 w 1315"/>
              <a:gd name="T1" fmla="*/ 22225 h 1320"/>
              <a:gd name="T2" fmla="*/ 1803400 w 1315"/>
              <a:gd name="T3" fmla="*/ 107950 h 1320"/>
              <a:gd name="T4" fmla="*/ 1660525 w 1315"/>
              <a:gd name="T5" fmla="*/ 155575 h 1320"/>
              <a:gd name="T6" fmla="*/ 1403350 w 1315"/>
              <a:gd name="T7" fmla="*/ 374650 h 1320"/>
              <a:gd name="T8" fmla="*/ 946150 w 1315"/>
              <a:gd name="T9" fmla="*/ 431800 h 1320"/>
              <a:gd name="T10" fmla="*/ 727075 w 1315"/>
              <a:gd name="T11" fmla="*/ 355600 h 1320"/>
              <a:gd name="T12" fmla="*/ 241300 w 1315"/>
              <a:gd name="T13" fmla="*/ 517525 h 1320"/>
              <a:gd name="T14" fmla="*/ 41275 w 1315"/>
              <a:gd name="T15" fmla="*/ 736600 h 1320"/>
              <a:gd name="T16" fmla="*/ 98425 w 1315"/>
              <a:gd name="T17" fmla="*/ 1136650 h 1320"/>
              <a:gd name="T18" fmla="*/ 146050 w 1315"/>
              <a:gd name="T19" fmla="*/ 1184275 h 1320"/>
              <a:gd name="T20" fmla="*/ 279400 w 1315"/>
              <a:gd name="T21" fmla="*/ 1336675 h 1320"/>
              <a:gd name="T22" fmla="*/ 860425 w 1315"/>
              <a:gd name="T23" fmla="*/ 1479550 h 1320"/>
              <a:gd name="T24" fmla="*/ 1089025 w 1315"/>
              <a:gd name="T25" fmla="*/ 1479550 h 1320"/>
              <a:gd name="T26" fmla="*/ 1308100 w 1315"/>
              <a:gd name="T27" fmla="*/ 1584325 h 1320"/>
              <a:gd name="T28" fmla="*/ 1441450 w 1315"/>
              <a:gd name="T29" fmla="*/ 1679575 h 1320"/>
              <a:gd name="T30" fmla="*/ 1546224 w 1315"/>
              <a:gd name="T31" fmla="*/ 1765300 h 1320"/>
              <a:gd name="T32" fmla="*/ 1698625 w 1315"/>
              <a:gd name="T33" fmla="*/ 2022475 h 1320"/>
              <a:gd name="T34" fmla="*/ 1784350 w 1315"/>
              <a:gd name="T35" fmla="*/ 2051050 h 1320"/>
              <a:gd name="T36" fmla="*/ 2012950 w 1315"/>
              <a:gd name="T37" fmla="*/ 1698625 h 1320"/>
              <a:gd name="T38" fmla="*/ 1841500 w 1315"/>
              <a:gd name="T39" fmla="*/ 1441450 h 1320"/>
              <a:gd name="T40" fmla="*/ 1517649 w 1315"/>
              <a:gd name="T41" fmla="*/ 1327150 h 1320"/>
              <a:gd name="T42" fmla="*/ 1346200 w 1315"/>
              <a:gd name="T43" fmla="*/ 1241425 h 1320"/>
              <a:gd name="T44" fmla="*/ 1212850 w 1315"/>
              <a:gd name="T45" fmla="*/ 1270000 h 1320"/>
              <a:gd name="T46" fmla="*/ 946150 w 1315"/>
              <a:gd name="T47" fmla="*/ 1222375 h 1320"/>
              <a:gd name="T48" fmla="*/ 736600 w 1315"/>
              <a:gd name="T49" fmla="*/ 1108075 h 1320"/>
              <a:gd name="T50" fmla="*/ 574675 w 1315"/>
              <a:gd name="T51" fmla="*/ 1003300 h 1320"/>
              <a:gd name="T52" fmla="*/ 479425 w 1315"/>
              <a:gd name="T53" fmla="*/ 755650 h 1320"/>
              <a:gd name="T54" fmla="*/ 650875 w 1315"/>
              <a:gd name="T55" fmla="*/ 660400 h 1320"/>
              <a:gd name="T56" fmla="*/ 1031875 w 1315"/>
              <a:gd name="T57" fmla="*/ 688975 h 1320"/>
              <a:gd name="T58" fmla="*/ 1717675 w 1315"/>
              <a:gd name="T59" fmla="*/ 584200 h 1320"/>
              <a:gd name="T60" fmla="*/ 2003425 w 1315"/>
              <a:gd name="T61" fmla="*/ 508000 h 1320"/>
              <a:gd name="T62" fmla="*/ 2079625 w 1315"/>
              <a:gd name="T63" fmla="*/ 336550 h 1320"/>
              <a:gd name="T64" fmla="*/ 2022475 w 1315"/>
              <a:gd name="T65" fmla="*/ 31750 h 13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15"/>
              <a:gd name="T100" fmla="*/ 0 h 1320"/>
              <a:gd name="T101" fmla="*/ 1315 w 1315"/>
              <a:gd name="T102" fmla="*/ 1320 h 13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15" h="1320">
                <a:moveTo>
                  <a:pt x="1256" y="8"/>
                </a:moveTo>
                <a:cubicBezTo>
                  <a:pt x="1240" y="10"/>
                  <a:pt x="1223" y="8"/>
                  <a:pt x="1208" y="14"/>
                </a:cubicBezTo>
                <a:cubicBezTo>
                  <a:pt x="1193" y="20"/>
                  <a:pt x="1188" y="40"/>
                  <a:pt x="1178" y="50"/>
                </a:cubicBezTo>
                <a:cubicBezTo>
                  <a:pt x="1163" y="65"/>
                  <a:pt x="1156" y="62"/>
                  <a:pt x="1136" y="68"/>
                </a:cubicBezTo>
                <a:cubicBezTo>
                  <a:pt x="1118" y="73"/>
                  <a:pt x="1100" y="80"/>
                  <a:pt x="1082" y="86"/>
                </a:cubicBezTo>
                <a:cubicBezTo>
                  <a:pt x="1070" y="90"/>
                  <a:pt x="1046" y="98"/>
                  <a:pt x="1046" y="98"/>
                </a:cubicBezTo>
                <a:cubicBezTo>
                  <a:pt x="1012" y="132"/>
                  <a:pt x="983" y="159"/>
                  <a:pt x="956" y="200"/>
                </a:cubicBezTo>
                <a:cubicBezTo>
                  <a:pt x="943" y="220"/>
                  <a:pt x="905" y="229"/>
                  <a:pt x="884" y="236"/>
                </a:cubicBezTo>
                <a:cubicBezTo>
                  <a:pt x="830" y="254"/>
                  <a:pt x="778" y="271"/>
                  <a:pt x="722" y="278"/>
                </a:cubicBezTo>
                <a:cubicBezTo>
                  <a:pt x="680" y="276"/>
                  <a:pt x="637" y="280"/>
                  <a:pt x="596" y="272"/>
                </a:cubicBezTo>
                <a:cubicBezTo>
                  <a:pt x="582" y="269"/>
                  <a:pt x="574" y="253"/>
                  <a:pt x="560" y="248"/>
                </a:cubicBezTo>
                <a:cubicBezTo>
                  <a:pt x="524" y="236"/>
                  <a:pt x="496" y="229"/>
                  <a:pt x="458" y="224"/>
                </a:cubicBezTo>
                <a:cubicBezTo>
                  <a:pt x="368" y="250"/>
                  <a:pt x="277" y="272"/>
                  <a:pt x="188" y="302"/>
                </a:cubicBezTo>
                <a:cubicBezTo>
                  <a:pt x="174" y="307"/>
                  <a:pt x="152" y="326"/>
                  <a:pt x="152" y="326"/>
                </a:cubicBezTo>
                <a:cubicBezTo>
                  <a:pt x="136" y="374"/>
                  <a:pt x="108" y="362"/>
                  <a:pt x="80" y="398"/>
                </a:cubicBezTo>
                <a:cubicBezTo>
                  <a:pt x="59" y="426"/>
                  <a:pt x="54" y="446"/>
                  <a:pt x="26" y="464"/>
                </a:cubicBezTo>
                <a:cubicBezTo>
                  <a:pt x="15" y="480"/>
                  <a:pt x="2" y="518"/>
                  <a:pt x="2" y="518"/>
                </a:cubicBezTo>
                <a:cubicBezTo>
                  <a:pt x="5" y="581"/>
                  <a:pt x="0" y="675"/>
                  <a:pt x="62" y="716"/>
                </a:cubicBezTo>
                <a:cubicBezTo>
                  <a:pt x="66" y="722"/>
                  <a:pt x="69" y="729"/>
                  <a:pt x="74" y="734"/>
                </a:cubicBezTo>
                <a:cubicBezTo>
                  <a:pt x="79" y="739"/>
                  <a:pt x="87" y="741"/>
                  <a:pt x="92" y="746"/>
                </a:cubicBezTo>
                <a:cubicBezTo>
                  <a:pt x="110" y="766"/>
                  <a:pt x="125" y="795"/>
                  <a:pt x="140" y="818"/>
                </a:cubicBezTo>
                <a:cubicBezTo>
                  <a:pt x="148" y="830"/>
                  <a:pt x="176" y="842"/>
                  <a:pt x="176" y="842"/>
                </a:cubicBezTo>
                <a:cubicBezTo>
                  <a:pt x="221" y="909"/>
                  <a:pt x="308" y="931"/>
                  <a:pt x="386" y="944"/>
                </a:cubicBezTo>
                <a:cubicBezTo>
                  <a:pt x="450" y="941"/>
                  <a:pt x="488" y="945"/>
                  <a:pt x="542" y="932"/>
                </a:cubicBezTo>
                <a:cubicBezTo>
                  <a:pt x="562" y="927"/>
                  <a:pt x="596" y="902"/>
                  <a:pt x="596" y="902"/>
                </a:cubicBezTo>
                <a:cubicBezTo>
                  <a:pt x="626" y="912"/>
                  <a:pt x="656" y="922"/>
                  <a:pt x="686" y="932"/>
                </a:cubicBezTo>
                <a:cubicBezTo>
                  <a:pt x="709" y="940"/>
                  <a:pt x="727" y="956"/>
                  <a:pt x="752" y="962"/>
                </a:cubicBezTo>
                <a:cubicBezTo>
                  <a:pt x="799" y="993"/>
                  <a:pt x="774" y="981"/>
                  <a:pt x="824" y="998"/>
                </a:cubicBezTo>
                <a:cubicBezTo>
                  <a:pt x="830" y="1000"/>
                  <a:pt x="842" y="1004"/>
                  <a:pt x="842" y="1004"/>
                </a:cubicBezTo>
                <a:cubicBezTo>
                  <a:pt x="857" y="1027"/>
                  <a:pt x="881" y="1049"/>
                  <a:pt x="908" y="1058"/>
                </a:cubicBezTo>
                <a:cubicBezTo>
                  <a:pt x="928" y="1088"/>
                  <a:pt x="914" y="1072"/>
                  <a:pt x="956" y="1100"/>
                </a:cubicBezTo>
                <a:cubicBezTo>
                  <a:pt x="962" y="1104"/>
                  <a:pt x="974" y="1112"/>
                  <a:pt x="974" y="1112"/>
                </a:cubicBezTo>
                <a:cubicBezTo>
                  <a:pt x="989" y="1157"/>
                  <a:pt x="1026" y="1199"/>
                  <a:pt x="1052" y="1238"/>
                </a:cubicBezTo>
                <a:cubicBezTo>
                  <a:pt x="1061" y="1251"/>
                  <a:pt x="1054" y="1264"/>
                  <a:pt x="1070" y="1274"/>
                </a:cubicBezTo>
                <a:cubicBezTo>
                  <a:pt x="1081" y="1281"/>
                  <a:pt x="1094" y="1282"/>
                  <a:pt x="1106" y="1286"/>
                </a:cubicBezTo>
                <a:cubicBezTo>
                  <a:pt x="1112" y="1288"/>
                  <a:pt x="1124" y="1292"/>
                  <a:pt x="1124" y="1292"/>
                </a:cubicBezTo>
                <a:cubicBezTo>
                  <a:pt x="1257" y="1286"/>
                  <a:pt x="1269" y="1320"/>
                  <a:pt x="1292" y="1226"/>
                </a:cubicBezTo>
                <a:cubicBezTo>
                  <a:pt x="1289" y="1184"/>
                  <a:pt x="1286" y="1114"/>
                  <a:pt x="1268" y="1070"/>
                </a:cubicBezTo>
                <a:cubicBezTo>
                  <a:pt x="1258" y="1047"/>
                  <a:pt x="1234" y="1020"/>
                  <a:pt x="1220" y="998"/>
                </a:cubicBezTo>
                <a:cubicBezTo>
                  <a:pt x="1200" y="968"/>
                  <a:pt x="1186" y="934"/>
                  <a:pt x="1160" y="908"/>
                </a:cubicBezTo>
                <a:cubicBezTo>
                  <a:pt x="1140" y="888"/>
                  <a:pt x="1110" y="892"/>
                  <a:pt x="1088" y="878"/>
                </a:cubicBezTo>
                <a:cubicBezTo>
                  <a:pt x="1049" y="852"/>
                  <a:pt x="1002" y="843"/>
                  <a:pt x="956" y="836"/>
                </a:cubicBezTo>
                <a:cubicBezTo>
                  <a:pt x="929" y="827"/>
                  <a:pt x="908" y="810"/>
                  <a:pt x="884" y="794"/>
                </a:cubicBezTo>
                <a:cubicBezTo>
                  <a:pt x="873" y="787"/>
                  <a:pt x="860" y="786"/>
                  <a:pt x="848" y="782"/>
                </a:cubicBezTo>
                <a:cubicBezTo>
                  <a:pt x="842" y="780"/>
                  <a:pt x="830" y="776"/>
                  <a:pt x="830" y="776"/>
                </a:cubicBezTo>
                <a:cubicBezTo>
                  <a:pt x="803" y="781"/>
                  <a:pt x="787" y="785"/>
                  <a:pt x="764" y="800"/>
                </a:cubicBezTo>
                <a:cubicBezTo>
                  <a:pt x="720" y="798"/>
                  <a:pt x="673" y="805"/>
                  <a:pt x="632" y="788"/>
                </a:cubicBezTo>
                <a:cubicBezTo>
                  <a:pt x="620" y="783"/>
                  <a:pt x="608" y="777"/>
                  <a:pt x="596" y="770"/>
                </a:cubicBezTo>
                <a:cubicBezTo>
                  <a:pt x="583" y="763"/>
                  <a:pt x="560" y="746"/>
                  <a:pt x="560" y="746"/>
                </a:cubicBezTo>
                <a:cubicBezTo>
                  <a:pt x="539" y="714"/>
                  <a:pt x="500" y="707"/>
                  <a:pt x="464" y="698"/>
                </a:cubicBezTo>
                <a:cubicBezTo>
                  <a:pt x="444" y="693"/>
                  <a:pt x="430" y="681"/>
                  <a:pt x="410" y="674"/>
                </a:cubicBezTo>
                <a:cubicBezTo>
                  <a:pt x="376" y="623"/>
                  <a:pt x="432" y="702"/>
                  <a:pt x="362" y="632"/>
                </a:cubicBezTo>
                <a:cubicBezTo>
                  <a:pt x="334" y="604"/>
                  <a:pt x="309" y="581"/>
                  <a:pt x="296" y="542"/>
                </a:cubicBezTo>
                <a:cubicBezTo>
                  <a:pt x="298" y="520"/>
                  <a:pt x="292" y="495"/>
                  <a:pt x="302" y="476"/>
                </a:cubicBezTo>
                <a:cubicBezTo>
                  <a:pt x="308" y="465"/>
                  <a:pt x="327" y="471"/>
                  <a:pt x="338" y="464"/>
                </a:cubicBezTo>
                <a:cubicBezTo>
                  <a:pt x="360" y="450"/>
                  <a:pt x="386" y="424"/>
                  <a:pt x="410" y="416"/>
                </a:cubicBezTo>
                <a:cubicBezTo>
                  <a:pt x="474" y="418"/>
                  <a:pt x="538" y="417"/>
                  <a:pt x="602" y="422"/>
                </a:cubicBezTo>
                <a:cubicBezTo>
                  <a:pt x="618" y="423"/>
                  <a:pt x="650" y="434"/>
                  <a:pt x="650" y="434"/>
                </a:cubicBezTo>
                <a:cubicBezTo>
                  <a:pt x="713" y="429"/>
                  <a:pt x="772" y="416"/>
                  <a:pt x="836" y="410"/>
                </a:cubicBezTo>
                <a:cubicBezTo>
                  <a:pt x="910" y="361"/>
                  <a:pt x="996" y="371"/>
                  <a:pt x="1082" y="368"/>
                </a:cubicBezTo>
                <a:cubicBezTo>
                  <a:pt x="1094" y="360"/>
                  <a:pt x="1100" y="345"/>
                  <a:pt x="1112" y="338"/>
                </a:cubicBezTo>
                <a:cubicBezTo>
                  <a:pt x="1147" y="316"/>
                  <a:pt x="1246" y="321"/>
                  <a:pt x="1262" y="320"/>
                </a:cubicBezTo>
                <a:cubicBezTo>
                  <a:pt x="1293" y="273"/>
                  <a:pt x="1281" y="298"/>
                  <a:pt x="1298" y="248"/>
                </a:cubicBezTo>
                <a:cubicBezTo>
                  <a:pt x="1302" y="236"/>
                  <a:pt x="1310" y="212"/>
                  <a:pt x="1310" y="212"/>
                </a:cubicBezTo>
                <a:cubicBezTo>
                  <a:pt x="1310" y="206"/>
                  <a:pt x="1315" y="90"/>
                  <a:pt x="1292" y="56"/>
                </a:cubicBezTo>
                <a:cubicBezTo>
                  <a:pt x="1285" y="45"/>
                  <a:pt x="1283" y="29"/>
                  <a:pt x="1274" y="20"/>
                </a:cubicBezTo>
                <a:cubicBezTo>
                  <a:pt x="1254" y="0"/>
                  <a:pt x="1256" y="25"/>
                  <a:pt x="1256" y="8"/>
                </a:cubicBezTo>
                <a:close/>
              </a:path>
            </a:pathLst>
          </a:custGeom>
          <a:noFill/>
          <a:ln w="9525" cap="flat">
            <a:solidFill>
              <a:schemeClr val="bg1"/>
            </a:solidFill>
            <a:prstDash val="dash"/>
            <a:round/>
            <a:headEnd/>
            <a:tailEnd/>
          </a:ln>
        </p:spPr>
        <p:txBody>
          <a:bodyPr/>
          <a:lstStyle/>
          <a:p>
            <a:endParaRPr lang="el-GR"/>
          </a:p>
        </p:txBody>
      </p:sp>
      <p:sp>
        <p:nvSpPr>
          <p:cNvPr id="1034" name="Text Box 15"/>
          <p:cNvSpPr txBox="1">
            <a:spLocks noChangeArrowheads="1"/>
          </p:cNvSpPr>
          <p:nvPr/>
        </p:nvSpPr>
        <p:spPr bwMode="auto">
          <a:xfrm>
            <a:off x="3348038" y="5661025"/>
            <a:ext cx="573087" cy="244475"/>
          </a:xfrm>
          <a:prstGeom prst="rect">
            <a:avLst/>
          </a:prstGeom>
          <a:noFill/>
          <a:ln w="9525">
            <a:noFill/>
            <a:miter lim="800000"/>
            <a:headEnd/>
            <a:tailEnd/>
          </a:ln>
        </p:spPr>
        <p:txBody>
          <a:bodyPr wrap="none">
            <a:spAutoFit/>
          </a:bodyPr>
          <a:lstStyle/>
          <a:p>
            <a:r>
              <a:rPr lang="en-US" sz="1000">
                <a:solidFill>
                  <a:schemeClr val="bg1"/>
                </a:solidFill>
                <a:latin typeface="Calibri" pitchFamily="34" charset="0"/>
              </a:rPr>
              <a:t>100</a:t>
            </a:r>
            <a:r>
              <a:rPr lang="el-GR" sz="1000">
                <a:solidFill>
                  <a:schemeClr val="bg1"/>
                </a:solidFill>
                <a:latin typeface="Calibri" pitchFamily="34" charset="0"/>
              </a:rPr>
              <a:t>μ</a:t>
            </a:r>
            <a:r>
              <a:rPr lang="en-US" sz="1000">
                <a:solidFill>
                  <a:schemeClr val="bg1"/>
                </a:solidFill>
                <a:latin typeface="Calibri" pitchFamily="34" charset="0"/>
              </a:rPr>
              <a:t>m</a:t>
            </a:r>
            <a:endParaRPr lang="en-GB" sz="1000">
              <a:solidFill>
                <a:schemeClr val="bg1"/>
              </a:solidFill>
              <a:latin typeface="Calibri" pitchFamily="34" charset="0"/>
            </a:endParaRPr>
          </a:p>
        </p:txBody>
      </p:sp>
      <p:sp>
        <p:nvSpPr>
          <p:cNvPr id="1035" name="Text Box 16"/>
          <p:cNvSpPr txBox="1">
            <a:spLocks noChangeArrowheads="1"/>
          </p:cNvSpPr>
          <p:nvPr/>
        </p:nvSpPr>
        <p:spPr bwMode="auto">
          <a:xfrm>
            <a:off x="5124450" y="4646613"/>
            <a:ext cx="311150" cy="366712"/>
          </a:xfrm>
          <a:prstGeom prst="rect">
            <a:avLst/>
          </a:prstGeom>
          <a:noFill/>
          <a:ln w="9525">
            <a:noFill/>
            <a:miter lim="800000"/>
            <a:headEnd/>
            <a:tailEnd/>
          </a:ln>
        </p:spPr>
        <p:txBody>
          <a:bodyPr wrap="none">
            <a:spAutoFit/>
          </a:bodyPr>
          <a:lstStyle/>
          <a:p>
            <a:r>
              <a:rPr lang="en-GB">
                <a:latin typeface="Calibri" pitchFamily="34" charset="0"/>
              </a:rPr>
              <a:t>p</a:t>
            </a:r>
            <a:endParaRPr lang="el-GR">
              <a:latin typeface="Calibri" pitchFamily="34" charset="0"/>
            </a:endParaRPr>
          </a:p>
        </p:txBody>
      </p:sp>
      <p:sp>
        <p:nvSpPr>
          <p:cNvPr id="1036" name="Text Box 17"/>
          <p:cNvSpPr txBox="1">
            <a:spLocks noChangeArrowheads="1"/>
          </p:cNvSpPr>
          <p:nvPr/>
        </p:nvSpPr>
        <p:spPr bwMode="auto">
          <a:xfrm>
            <a:off x="5148263" y="3925888"/>
            <a:ext cx="298450" cy="366712"/>
          </a:xfrm>
          <a:prstGeom prst="rect">
            <a:avLst/>
          </a:prstGeom>
          <a:noFill/>
          <a:ln w="9525">
            <a:noFill/>
            <a:miter lim="800000"/>
            <a:headEnd/>
            <a:tailEnd/>
          </a:ln>
        </p:spPr>
        <p:txBody>
          <a:bodyPr wrap="none">
            <a:spAutoFit/>
          </a:bodyPr>
          <a:lstStyle/>
          <a:p>
            <a:r>
              <a:rPr lang="en-GB">
                <a:latin typeface="Calibri" pitchFamily="34" charset="0"/>
              </a:rPr>
              <a:t>c</a:t>
            </a:r>
            <a:endParaRPr lang="el-GR">
              <a:latin typeface="Calibri" pitchFamily="34" charset="0"/>
            </a:endParaRPr>
          </a:p>
        </p:txBody>
      </p:sp>
      <p:sp>
        <p:nvSpPr>
          <p:cNvPr id="1037" name="Text Box 18"/>
          <p:cNvSpPr txBox="1">
            <a:spLocks noChangeArrowheads="1"/>
          </p:cNvSpPr>
          <p:nvPr/>
        </p:nvSpPr>
        <p:spPr bwMode="auto">
          <a:xfrm>
            <a:off x="3563938" y="4575175"/>
            <a:ext cx="298450" cy="366713"/>
          </a:xfrm>
          <a:prstGeom prst="rect">
            <a:avLst/>
          </a:prstGeom>
          <a:noFill/>
          <a:ln w="9525">
            <a:noFill/>
            <a:miter lim="800000"/>
            <a:headEnd/>
            <a:tailEnd/>
          </a:ln>
        </p:spPr>
        <p:txBody>
          <a:bodyPr wrap="none">
            <a:spAutoFit/>
          </a:bodyPr>
          <a:lstStyle/>
          <a:p>
            <a:r>
              <a:rPr lang="en-GB">
                <a:latin typeface="Calibri" pitchFamily="34" charset="0"/>
              </a:rPr>
              <a:t>c</a:t>
            </a:r>
            <a:endParaRPr lang="el-GR">
              <a:latin typeface="Calibri" pitchFamily="34" charset="0"/>
            </a:endParaRPr>
          </a:p>
        </p:txBody>
      </p:sp>
      <p:sp>
        <p:nvSpPr>
          <p:cNvPr id="1038" name="Text Box 19"/>
          <p:cNvSpPr txBox="1">
            <a:spLocks noChangeArrowheads="1"/>
          </p:cNvSpPr>
          <p:nvPr/>
        </p:nvSpPr>
        <p:spPr bwMode="auto">
          <a:xfrm>
            <a:off x="5076825" y="5300663"/>
            <a:ext cx="298450" cy="366712"/>
          </a:xfrm>
          <a:prstGeom prst="rect">
            <a:avLst/>
          </a:prstGeom>
          <a:noFill/>
          <a:ln w="9525">
            <a:noFill/>
            <a:miter lim="800000"/>
            <a:headEnd/>
            <a:tailEnd/>
          </a:ln>
        </p:spPr>
        <p:txBody>
          <a:bodyPr wrap="none">
            <a:spAutoFit/>
          </a:bodyPr>
          <a:lstStyle/>
          <a:p>
            <a:r>
              <a:rPr lang="en-GB">
                <a:latin typeface="Calibri" pitchFamily="34" charset="0"/>
              </a:rPr>
              <a:t>c</a:t>
            </a:r>
            <a:endParaRPr lang="el-GR">
              <a:latin typeface="Calibri" pitchFamily="34" charset="0"/>
            </a:endParaRPr>
          </a:p>
        </p:txBody>
      </p:sp>
      <p:pic>
        <p:nvPicPr>
          <p:cNvPr id="1039" name="Picture 20" descr="34"/>
          <p:cNvPicPr>
            <a:picLocks noChangeAspect="1" noChangeArrowheads="1"/>
          </p:cNvPicPr>
          <p:nvPr/>
        </p:nvPicPr>
        <p:blipFill>
          <a:blip r:embed="rId7" cstate="print">
            <a:lum bright="12000"/>
          </a:blip>
          <a:srcRect/>
          <a:stretch>
            <a:fillRect/>
          </a:stretch>
        </p:blipFill>
        <p:spPr bwMode="auto">
          <a:xfrm>
            <a:off x="6142038" y="3683000"/>
            <a:ext cx="2890837" cy="2295525"/>
          </a:xfrm>
          <a:prstGeom prst="rect">
            <a:avLst/>
          </a:prstGeom>
          <a:noFill/>
          <a:ln w="9525">
            <a:solidFill>
              <a:schemeClr val="tx1"/>
            </a:solidFill>
            <a:miter lim="800000"/>
            <a:headEnd/>
            <a:tailEnd/>
          </a:ln>
        </p:spPr>
      </p:pic>
      <p:pic>
        <p:nvPicPr>
          <p:cNvPr id="1040" name="Picture 21" descr="7"/>
          <p:cNvPicPr>
            <a:picLocks noChangeAspect="1" noChangeArrowheads="1"/>
          </p:cNvPicPr>
          <p:nvPr/>
        </p:nvPicPr>
        <p:blipFill>
          <a:blip r:embed="rId8" cstate="print"/>
          <a:srcRect/>
          <a:stretch>
            <a:fillRect/>
          </a:stretch>
        </p:blipFill>
        <p:spPr bwMode="auto">
          <a:xfrm>
            <a:off x="71438" y="3683000"/>
            <a:ext cx="2967037" cy="2289175"/>
          </a:xfrm>
          <a:prstGeom prst="rect">
            <a:avLst/>
          </a:prstGeom>
          <a:noFill/>
          <a:ln w="9525">
            <a:solidFill>
              <a:schemeClr val="tx1"/>
            </a:solidFill>
            <a:miter lim="800000"/>
            <a:headEnd/>
            <a:tailEnd/>
          </a:ln>
        </p:spPr>
      </p:pic>
      <p:sp>
        <p:nvSpPr>
          <p:cNvPr id="1041" name="Text Box 22"/>
          <p:cNvSpPr txBox="1">
            <a:spLocks noChangeArrowheads="1"/>
          </p:cNvSpPr>
          <p:nvPr/>
        </p:nvSpPr>
        <p:spPr bwMode="auto">
          <a:xfrm>
            <a:off x="2413000" y="5561013"/>
            <a:ext cx="503238" cy="244475"/>
          </a:xfrm>
          <a:prstGeom prst="rect">
            <a:avLst/>
          </a:prstGeom>
          <a:noFill/>
          <a:ln w="9525">
            <a:noFill/>
            <a:miter lim="800000"/>
            <a:headEnd/>
            <a:tailEnd/>
          </a:ln>
        </p:spPr>
        <p:txBody>
          <a:bodyPr wrap="none">
            <a:spAutoFit/>
          </a:bodyPr>
          <a:lstStyle/>
          <a:p>
            <a:r>
              <a:rPr lang="en-US" sz="1000">
                <a:solidFill>
                  <a:schemeClr val="bg1"/>
                </a:solidFill>
                <a:latin typeface="Calibri" pitchFamily="34" charset="0"/>
              </a:rPr>
              <a:t>10</a:t>
            </a:r>
            <a:r>
              <a:rPr lang="el-GR" sz="1000">
                <a:solidFill>
                  <a:schemeClr val="bg1"/>
                </a:solidFill>
                <a:latin typeface="Calibri" pitchFamily="34" charset="0"/>
              </a:rPr>
              <a:t>μ</a:t>
            </a:r>
            <a:r>
              <a:rPr lang="en-US" sz="1000">
                <a:solidFill>
                  <a:schemeClr val="bg1"/>
                </a:solidFill>
                <a:latin typeface="Calibri" pitchFamily="34" charset="0"/>
              </a:rPr>
              <a:t>m</a:t>
            </a:r>
            <a:endParaRPr lang="en-GB" sz="1000">
              <a:solidFill>
                <a:schemeClr val="bg1"/>
              </a:solidFill>
              <a:latin typeface="Calibri" pitchFamily="34" charset="0"/>
            </a:endParaRPr>
          </a:p>
        </p:txBody>
      </p:sp>
      <p:sp>
        <p:nvSpPr>
          <p:cNvPr id="1042" name="Text Box 23"/>
          <p:cNvSpPr txBox="1">
            <a:spLocks noChangeArrowheads="1"/>
          </p:cNvSpPr>
          <p:nvPr/>
        </p:nvSpPr>
        <p:spPr bwMode="auto">
          <a:xfrm>
            <a:off x="8245475" y="5561013"/>
            <a:ext cx="503238" cy="244475"/>
          </a:xfrm>
          <a:prstGeom prst="rect">
            <a:avLst/>
          </a:prstGeom>
          <a:noFill/>
          <a:ln w="9525">
            <a:noFill/>
            <a:miter lim="800000"/>
            <a:headEnd/>
            <a:tailEnd/>
          </a:ln>
        </p:spPr>
        <p:txBody>
          <a:bodyPr wrap="none">
            <a:spAutoFit/>
          </a:bodyPr>
          <a:lstStyle/>
          <a:p>
            <a:r>
              <a:rPr lang="en-US" sz="1000">
                <a:solidFill>
                  <a:schemeClr val="bg1"/>
                </a:solidFill>
                <a:latin typeface="Calibri" pitchFamily="34" charset="0"/>
              </a:rPr>
              <a:t>10</a:t>
            </a:r>
            <a:r>
              <a:rPr lang="el-GR" sz="1000">
                <a:solidFill>
                  <a:schemeClr val="bg1"/>
                </a:solidFill>
                <a:latin typeface="Calibri" pitchFamily="34" charset="0"/>
              </a:rPr>
              <a:t>μ</a:t>
            </a:r>
            <a:r>
              <a:rPr lang="en-US" sz="1000">
                <a:solidFill>
                  <a:schemeClr val="bg1"/>
                </a:solidFill>
                <a:latin typeface="Calibri" pitchFamily="34" charset="0"/>
              </a:rPr>
              <a:t>m</a:t>
            </a:r>
            <a:endParaRPr lang="en-GB" sz="1000">
              <a:solidFill>
                <a:schemeClr val="bg1"/>
              </a:solidFill>
              <a:latin typeface="Calibri" pitchFamily="34" charset="0"/>
            </a:endParaRPr>
          </a:p>
        </p:txBody>
      </p:sp>
      <p:sp>
        <p:nvSpPr>
          <p:cNvPr id="1043" name="Text Box 24"/>
          <p:cNvSpPr txBox="1">
            <a:spLocks noChangeArrowheads="1"/>
          </p:cNvSpPr>
          <p:nvPr/>
        </p:nvSpPr>
        <p:spPr bwMode="auto">
          <a:xfrm>
            <a:off x="179388" y="981075"/>
            <a:ext cx="4392612" cy="925513"/>
          </a:xfrm>
          <a:prstGeom prst="rect">
            <a:avLst/>
          </a:prstGeom>
          <a:noFill/>
          <a:ln w="9525">
            <a:noFill/>
            <a:miter lim="800000"/>
            <a:headEnd/>
            <a:tailEnd/>
          </a:ln>
        </p:spPr>
        <p:txBody>
          <a:bodyPr/>
          <a:lstStyle/>
          <a:p>
            <a:pPr algn="just">
              <a:lnSpc>
                <a:spcPct val="90000"/>
              </a:lnSpc>
            </a:pPr>
            <a:r>
              <a:rPr lang="en-GB" b="1">
                <a:solidFill>
                  <a:schemeClr val="accent1"/>
                </a:solidFill>
                <a:latin typeface="Calibri" pitchFamily="34" charset="0"/>
              </a:rPr>
              <a:t>92</a:t>
            </a:r>
            <a:r>
              <a:rPr lang="en-US" b="1">
                <a:solidFill>
                  <a:schemeClr val="accent1"/>
                </a:solidFill>
                <a:latin typeface="Calibri" pitchFamily="34" charset="0"/>
              </a:rPr>
              <a:t>±</a:t>
            </a:r>
            <a:r>
              <a:rPr lang="en-GB" b="1">
                <a:solidFill>
                  <a:schemeClr val="accent1"/>
                </a:solidFill>
                <a:latin typeface="Calibri" pitchFamily="34" charset="0"/>
              </a:rPr>
              <a:t> 15%  lesion area remyelinated in the chronic stage of RR-EAE: </a:t>
            </a:r>
          </a:p>
          <a:p>
            <a:pPr algn="just">
              <a:lnSpc>
                <a:spcPct val="90000"/>
              </a:lnSpc>
            </a:pPr>
            <a:r>
              <a:rPr lang="en-GB" b="1">
                <a:solidFill>
                  <a:schemeClr val="accent1"/>
                </a:solidFill>
                <a:latin typeface="Calibri" pitchFamily="34" charset="0"/>
              </a:rPr>
              <a:t>85% central + 7% peripheral.</a:t>
            </a:r>
          </a:p>
          <a:p>
            <a:pPr algn="just">
              <a:lnSpc>
                <a:spcPct val="90000"/>
              </a:lnSpc>
            </a:pPr>
            <a:endParaRPr lang="el-GR" b="1">
              <a:solidFill>
                <a:schemeClr val="accent1"/>
              </a:solidFill>
              <a:latin typeface="Calibri" pitchFamily="34" charset="0"/>
            </a:endParaRPr>
          </a:p>
        </p:txBody>
      </p:sp>
      <p:sp>
        <p:nvSpPr>
          <p:cNvPr id="1044" name="Text Box 25"/>
          <p:cNvSpPr txBox="1">
            <a:spLocks noChangeArrowheads="1"/>
          </p:cNvSpPr>
          <p:nvPr/>
        </p:nvSpPr>
        <p:spPr bwMode="auto">
          <a:xfrm>
            <a:off x="179388" y="2205038"/>
            <a:ext cx="4392612" cy="925512"/>
          </a:xfrm>
          <a:prstGeom prst="rect">
            <a:avLst/>
          </a:prstGeom>
          <a:noFill/>
          <a:ln w="9525">
            <a:noFill/>
            <a:miter lim="800000"/>
            <a:headEnd/>
            <a:tailEnd/>
          </a:ln>
        </p:spPr>
        <p:txBody>
          <a:bodyPr/>
          <a:lstStyle/>
          <a:p>
            <a:pPr algn="just">
              <a:lnSpc>
                <a:spcPct val="90000"/>
              </a:lnSpc>
            </a:pPr>
            <a:r>
              <a:rPr lang="en-GB" b="1">
                <a:solidFill>
                  <a:schemeClr val="accent1"/>
                </a:solidFill>
                <a:latin typeface="Calibri" pitchFamily="34" charset="0"/>
              </a:rPr>
              <a:t>maximal remyelination at 30 days from clinical disease onset of progressive EAE: 45</a:t>
            </a:r>
            <a:r>
              <a:rPr lang="en-US" b="1">
                <a:solidFill>
                  <a:schemeClr val="accent1"/>
                </a:solidFill>
                <a:latin typeface="Calibri" pitchFamily="34" charset="0"/>
              </a:rPr>
              <a:t>±</a:t>
            </a:r>
            <a:r>
              <a:rPr lang="en-GB" b="1">
                <a:solidFill>
                  <a:schemeClr val="accent1"/>
                </a:solidFill>
                <a:latin typeface="Calibri" pitchFamily="34" charset="0"/>
              </a:rPr>
              <a:t> 12%.</a:t>
            </a:r>
          </a:p>
          <a:p>
            <a:pPr algn="just">
              <a:lnSpc>
                <a:spcPct val="90000"/>
              </a:lnSpc>
            </a:pPr>
            <a:endParaRPr lang="el-GR" b="1">
              <a:solidFill>
                <a:schemeClr val="accent1"/>
              </a:solidFill>
              <a:latin typeface="Calibri" pitchFamily="34" charset="0"/>
            </a:endParaRPr>
          </a:p>
        </p:txBody>
      </p:sp>
      <p:sp>
        <p:nvSpPr>
          <p:cNvPr id="1045" name="Text Box 26"/>
          <p:cNvSpPr txBox="1">
            <a:spLocks noChangeArrowheads="1"/>
          </p:cNvSpPr>
          <p:nvPr/>
        </p:nvSpPr>
        <p:spPr bwMode="auto">
          <a:xfrm>
            <a:off x="231775" y="3808413"/>
            <a:ext cx="336550" cy="366712"/>
          </a:xfrm>
          <a:prstGeom prst="rect">
            <a:avLst/>
          </a:prstGeom>
          <a:noFill/>
          <a:ln w="9525">
            <a:noFill/>
            <a:miter lim="800000"/>
            <a:headEnd/>
            <a:tailEnd/>
          </a:ln>
        </p:spPr>
        <p:txBody>
          <a:bodyPr wrap="none">
            <a:spAutoFit/>
          </a:bodyPr>
          <a:lstStyle/>
          <a:p>
            <a:r>
              <a:rPr lang="en-GB">
                <a:latin typeface="Calibri" pitchFamily="34" charset="0"/>
              </a:rPr>
              <a:t>A</a:t>
            </a:r>
            <a:endParaRPr lang="el-GR">
              <a:latin typeface="Calibri" pitchFamily="34" charset="0"/>
            </a:endParaRPr>
          </a:p>
        </p:txBody>
      </p:sp>
      <p:sp>
        <p:nvSpPr>
          <p:cNvPr id="1046" name="Text Box 27"/>
          <p:cNvSpPr txBox="1">
            <a:spLocks noChangeArrowheads="1"/>
          </p:cNvSpPr>
          <p:nvPr/>
        </p:nvSpPr>
        <p:spPr bwMode="auto">
          <a:xfrm>
            <a:off x="3298825" y="3789363"/>
            <a:ext cx="336550" cy="366712"/>
          </a:xfrm>
          <a:prstGeom prst="rect">
            <a:avLst/>
          </a:prstGeom>
          <a:noFill/>
          <a:ln w="9525">
            <a:noFill/>
            <a:miter lim="800000"/>
            <a:headEnd/>
            <a:tailEnd/>
          </a:ln>
        </p:spPr>
        <p:txBody>
          <a:bodyPr wrap="none">
            <a:spAutoFit/>
          </a:bodyPr>
          <a:lstStyle/>
          <a:p>
            <a:r>
              <a:rPr lang="en-GB">
                <a:latin typeface="Calibri" pitchFamily="34" charset="0"/>
              </a:rPr>
              <a:t>B</a:t>
            </a:r>
            <a:endParaRPr lang="el-GR">
              <a:latin typeface="Calibri" pitchFamily="34" charset="0"/>
            </a:endParaRPr>
          </a:p>
        </p:txBody>
      </p:sp>
      <p:sp>
        <p:nvSpPr>
          <p:cNvPr id="1047" name="Text Box 28"/>
          <p:cNvSpPr txBox="1">
            <a:spLocks noChangeArrowheads="1"/>
          </p:cNvSpPr>
          <p:nvPr/>
        </p:nvSpPr>
        <p:spPr bwMode="auto">
          <a:xfrm>
            <a:off x="6227763" y="3789363"/>
            <a:ext cx="349250" cy="366712"/>
          </a:xfrm>
          <a:prstGeom prst="rect">
            <a:avLst/>
          </a:prstGeom>
          <a:noFill/>
          <a:ln w="9525">
            <a:noFill/>
            <a:miter lim="800000"/>
            <a:headEnd/>
            <a:tailEnd/>
          </a:ln>
        </p:spPr>
        <p:txBody>
          <a:bodyPr wrap="none">
            <a:spAutoFit/>
          </a:bodyPr>
          <a:lstStyle/>
          <a:p>
            <a:r>
              <a:rPr lang="en-GB">
                <a:latin typeface="Calibri" pitchFamily="34" charset="0"/>
              </a:rPr>
              <a:t>C</a:t>
            </a:r>
            <a:endParaRPr lang="el-GR">
              <a:latin typeface="Calibri" pitchFamily="34" charset="0"/>
            </a:endParaRPr>
          </a:p>
        </p:txBody>
      </p:sp>
      <p:sp>
        <p:nvSpPr>
          <p:cNvPr id="1048" name="Text Box 29"/>
          <p:cNvSpPr txBox="1">
            <a:spLocks noChangeArrowheads="1"/>
          </p:cNvSpPr>
          <p:nvPr/>
        </p:nvSpPr>
        <p:spPr bwMode="auto">
          <a:xfrm>
            <a:off x="250825" y="5942013"/>
            <a:ext cx="8159750" cy="366712"/>
          </a:xfrm>
          <a:prstGeom prst="rect">
            <a:avLst/>
          </a:prstGeom>
          <a:noFill/>
          <a:ln w="9525">
            <a:noFill/>
            <a:miter lim="800000"/>
            <a:headEnd/>
            <a:tailEnd/>
          </a:ln>
        </p:spPr>
        <p:txBody>
          <a:bodyPr wrap="none">
            <a:spAutoFit/>
          </a:bodyPr>
          <a:lstStyle/>
          <a:p>
            <a:r>
              <a:rPr lang="en-GB">
                <a:solidFill>
                  <a:schemeClr val="accent1"/>
                </a:solidFill>
                <a:latin typeface="Calibri" pitchFamily="34" charset="0"/>
              </a:rPr>
              <a:t>EAE, 120 dpi,  dorsal funiculus, Toluidine blue, c= central, p= peripheral myelin</a:t>
            </a:r>
            <a:endParaRPr lang="el-GR">
              <a:solidFill>
                <a:schemeClr val="accent1"/>
              </a:solidFill>
              <a:latin typeface="Calibri" pitchFamily="34" charset="0"/>
            </a:endParaRPr>
          </a:p>
        </p:txBody>
      </p:sp>
      <p:sp>
        <p:nvSpPr>
          <p:cNvPr id="1049" name="Text Box 11"/>
          <p:cNvSpPr txBox="1">
            <a:spLocks noChangeArrowheads="1"/>
          </p:cNvSpPr>
          <p:nvPr/>
        </p:nvSpPr>
        <p:spPr bwMode="auto">
          <a:xfrm>
            <a:off x="3063875" y="6405563"/>
            <a:ext cx="2881313" cy="276225"/>
          </a:xfrm>
          <a:prstGeom prst="rect">
            <a:avLst/>
          </a:prstGeom>
          <a:noFill/>
          <a:ln w="9525">
            <a:noFill/>
            <a:miter lim="800000"/>
            <a:headEnd/>
            <a:tailEnd/>
          </a:ln>
        </p:spPr>
        <p:txBody>
          <a:bodyPr wrap="none">
            <a:spAutoFit/>
          </a:bodyPr>
          <a:lstStyle/>
          <a:p>
            <a:r>
              <a:rPr lang="en-GB" sz="1200" b="1">
                <a:latin typeface="Calibri" pitchFamily="34" charset="0"/>
              </a:rPr>
              <a:t>Papadopoulos et al, 2006 </a:t>
            </a:r>
            <a:r>
              <a:rPr lang="en-US" sz="1200" b="1">
                <a:latin typeface="Calibri" pitchFamily="34" charset="0"/>
              </a:rPr>
              <a:t>Exp </a:t>
            </a:r>
            <a:r>
              <a:rPr lang="en-GB" sz="1200" b="1">
                <a:latin typeface="Calibri" pitchFamily="34" charset="0"/>
              </a:rPr>
              <a:t>Neurol</a:t>
            </a:r>
            <a:endParaRPr lang="el-GR" sz="1200" b="1">
              <a:latin typeface="Calibri" pitchFamily="34"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4515" name="Picture 2" descr="Imperial College London"/>
          <p:cNvPicPr>
            <a:picLocks noChangeAspect="1" noChangeArrowheads="1"/>
          </p:cNvPicPr>
          <p:nvPr/>
        </p:nvPicPr>
        <p:blipFill>
          <a:blip r:embed="rId3" cstate="print"/>
          <a:srcRect/>
          <a:stretch>
            <a:fillRect/>
          </a:stretch>
        </p:blipFill>
        <p:spPr bwMode="auto">
          <a:xfrm>
            <a:off x="523875" y="5732463"/>
            <a:ext cx="1600200" cy="419100"/>
          </a:xfrm>
          <a:prstGeom prst="rect">
            <a:avLst/>
          </a:prstGeom>
          <a:noFill/>
          <a:ln w="9525">
            <a:noFill/>
            <a:miter lim="800000"/>
            <a:headEnd/>
            <a:tailEnd/>
          </a:ln>
        </p:spPr>
      </p:pic>
      <p:sp>
        <p:nvSpPr>
          <p:cNvPr id="64516" name="Rectangle 12"/>
          <p:cNvSpPr>
            <a:spLocks noChangeArrowheads="1"/>
          </p:cNvSpPr>
          <p:nvPr/>
        </p:nvSpPr>
        <p:spPr bwMode="auto">
          <a:xfrm>
            <a:off x="255588" y="96838"/>
            <a:ext cx="3822700" cy="523875"/>
          </a:xfrm>
          <a:prstGeom prst="rect">
            <a:avLst/>
          </a:prstGeom>
          <a:noFill/>
          <a:ln w="9525">
            <a:noFill/>
            <a:miter lim="800000"/>
            <a:headEnd/>
            <a:tailEnd/>
          </a:ln>
        </p:spPr>
        <p:txBody>
          <a:bodyPr wrap="none">
            <a:spAutoFit/>
          </a:bodyPr>
          <a:lstStyle/>
          <a:p>
            <a:r>
              <a:rPr lang="el-GR" sz="2800" b="1">
                <a:solidFill>
                  <a:schemeClr val="bg1"/>
                </a:solidFill>
                <a:latin typeface="Calibri" pitchFamily="34" charset="0"/>
              </a:rPr>
              <a:t>επαναμυελίνωση</a:t>
            </a:r>
            <a:r>
              <a:rPr lang="en-US" sz="2800" b="1">
                <a:solidFill>
                  <a:schemeClr val="bg1"/>
                </a:solidFill>
                <a:latin typeface="Calibri" pitchFamily="34" charset="0"/>
              </a:rPr>
              <a:t> : OPCs</a:t>
            </a:r>
            <a:endParaRPr lang="en-GB" sz="2800" b="1">
              <a:solidFill>
                <a:schemeClr val="bg1"/>
              </a:solidFill>
              <a:latin typeface="Calibri" pitchFamily="34" charset="0"/>
            </a:endParaRPr>
          </a:p>
        </p:txBody>
      </p:sp>
      <p:sp>
        <p:nvSpPr>
          <p:cNvPr id="64517" name="Rectangle 8"/>
          <p:cNvSpPr>
            <a:spLocks noChangeArrowheads="1"/>
          </p:cNvSpPr>
          <p:nvPr/>
        </p:nvSpPr>
        <p:spPr bwMode="auto">
          <a:xfrm>
            <a:off x="179388" y="581025"/>
            <a:ext cx="8420100" cy="4432300"/>
          </a:xfrm>
          <a:prstGeom prst="rect">
            <a:avLst/>
          </a:prstGeom>
          <a:noFill/>
          <a:ln w="9525">
            <a:noFill/>
            <a:miter lim="800000"/>
            <a:headEnd/>
            <a:tailEnd/>
          </a:ln>
        </p:spPr>
        <p:txBody>
          <a:bodyPr>
            <a:spAutoFit/>
          </a:bodyPr>
          <a:lstStyle/>
          <a:p>
            <a:pPr algn="just">
              <a:lnSpc>
                <a:spcPct val="200000"/>
              </a:lnSpc>
              <a:buFont typeface="Wingdings" pitchFamily="2" charset="2"/>
              <a:buChar char="q"/>
            </a:pPr>
            <a:r>
              <a:rPr lang="en-US">
                <a:latin typeface="Calibri" pitchFamily="34" charset="0"/>
              </a:rPr>
              <a:t> </a:t>
            </a:r>
            <a:r>
              <a:rPr lang="el-GR" sz="2000">
                <a:latin typeface="Calibri" pitchFamily="34" charset="0"/>
              </a:rPr>
              <a:t>αρκετά αποτελεσματική στα πρώιμα στάδια της νόσου</a:t>
            </a:r>
            <a:r>
              <a:rPr lang="en-US" sz="2000">
                <a:latin typeface="Calibri" pitchFamily="34" charset="0"/>
              </a:rPr>
              <a:t> </a:t>
            </a:r>
            <a:r>
              <a:rPr lang="en-US" sz="1600">
                <a:latin typeface="Calibri" pitchFamily="34" charset="0"/>
              </a:rPr>
              <a:t>(Prineas et al, 1993</a:t>
            </a:r>
            <a:r>
              <a:rPr lang="el-GR" sz="1600">
                <a:latin typeface="Calibri" pitchFamily="34" charset="0"/>
              </a:rPr>
              <a:t>, </a:t>
            </a:r>
            <a:r>
              <a:rPr lang="en-US" sz="1600">
                <a:latin typeface="Calibri" pitchFamily="34" charset="0"/>
              </a:rPr>
              <a:t>Lucchinetti et al, 1999).</a:t>
            </a:r>
            <a:endParaRPr lang="en-GB" sz="1600">
              <a:latin typeface="Calibri" pitchFamily="34" charset="0"/>
            </a:endParaRPr>
          </a:p>
          <a:p>
            <a:pPr algn="just">
              <a:lnSpc>
                <a:spcPct val="200000"/>
              </a:lnSpc>
              <a:buFont typeface="Wingdings" pitchFamily="2" charset="2"/>
              <a:buChar char="q"/>
            </a:pPr>
            <a:r>
              <a:rPr lang="en-US">
                <a:latin typeface="Calibri" pitchFamily="34" charset="0"/>
              </a:rPr>
              <a:t> </a:t>
            </a:r>
            <a:r>
              <a:rPr lang="el-GR" sz="2000">
                <a:latin typeface="Calibri" pitchFamily="34" charset="0"/>
              </a:rPr>
              <a:t>Ωστόσο, η επαναμυελίνωση τελικά αποτυγχάνει</a:t>
            </a:r>
            <a:r>
              <a:rPr lang="en-US" sz="2000">
                <a:latin typeface="Calibri" pitchFamily="34" charset="0"/>
              </a:rPr>
              <a:t>  </a:t>
            </a:r>
            <a:r>
              <a:rPr lang="en-US" sz="1600">
                <a:latin typeface="Calibri" pitchFamily="34" charset="0"/>
              </a:rPr>
              <a:t>(Patani et al, 2007).</a:t>
            </a:r>
            <a:endParaRPr lang="en-GB" sz="1600">
              <a:latin typeface="Calibri" pitchFamily="34" charset="0"/>
            </a:endParaRPr>
          </a:p>
          <a:p>
            <a:pPr algn="just">
              <a:lnSpc>
                <a:spcPct val="200000"/>
              </a:lnSpc>
              <a:buFont typeface="Wingdings" pitchFamily="2" charset="2"/>
              <a:buChar char="q"/>
            </a:pPr>
            <a:r>
              <a:rPr lang="en-US" sz="1400">
                <a:latin typeface="Calibri" pitchFamily="34" charset="0"/>
              </a:rPr>
              <a:t> </a:t>
            </a:r>
            <a:r>
              <a:rPr lang="el-GR" sz="2000">
                <a:latin typeface="Calibri" pitchFamily="34" charset="0"/>
              </a:rPr>
              <a:t>Ποιος κυτταρικός πληθυσμός διαμεσολαβεί την επαναμυελίνωση?</a:t>
            </a:r>
            <a:endParaRPr lang="en-US" sz="2000">
              <a:latin typeface="Calibri" pitchFamily="34" charset="0"/>
            </a:endParaRPr>
          </a:p>
          <a:p>
            <a:pPr algn="just">
              <a:lnSpc>
                <a:spcPct val="200000"/>
              </a:lnSpc>
              <a:buFont typeface="Wingdings" pitchFamily="2" charset="2"/>
              <a:buChar char="q"/>
            </a:pPr>
            <a:r>
              <a:rPr lang="en-US">
                <a:latin typeface="Calibri" pitchFamily="34" charset="0"/>
              </a:rPr>
              <a:t> </a:t>
            </a:r>
            <a:r>
              <a:rPr lang="el-GR" sz="2000">
                <a:latin typeface="Calibri" pitchFamily="34" charset="0"/>
              </a:rPr>
              <a:t>Σημαντικός πληθυσμός </a:t>
            </a:r>
            <a:r>
              <a:rPr lang="en-US" sz="2000">
                <a:latin typeface="Calibri" pitchFamily="34" charset="0"/>
              </a:rPr>
              <a:t>NG2+ OPCs (3-10%) </a:t>
            </a:r>
            <a:r>
              <a:rPr lang="el-GR" sz="2000">
                <a:latin typeface="Calibri" pitchFamily="34" charset="0"/>
              </a:rPr>
              <a:t>διαιρούμενων κυττάρων στο ΚΝΣ</a:t>
            </a:r>
            <a:r>
              <a:rPr lang="en-US" sz="2000">
                <a:latin typeface="Calibri" pitchFamily="34" charset="0"/>
              </a:rPr>
              <a:t> </a:t>
            </a:r>
            <a:r>
              <a:rPr lang="en-US" sz="1600">
                <a:latin typeface="Calibri" pitchFamily="34" charset="0"/>
              </a:rPr>
              <a:t>(Horner et al, 2000, Dawson et al 2000).</a:t>
            </a:r>
            <a:endParaRPr lang="en-GB" sz="1600">
              <a:latin typeface="Calibri" pitchFamily="34" charset="0"/>
            </a:endParaRPr>
          </a:p>
          <a:p>
            <a:pPr algn="just">
              <a:lnSpc>
                <a:spcPct val="200000"/>
              </a:lnSpc>
              <a:buFont typeface="Arial" pitchFamily="34" charset="0"/>
              <a:buChar char="•"/>
            </a:pPr>
            <a:endParaRPr lang="el-GR">
              <a:latin typeface="Calibri" pitchFamily="34" charset="0"/>
            </a:endParaRPr>
          </a:p>
          <a:p>
            <a:r>
              <a:rPr lang="en-US" sz="1400">
                <a:latin typeface="Calibri" pitchFamily="34" charset="0"/>
              </a:rPr>
              <a:t> </a:t>
            </a:r>
            <a:endParaRPr lang="en-GB" sz="1400">
              <a:latin typeface="Calibri" pitchFamily="34" charset="0"/>
            </a:endParaRPr>
          </a:p>
        </p:txBody>
      </p:sp>
      <p:pic>
        <p:nvPicPr>
          <p:cNvPr id="64518" name="Picture 2"/>
          <p:cNvPicPr>
            <a:picLocks noChangeAspect="1" noChangeArrowheads="1"/>
          </p:cNvPicPr>
          <p:nvPr/>
        </p:nvPicPr>
        <p:blipFill>
          <a:blip r:embed="rId4" cstate="print"/>
          <a:srcRect/>
          <a:stretch>
            <a:fillRect/>
          </a:stretch>
        </p:blipFill>
        <p:spPr bwMode="auto">
          <a:xfrm>
            <a:off x="4427538" y="3644900"/>
            <a:ext cx="4419600" cy="271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5539" name="Picture 2" descr="C:\Users\adriana\Documents\Presentations &amp; Posters FEB 11\Athens vision 16.12.11\logo_imperial_college_london.png"/>
          <p:cNvPicPr>
            <a:picLocks noChangeAspect="1" noChangeArrowheads="1"/>
          </p:cNvPicPr>
          <p:nvPr/>
        </p:nvPicPr>
        <p:blipFill>
          <a:blip r:embed="rId3" cstate="print"/>
          <a:srcRect/>
          <a:stretch>
            <a:fillRect/>
          </a:stretch>
        </p:blipFill>
        <p:spPr bwMode="auto">
          <a:xfrm>
            <a:off x="7391400" y="6248400"/>
            <a:ext cx="1600200" cy="419100"/>
          </a:xfrm>
          <a:prstGeom prst="rect">
            <a:avLst/>
          </a:prstGeom>
          <a:noFill/>
          <a:ln w="9525">
            <a:noFill/>
            <a:miter lim="800000"/>
            <a:headEnd/>
            <a:tailEnd/>
          </a:ln>
        </p:spPr>
      </p:pic>
      <p:sp>
        <p:nvSpPr>
          <p:cNvPr id="65540" name="Rectangle 11"/>
          <p:cNvSpPr>
            <a:spLocks noChangeArrowheads="1"/>
          </p:cNvSpPr>
          <p:nvPr/>
        </p:nvSpPr>
        <p:spPr bwMode="auto">
          <a:xfrm>
            <a:off x="114300" y="2690813"/>
            <a:ext cx="8788400" cy="6786562"/>
          </a:xfrm>
          <a:prstGeom prst="rect">
            <a:avLst/>
          </a:prstGeom>
          <a:noFill/>
          <a:ln w="9525">
            <a:noFill/>
            <a:miter lim="800000"/>
            <a:headEnd/>
            <a:tailEnd/>
          </a:ln>
        </p:spPr>
        <p:txBody>
          <a:bodyPr>
            <a:spAutoFit/>
          </a:bodyPr>
          <a:lstStyle/>
          <a:p>
            <a:r>
              <a:rPr lang="en-US">
                <a:latin typeface="Calibri" pitchFamily="34" charset="0"/>
              </a:rPr>
              <a:t> </a:t>
            </a:r>
            <a:endParaRPr lang="en-GB">
              <a:latin typeface="Calibri" pitchFamily="34" charset="0"/>
            </a:endParaRPr>
          </a:p>
          <a:p>
            <a:r>
              <a:rPr lang="en-US">
                <a:latin typeface="Calibri" pitchFamily="34" charset="0"/>
              </a:rPr>
              <a:t> </a:t>
            </a:r>
            <a:endParaRPr lang="en-GB">
              <a:latin typeface="Calibri" pitchFamily="34" charset="0"/>
            </a:endParaRPr>
          </a:p>
          <a:p>
            <a:r>
              <a:rPr lang="en-US">
                <a:latin typeface="Calibri" pitchFamily="34" charset="0"/>
              </a:rPr>
              <a:t> </a:t>
            </a:r>
            <a:endParaRPr lang="en-GB">
              <a:latin typeface="Calibri" pitchFamily="34" charset="0"/>
            </a:endParaRPr>
          </a:p>
          <a:p>
            <a:pPr algn="just">
              <a:lnSpc>
                <a:spcPct val="150000"/>
              </a:lnSpc>
            </a:pPr>
            <a:r>
              <a:rPr lang="en-US">
                <a:latin typeface="Calibri" pitchFamily="34" charset="0"/>
              </a:rPr>
              <a:t>					</a:t>
            </a:r>
            <a:r>
              <a:rPr lang="en-US" sz="1400">
                <a:latin typeface="Calibri" pitchFamily="34" charset="0"/>
              </a:rPr>
              <a:t>Nishiyama et al,</a:t>
            </a:r>
            <a:r>
              <a:rPr lang="el-GR" sz="1400">
                <a:latin typeface="Calibri" pitchFamily="34" charset="0"/>
              </a:rPr>
              <a:t> 2009, Ν</a:t>
            </a:r>
            <a:r>
              <a:rPr lang="en-US" sz="1400">
                <a:latin typeface="Calibri" pitchFamily="34" charset="0"/>
              </a:rPr>
              <a:t>at Reviews Neurosci</a:t>
            </a:r>
            <a:endParaRPr lang="en-GB" sz="1400">
              <a:latin typeface="Calibri" pitchFamily="34" charset="0"/>
            </a:endParaRPr>
          </a:p>
          <a:p>
            <a:pPr algn="just">
              <a:lnSpc>
                <a:spcPct val="150000"/>
              </a:lnSpc>
              <a:buFont typeface="Arial" pitchFamily="34" charset="0"/>
              <a:buChar char="•"/>
            </a:pPr>
            <a:r>
              <a:rPr lang="en-US">
                <a:latin typeface="Calibri" pitchFamily="34" charset="0"/>
              </a:rPr>
              <a:t> OPCs +  </a:t>
            </a:r>
            <a:r>
              <a:rPr lang="el-GR">
                <a:latin typeface="Calibri" pitchFamily="34" charset="0"/>
              </a:rPr>
              <a:t>φλεγμονή →</a:t>
            </a:r>
            <a:r>
              <a:rPr lang="en-US">
                <a:latin typeface="Calibri" pitchFamily="34" charset="0"/>
              </a:rPr>
              <a:t> </a:t>
            </a:r>
            <a:r>
              <a:rPr lang="el-GR">
                <a:latin typeface="Calibri" pitchFamily="34" charset="0"/>
              </a:rPr>
              <a:t>αντιδραστικός φαινότυπος</a:t>
            </a:r>
            <a:r>
              <a:rPr lang="en-US">
                <a:latin typeface="Calibri" pitchFamily="34" charset="0"/>
              </a:rPr>
              <a:t> (hypertrophy and upregulation of NG2) </a:t>
            </a:r>
          </a:p>
          <a:p>
            <a:pPr algn="just">
              <a:lnSpc>
                <a:spcPct val="150000"/>
              </a:lnSpc>
            </a:pPr>
            <a:endParaRPr lang="en-US">
              <a:latin typeface="Calibri" pitchFamily="34" charset="0"/>
            </a:endParaRPr>
          </a:p>
          <a:p>
            <a:pPr algn="just">
              <a:lnSpc>
                <a:spcPct val="150000"/>
              </a:lnSpc>
              <a:buFont typeface="Arial" pitchFamily="34" charset="0"/>
              <a:buChar char="•"/>
            </a:pPr>
            <a:r>
              <a:rPr lang="en-US">
                <a:latin typeface="Calibri" pitchFamily="34" charset="0"/>
              </a:rPr>
              <a:t> OPCs+ </a:t>
            </a:r>
            <a:r>
              <a:rPr lang="el-GR">
                <a:latin typeface="Calibri" pitchFamily="34" charset="0"/>
              </a:rPr>
              <a:t>απομυελίνωση </a:t>
            </a:r>
            <a:r>
              <a:rPr lang="en-US">
                <a:latin typeface="Calibri" pitchFamily="34" charset="0"/>
              </a:rPr>
              <a:t>→ </a:t>
            </a:r>
            <a:r>
              <a:rPr lang="el-GR">
                <a:latin typeface="Calibri" pitchFamily="34" charset="0"/>
              </a:rPr>
              <a:t>αντιδραστικός φαινότυπος</a:t>
            </a:r>
            <a:r>
              <a:rPr lang="en-US">
                <a:latin typeface="Calibri" pitchFamily="34" charset="0"/>
              </a:rPr>
              <a:t> + </a:t>
            </a:r>
            <a:r>
              <a:rPr lang="el-GR">
                <a:latin typeface="Calibri" pitchFamily="34" charset="0"/>
              </a:rPr>
              <a:t>ασύμμετρη κυτταρική διαίρεση</a:t>
            </a:r>
            <a:r>
              <a:rPr lang="en-US">
                <a:latin typeface="Calibri" pitchFamily="34" charset="0"/>
              </a:rPr>
              <a:t> </a:t>
            </a:r>
            <a:r>
              <a:rPr lang="en-US" sz="1400">
                <a:latin typeface="Calibri" pitchFamily="34" charset="0"/>
              </a:rPr>
              <a:t>(Levine 1994, Nishiyama et al, 1997, Keirstead et al, 1998, Redwine &amp; Armstrong 1998, Cenci di Bello et al 1999).</a:t>
            </a:r>
            <a:endParaRPr lang="el-GR" sz="1400">
              <a:latin typeface="Calibri" pitchFamily="34" charset="0"/>
            </a:endParaRPr>
          </a:p>
          <a:p>
            <a:pPr algn="just">
              <a:lnSpc>
                <a:spcPct val="150000"/>
              </a:lnSpc>
            </a:pPr>
            <a:endParaRPr lang="el-GR" sz="1400">
              <a:latin typeface="Calibri" pitchFamily="34" charset="0"/>
            </a:endParaRPr>
          </a:p>
          <a:p>
            <a:pPr algn="just">
              <a:lnSpc>
                <a:spcPct val="150000"/>
              </a:lnSpc>
            </a:pPr>
            <a:r>
              <a:rPr lang="en-US" sz="1400">
                <a:latin typeface="Calibri" pitchFamily="34" charset="0"/>
              </a:rPr>
              <a:t> </a:t>
            </a:r>
            <a:endParaRPr lang="en-GB" sz="1400">
              <a:latin typeface="Calibri" pitchFamily="34" charset="0"/>
            </a:endParaRPr>
          </a:p>
          <a:p>
            <a:pPr>
              <a:buFont typeface="Arial" pitchFamily="34" charset="0"/>
              <a:buChar char="•"/>
            </a:pPr>
            <a:endParaRPr lang="el-GR" sz="1400">
              <a:latin typeface="Calibri" pitchFamily="34" charset="0"/>
            </a:endParaRPr>
          </a:p>
          <a:p>
            <a:pPr>
              <a:buFont typeface="Arial" pitchFamily="34" charset="0"/>
              <a:buChar char="•"/>
            </a:pPr>
            <a:endParaRPr lang="el-GR" sz="1400">
              <a:latin typeface="Calibri" pitchFamily="34" charset="0"/>
            </a:endParaRPr>
          </a:p>
          <a:p>
            <a:endParaRPr lang="el-GR" sz="1400">
              <a:latin typeface="Calibri" pitchFamily="34" charset="0"/>
            </a:endParaRPr>
          </a:p>
          <a:p>
            <a:endParaRPr lang="el-GR" sz="1400">
              <a:latin typeface="Calibri" pitchFamily="34" charset="0"/>
            </a:endParaRPr>
          </a:p>
          <a:p>
            <a:endParaRPr lang="el-GR" sz="1400">
              <a:latin typeface="Calibri" pitchFamily="34" charset="0"/>
            </a:endParaRPr>
          </a:p>
          <a:p>
            <a:endParaRPr lang="en-GB" sz="1400">
              <a:latin typeface="Calibri" pitchFamily="34" charset="0"/>
            </a:endParaRPr>
          </a:p>
          <a:p>
            <a:r>
              <a:rPr lang="en-US">
                <a:latin typeface="Calibri" pitchFamily="34" charset="0"/>
              </a:rPr>
              <a:t> </a:t>
            </a:r>
            <a:endParaRPr lang="en-GB" sz="1400">
              <a:latin typeface="Calibri" pitchFamily="34" charset="0"/>
            </a:endParaRPr>
          </a:p>
          <a:p>
            <a:r>
              <a:rPr lang="en-US">
                <a:latin typeface="Calibri" pitchFamily="34" charset="0"/>
              </a:rPr>
              <a:t> </a:t>
            </a:r>
            <a:endParaRPr lang="en-GB">
              <a:latin typeface="Calibri" pitchFamily="34" charset="0"/>
            </a:endParaRPr>
          </a:p>
          <a:p>
            <a:r>
              <a:rPr lang="en-US">
                <a:latin typeface="Calibri" pitchFamily="34" charset="0"/>
              </a:rPr>
              <a:t> </a:t>
            </a:r>
            <a:endParaRPr lang="en-GB">
              <a:latin typeface="Calibri" pitchFamily="34" charset="0"/>
            </a:endParaRPr>
          </a:p>
          <a:p>
            <a:endParaRPr lang="en-GB">
              <a:latin typeface="Calibri" pitchFamily="34" charset="0"/>
            </a:endParaRPr>
          </a:p>
        </p:txBody>
      </p:sp>
      <p:sp>
        <p:nvSpPr>
          <p:cNvPr id="65541" name="Rectangle 12"/>
          <p:cNvSpPr>
            <a:spLocks noChangeArrowheads="1"/>
          </p:cNvSpPr>
          <p:nvPr/>
        </p:nvSpPr>
        <p:spPr bwMode="auto">
          <a:xfrm>
            <a:off x="255588" y="44450"/>
            <a:ext cx="3822700" cy="523875"/>
          </a:xfrm>
          <a:prstGeom prst="rect">
            <a:avLst/>
          </a:prstGeom>
          <a:noFill/>
          <a:ln w="9525">
            <a:noFill/>
            <a:miter lim="800000"/>
            <a:headEnd/>
            <a:tailEnd/>
          </a:ln>
        </p:spPr>
        <p:txBody>
          <a:bodyPr wrap="none">
            <a:spAutoFit/>
          </a:bodyPr>
          <a:lstStyle/>
          <a:p>
            <a:r>
              <a:rPr lang="el-GR" sz="2800" b="1">
                <a:solidFill>
                  <a:schemeClr val="bg1"/>
                </a:solidFill>
                <a:latin typeface="Calibri" pitchFamily="34" charset="0"/>
              </a:rPr>
              <a:t>επαναμυελίνωση</a:t>
            </a:r>
            <a:r>
              <a:rPr lang="en-US" sz="2800" b="1">
                <a:solidFill>
                  <a:schemeClr val="bg1"/>
                </a:solidFill>
                <a:latin typeface="Calibri" pitchFamily="34" charset="0"/>
              </a:rPr>
              <a:t> : OPCs</a:t>
            </a:r>
            <a:endParaRPr lang="en-GB" sz="2800" b="1">
              <a:solidFill>
                <a:schemeClr val="bg1"/>
              </a:solidFill>
              <a:latin typeface="Calibri" pitchFamily="34" charset="0"/>
            </a:endParaRPr>
          </a:p>
        </p:txBody>
      </p:sp>
      <p:pic>
        <p:nvPicPr>
          <p:cNvPr id="65542" name="Picture 1"/>
          <p:cNvPicPr>
            <a:picLocks noChangeAspect="1" noChangeArrowheads="1"/>
          </p:cNvPicPr>
          <p:nvPr/>
        </p:nvPicPr>
        <p:blipFill>
          <a:blip r:embed="rId4" cstate="print"/>
          <a:srcRect/>
          <a:stretch>
            <a:fillRect/>
          </a:stretch>
        </p:blipFill>
        <p:spPr bwMode="auto">
          <a:xfrm>
            <a:off x="233363" y="765175"/>
            <a:ext cx="8529637" cy="262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563" name="Rectangle 11"/>
          <p:cNvSpPr>
            <a:spLocks noChangeArrowheads="1"/>
          </p:cNvSpPr>
          <p:nvPr/>
        </p:nvSpPr>
        <p:spPr bwMode="auto">
          <a:xfrm>
            <a:off x="34925" y="109538"/>
            <a:ext cx="4686300" cy="6140450"/>
          </a:xfrm>
          <a:prstGeom prst="rect">
            <a:avLst/>
          </a:prstGeom>
          <a:noFill/>
          <a:ln w="9525">
            <a:noFill/>
            <a:miter lim="800000"/>
            <a:headEnd/>
            <a:tailEnd/>
          </a:ln>
        </p:spPr>
        <p:txBody>
          <a:bodyPr>
            <a:spAutoFit/>
          </a:bodyPr>
          <a:lstStyle/>
          <a:p>
            <a:r>
              <a:rPr lang="en-US" b="1">
                <a:latin typeface="Calibri" pitchFamily="34" charset="0"/>
              </a:rPr>
              <a:t> </a:t>
            </a:r>
            <a:endParaRPr lang="en-GB" b="1">
              <a:latin typeface="Calibri" pitchFamily="34" charset="0"/>
            </a:endParaRPr>
          </a:p>
          <a:p>
            <a:r>
              <a:rPr lang="en-US" b="1">
                <a:latin typeface="Calibri" pitchFamily="34" charset="0"/>
              </a:rPr>
              <a:t> </a:t>
            </a:r>
            <a:endParaRPr lang="en-GB" b="1">
              <a:latin typeface="Calibri" pitchFamily="34" charset="0"/>
            </a:endParaRPr>
          </a:p>
          <a:p>
            <a:pPr algn="just">
              <a:lnSpc>
                <a:spcPct val="150000"/>
              </a:lnSpc>
              <a:buFont typeface="Wingdings" pitchFamily="2" charset="2"/>
              <a:buChar char="q"/>
            </a:pPr>
            <a:r>
              <a:rPr lang="el-GR">
                <a:latin typeface="Calibri" pitchFamily="34" charset="0"/>
              </a:rPr>
              <a:t> </a:t>
            </a:r>
            <a:r>
              <a:rPr lang="el-GR" sz="2000">
                <a:latin typeface="Calibri" pitchFamily="34" charset="0"/>
              </a:rPr>
              <a:t>Σε απομυελινωτικές πλάκες σε οξεία φάση  διατηρούνται </a:t>
            </a:r>
            <a:r>
              <a:rPr lang="en-US" sz="2000">
                <a:latin typeface="Calibri" pitchFamily="34" charset="0"/>
              </a:rPr>
              <a:t>NG2+ OPCs </a:t>
            </a:r>
            <a:r>
              <a:rPr lang="el-GR" sz="2000">
                <a:latin typeface="Calibri" pitchFamily="34" charset="0"/>
              </a:rPr>
              <a:t>με αντιδραστικό φαινότυπο</a:t>
            </a:r>
            <a:r>
              <a:rPr lang="en-US" sz="2000">
                <a:latin typeface="Calibri" pitchFamily="34" charset="0"/>
              </a:rPr>
              <a:t> (Reynolds et al, 2002</a:t>
            </a:r>
            <a:r>
              <a:rPr lang="el-GR" sz="2000">
                <a:latin typeface="Calibri" pitchFamily="34" charset="0"/>
              </a:rPr>
              <a:t>)</a:t>
            </a:r>
            <a:r>
              <a:rPr lang="en-US" sz="2000">
                <a:latin typeface="Calibri" pitchFamily="34" charset="0"/>
              </a:rPr>
              <a:t>. </a:t>
            </a:r>
            <a:endParaRPr lang="el-GR" sz="2000">
              <a:latin typeface="Calibri" pitchFamily="34" charset="0"/>
            </a:endParaRPr>
          </a:p>
          <a:p>
            <a:pPr algn="just">
              <a:lnSpc>
                <a:spcPct val="150000"/>
              </a:lnSpc>
              <a:buFont typeface="Wingdings" pitchFamily="2" charset="2"/>
              <a:buChar char="q"/>
            </a:pPr>
            <a:r>
              <a:rPr lang="el-GR" sz="2000">
                <a:latin typeface="Calibri" pitchFamily="34" charset="0"/>
              </a:rPr>
              <a:t> Σε χρόνιες απομυελινωτικές πλάκες τα </a:t>
            </a:r>
            <a:r>
              <a:rPr lang="en-US" sz="2000">
                <a:latin typeface="Calibri" pitchFamily="34" charset="0"/>
              </a:rPr>
              <a:t>NG2</a:t>
            </a:r>
            <a:r>
              <a:rPr lang="el-GR" sz="2000">
                <a:latin typeface="Calibri" pitchFamily="34" charset="0"/>
              </a:rPr>
              <a:t>+ </a:t>
            </a:r>
            <a:r>
              <a:rPr lang="en-US" sz="2000">
                <a:latin typeface="Calibri" pitchFamily="34" charset="0"/>
              </a:rPr>
              <a:t>OPCs </a:t>
            </a:r>
            <a:r>
              <a:rPr lang="el-GR" sz="2000">
                <a:latin typeface="Calibri" pitchFamily="34" charset="0"/>
              </a:rPr>
              <a:t>φαίνονται να επιβιώνουν σε άλλοτε άλλο βαθμό. </a:t>
            </a:r>
            <a:r>
              <a:rPr lang="en-US" sz="2000">
                <a:latin typeface="Calibri" pitchFamily="34" charset="0"/>
              </a:rPr>
              <a:t> </a:t>
            </a:r>
            <a:endParaRPr lang="en-GB" sz="2000">
              <a:latin typeface="Calibri" pitchFamily="34" charset="0"/>
            </a:endParaRPr>
          </a:p>
          <a:p>
            <a:pPr algn="just">
              <a:lnSpc>
                <a:spcPct val="150000"/>
              </a:lnSpc>
              <a:buFont typeface="Wingdings" pitchFamily="2" charset="2"/>
              <a:buChar char="q"/>
            </a:pPr>
            <a:r>
              <a:rPr lang="el-GR" sz="2000">
                <a:latin typeface="Calibri" pitchFamily="34" charset="0"/>
              </a:rPr>
              <a:t> Η διαφοροποίηση των </a:t>
            </a:r>
            <a:r>
              <a:rPr lang="en-US" sz="2000">
                <a:latin typeface="Calibri" pitchFamily="34" charset="0"/>
              </a:rPr>
              <a:t>OPCs </a:t>
            </a:r>
            <a:r>
              <a:rPr lang="el-GR" sz="2000">
                <a:latin typeface="Calibri" pitchFamily="34" charset="0"/>
              </a:rPr>
              <a:t>αναστέλλεται μέσω του υποδοχέος </a:t>
            </a:r>
            <a:r>
              <a:rPr lang="en-US" sz="2000">
                <a:latin typeface="Calibri" pitchFamily="34" charset="0"/>
              </a:rPr>
              <a:t>Notch </a:t>
            </a:r>
            <a:r>
              <a:rPr lang="el-GR" sz="2000">
                <a:latin typeface="Calibri" pitchFamily="34" charset="0"/>
              </a:rPr>
              <a:t>(</a:t>
            </a:r>
            <a:r>
              <a:rPr lang="en-US" sz="2000">
                <a:latin typeface="Calibri" pitchFamily="34" charset="0"/>
              </a:rPr>
              <a:t>Notch</a:t>
            </a:r>
            <a:r>
              <a:rPr lang="el-GR" sz="2000">
                <a:latin typeface="Calibri" pitchFamily="34" charset="0"/>
              </a:rPr>
              <a:t> </a:t>
            </a:r>
            <a:r>
              <a:rPr lang="en-US" sz="2000">
                <a:latin typeface="Calibri" pitchFamily="34" charset="0"/>
              </a:rPr>
              <a:t>ligands</a:t>
            </a:r>
            <a:r>
              <a:rPr lang="el-GR" sz="2000">
                <a:latin typeface="Calibri" pitchFamily="34" charset="0"/>
              </a:rPr>
              <a:t>- </a:t>
            </a:r>
            <a:r>
              <a:rPr lang="en-US" sz="2000">
                <a:latin typeface="Calibri" pitchFamily="34" charset="0"/>
              </a:rPr>
              <a:t>jagged</a:t>
            </a:r>
            <a:r>
              <a:rPr lang="el-GR" sz="2000">
                <a:latin typeface="Calibri" pitchFamily="34" charset="0"/>
              </a:rPr>
              <a:t> σε ώριμα </a:t>
            </a:r>
            <a:r>
              <a:rPr lang="en-US" sz="2000">
                <a:latin typeface="Calibri" pitchFamily="34" charset="0"/>
              </a:rPr>
              <a:t>OLGs, </a:t>
            </a:r>
            <a:r>
              <a:rPr lang="el-GR" sz="2000">
                <a:latin typeface="Calibri" pitchFamily="34" charset="0"/>
              </a:rPr>
              <a:t>κόμβους</a:t>
            </a:r>
            <a:r>
              <a:rPr lang="en-US" sz="2000">
                <a:latin typeface="Calibri" pitchFamily="34" charset="0"/>
              </a:rPr>
              <a:t> Ranvier,</a:t>
            </a:r>
            <a:r>
              <a:rPr lang="el-GR" sz="2000">
                <a:latin typeface="Calibri" pitchFamily="34" charset="0"/>
              </a:rPr>
              <a:t> αμύελους νευράξονες).</a:t>
            </a:r>
            <a:r>
              <a:rPr lang="en-US" sz="2000">
                <a:latin typeface="Calibri" pitchFamily="34" charset="0"/>
              </a:rPr>
              <a:t> </a:t>
            </a:r>
            <a:endParaRPr lang="en-GB" sz="2000">
              <a:latin typeface="Calibri" pitchFamily="34" charset="0"/>
            </a:endParaRPr>
          </a:p>
          <a:p>
            <a:pPr algn="just">
              <a:lnSpc>
                <a:spcPct val="150000"/>
              </a:lnSpc>
              <a:buFont typeface="Wingdings" pitchFamily="2" charset="2"/>
              <a:buChar char="q"/>
            </a:pPr>
            <a:endParaRPr lang="da-DK">
              <a:latin typeface="Calibri" pitchFamily="34" charset="0"/>
            </a:endParaRPr>
          </a:p>
        </p:txBody>
      </p:sp>
      <p:pic>
        <p:nvPicPr>
          <p:cNvPr id="66564" name="Picture 3"/>
          <p:cNvPicPr>
            <a:picLocks noChangeAspect="1" noChangeArrowheads="1"/>
          </p:cNvPicPr>
          <p:nvPr/>
        </p:nvPicPr>
        <p:blipFill>
          <a:blip r:embed="rId2" cstate="print"/>
          <a:srcRect/>
          <a:stretch>
            <a:fillRect/>
          </a:stretch>
        </p:blipFill>
        <p:spPr bwMode="auto">
          <a:xfrm>
            <a:off x="5580063" y="280988"/>
            <a:ext cx="2997200" cy="2284412"/>
          </a:xfrm>
          <a:prstGeom prst="rect">
            <a:avLst/>
          </a:prstGeom>
          <a:noFill/>
          <a:ln w="9525">
            <a:noFill/>
            <a:miter lim="800000"/>
            <a:headEnd/>
            <a:tailEnd/>
          </a:ln>
        </p:spPr>
      </p:pic>
      <p:pic>
        <p:nvPicPr>
          <p:cNvPr id="66565" name="Picture 4"/>
          <p:cNvPicPr>
            <a:picLocks noChangeAspect="1" noChangeArrowheads="1"/>
          </p:cNvPicPr>
          <p:nvPr/>
        </p:nvPicPr>
        <p:blipFill>
          <a:blip r:embed="rId3" cstate="print"/>
          <a:srcRect/>
          <a:stretch>
            <a:fillRect/>
          </a:stretch>
        </p:blipFill>
        <p:spPr bwMode="auto">
          <a:xfrm>
            <a:off x="4749800" y="2641600"/>
            <a:ext cx="4321175" cy="3625850"/>
          </a:xfrm>
          <a:prstGeom prst="rect">
            <a:avLst/>
          </a:prstGeom>
          <a:noFill/>
          <a:ln w="9525">
            <a:noFill/>
            <a:miter lim="800000"/>
            <a:headEnd/>
            <a:tailEnd/>
          </a:ln>
        </p:spPr>
      </p:pic>
      <p:sp>
        <p:nvSpPr>
          <p:cNvPr id="66566" name="Rectangle 12"/>
          <p:cNvSpPr>
            <a:spLocks noChangeArrowheads="1"/>
          </p:cNvSpPr>
          <p:nvPr/>
        </p:nvSpPr>
        <p:spPr bwMode="auto">
          <a:xfrm>
            <a:off x="255588" y="44450"/>
            <a:ext cx="3822700" cy="523875"/>
          </a:xfrm>
          <a:prstGeom prst="rect">
            <a:avLst/>
          </a:prstGeom>
          <a:noFill/>
          <a:ln w="9525">
            <a:noFill/>
            <a:miter lim="800000"/>
            <a:headEnd/>
            <a:tailEnd/>
          </a:ln>
        </p:spPr>
        <p:txBody>
          <a:bodyPr wrap="none">
            <a:spAutoFit/>
          </a:bodyPr>
          <a:lstStyle/>
          <a:p>
            <a:r>
              <a:rPr lang="el-GR" sz="2800" b="1">
                <a:solidFill>
                  <a:schemeClr val="bg1"/>
                </a:solidFill>
                <a:latin typeface="Calibri" pitchFamily="34" charset="0"/>
              </a:rPr>
              <a:t>επαναμυελίνωση</a:t>
            </a:r>
            <a:r>
              <a:rPr lang="en-US" sz="2800" b="1">
                <a:solidFill>
                  <a:schemeClr val="bg1"/>
                </a:solidFill>
                <a:latin typeface="Calibri" pitchFamily="34" charset="0"/>
              </a:rPr>
              <a:t> : OPCs</a:t>
            </a:r>
            <a:endParaRPr lang="en-GB" sz="2800" b="1">
              <a:solidFill>
                <a:schemeClr val="bg1"/>
              </a:solidFill>
              <a:latin typeface="Calibri" pitchFamily="34" charset="0"/>
            </a:endParaRPr>
          </a:p>
        </p:txBody>
      </p:sp>
      <p:sp>
        <p:nvSpPr>
          <p:cNvPr id="66567" name="Text Box 11"/>
          <p:cNvSpPr txBox="1">
            <a:spLocks noChangeArrowheads="1"/>
          </p:cNvSpPr>
          <p:nvPr/>
        </p:nvSpPr>
        <p:spPr bwMode="auto">
          <a:xfrm>
            <a:off x="4829175" y="6240463"/>
            <a:ext cx="2114550" cy="276225"/>
          </a:xfrm>
          <a:prstGeom prst="rect">
            <a:avLst/>
          </a:prstGeom>
          <a:noFill/>
          <a:ln w="9525">
            <a:noFill/>
            <a:miter lim="800000"/>
            <a:headEnd/>
            <a:tailEnd/>
          </a:ln>
        </p:spPr>
        <p:txBody>
          <a:bodyPr wrap="none">
            <a:spAutoFit/>
          </a:bodyPr>
          <a:lstStyle/>
          <a:p>
            <a:r>
              <a:rPr lang="en-US" sz="1200" b="1">
                <a:latin typeface="Calibri" pitchFamily="34" charset="0"/>
              </a:rPr>
              <a:t>NG2 (green)/ CNPase (red)</a:t>
            </a:r>
            <a:endParaRPr lang="el-GR" sz="1200" b="1">
              <a:latin typeface="Calibri"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6988"/>
            <a:ext cx="9144000" cy="666751"/>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587" name="Rectangle 12"/>
          <p:cNvSpPr>
            <a:spLocks noChangeArrowheads="1"/>
          </p:cNvSpPr>
          <p:nvPr/>
        </p:nvSpPr>
        <p:spPr bwMode="auto">
          <a:xfrm>
            <a:off x="104775" y="96838"/>
            <a:ext cx="9147175" cy="523875"/>
          </a:xfrm>
          <a:prstGeom prst="rect">
            <a:avLst/>
          </a:prstGeom>
          <a:noFill/>
          <a:ln w="9525">
            <a:noFill/>
            <a:miter lim="800000"/>
            <a:headEnd/>
            <a:tailEnd/>
          </a:ln>
        </p:spPr>
        <p:txBody>
          <a:bodyPr wrap="none">
            <a:spAutoFit/>
          </a:bodyPr>
          <a:lstStyle/>
          <a:p>
            <a:r>
              <a:rPr lang="el-GR" sz="2800" b="1">
                <a:solidFill>
                  <a:schemeClr val="bg1"/>
                </a:solidFill>
                <a:latin typeface="Calibri" pitchFamily="34" charset="0"/>
              </a:rPr>
              <a:t>Επαναμυελίνωση</a:t>
            </a:r>
            <a:r>
              <a:rPr lang="en-US" sz="2800" b="1">
                <a:solidFill>
                  <a:schemeClr val="bg1"/>
                </a:solidFill>
                <a:latin typeface="Calibri" pitchFamily="34" charset="0"/>
              </a:rPr>
              <a:t>: </a:t>
            </a:r>
            <a:r>
              <a:rPr lang="el-GR" sz="2800" b="1">
                <a:solidFill>
                  <a:schemeClr val="bg1"/>
                </a:solidFill>
                <a:latin typeface="Calibri" pitchFamily="34" charset="0"/>
              </a:rPr>
              <a:t>πρέπει να αποτελεί θεραπευτικό στόχο?</a:t>
            </a:r>
            <a:r>
              <a:rPr lang="en-US" sz="2800" b="1">
                <a:solidFill>
                  <a:schemeClr val="bg1"/>
                </a:solidFill>
                <a:latin typeface="Calibri" pitchFamily="34" charset="0"/>
              </a:rPr>
              <a:t> </a:t>
            </a:r>
            <a:endParaRPr lang="en-GB" sz="2800" b="1">
              <a:solidFill>
                <a:schemeClr val="bg1"/>
              </a:solidFill>
              <a:latin typeface="Calibri" pitchFamily="34" charset="0"/>
            </a:endParaRPr>
          </a:p>
        </p:txBody>
      </p:sp>
      <p:sp>
        <p:nvSpPr>
          <p:cNvPr id="67588" name="Rectangle 5"/>
          <p:cNvSpPr>
            <a:spLocks noChangeArrowheads="1"/>
          </p:cNvSpPr>
          <p:nvPr/>
        </p:nvSpPr>
        <p:spPr bwMode="auto">
          <a:xfrm>
            <a:off x="177800" y="1089025"/>
            <a:ext cx="4914900" cy="1323975"/>
          </a:xfrm>
          <a:prstGeom prst="rect">
            <a:avLst/>
          </a:prstGeom>
          <a:noFill/>
          <a:ln w="9525">
            <a:noFill/>
            <a:miter lim="800000"/>
            <a:headEnd/>
            <a:tailEnd/>
          </a:ln>
        </p:spPr>
        <p:txBody>
          <a:bodyPr>
            <a:spAutoFit/>
          </a:bodyPr>
          <a:lstStyle/>
          <a:p>
            <a:pPr algn="just"/>
            <a:r>
              <a:rPr lang="en-GB" b="1">
                <a:latin typeface="Calibri" pitchFamily="34" charset="0"/>
              </a:rPr>
              <a:t>I. </a:t>
            </a:r>
            <a:r>
              <a:rPr lang="en-GB" sz="2000" b="1">
                <a:latin typeface="Calibri" pitchFamily="34" charset="0"/>
              </a:rPr>
              <a:t>Central remyelination restores secure conduction. </a:t>
            </a:r>
            <a:endParaRPr lang="en-GB" sz="1600">
              <a:latin typeface="Calibri" pitchFamily="34" charset="0"/>
            </a:endParaRPr>
          </a:p>
          <a:p>
            <a:pPr algn="just"/>
            <a:r>
              <a:rPr lang="en-GB" sz="2000">
                <a:latin typeface="Calibri" pitchFamily="34" charset="0"/>
                <a:hlinkClick r:id="rId3"/>
              </a:rPr>
              <a:t>Smith KJ</a:t>
            </a:r>
            <a:r>
              <a:rPr lang="en-GB" sz="2000">
                <a:latin typeface="Calibri" pitchFamily="34" charset="0"/>
              </a:rPr>
              <a:t>, </a:t>
            </a:r>
            <a:r>
              <a:rPr lang="en-GB" sz="2000">
                <a:latin typeface="Calibri" pitchFamily="34" charset="0"/>
                <a:hlinkClick r:id="rId4"/>
              </a:rPr>
              <a:t>Blakemore WF</a:t>
            </a:r>
            <a:r>
              <a:rPr lang="en-GB" sz="2000">
                <a:latin typeface="Calibri" pitchFamily="34" charset="0"/>
              </a:rPr>
              <a:t>, </a:t>
            </a:r>
            <a:r>
              <a:rPr lang="en-GB" sz="2000">
                <a:latin typeface="Calibri" pitchFamily="34" charset="0"/>
                <a:hlinkClick r:id="rId5"/>
              </a:rPr>
              <a:t>McDonald WI</a:t>
            </a:r>
            <a:r>
              <a:rPr lang="en-GB" sz="2000">
                <a:latin typeface="Calibri" pitchFamily="34" charset="0"/>
              </a:rPr>
              <a:t>. 1979, Nature.</a:t>
            </a:r>
          </a:p>
        </p:txBody>
      </p:sp>
      <p:pic>
        <p:nvPicPr>
          <p:cNvPr id="67589" name="Picture 2"/>
          <p:cNvPicPr>
            <a:picLocks noChangeAspect="1" noChangeArrowheads="1"/>
          </p:cNvPicPr>
          <p:nvPr/>
        </p:nvPicPr>
        <p:blipFill>
          <a:blip r:embed="rId6" cstate="print"/>
          <a:srcRect/>
          <a:stretch>
            <a:fillRect/>
          </a:stretch>
        </p:blipFill>
        <p:spPr bwMode="auto">
          <a:xfrm>
            <a:off x="5097463" y="1244600"/>
            <a:ext cx="3881437" cy="2900363"/>
          </a:xfrm>
          <a:prstGeom prst="rect">
            <a:avLst/>
          </a:prstGeom>
          <a:noFill/>
          <a:ln w="9525">
            <a:noFill/>
            <a:miter lim="800000"/>
            <a:headEnd/>
            <a:tailEnd/>
          </a:ln>
        </p:spPr>
      </p:pic>
      <p:sp>
        <p:nvSpPr>
          <p:cNvPr id="67590" name="Rectangle 7"/>
          <p:cNvSpPr>
            <a:spLocks noChangeArrowheads="1"/>
          </p:cNvSpPr>
          <p:nvPr/>
        </p:nvSpPr>
        <p:spPr bwMode="auto">
          <a:xfrm>
            <a:off x="203200" y="2701925"/>
            <a:ext cx="4851400" cy="1538288"/>
          </a:xfrm>
          <a:prstGeom prst="rect">
            <a:avLst/>
          </a:prstGeom>
          <a:noFill/>
          <a:ln w="9525">
            <a:noFill/>
            <a:miter lim="800000"/>
            <a:headEnd/>
            <a:tailEnd/>
          </a:ln>
        </p:spPr>
        <p:txBody>
          <a:bodyPr>
            <a:spAutoFit/>
          </a:bodyPr>
          <a:lstStyle/>
          <a:p>
            <a:pPr algn="just"/>
            <a:r>
              <a:rPr lang="en-GB" b="1">
                <a:latin typeface="Calibri" pitchFamily="34" charset="0"/>
              </a:rPr>
              <a:t>II.	</a:t>
            </a:r>
            <a:r>
              <a:rPr lang="el-GR" sz="2000" b="1">
                <a:latin typeface="Calibri" pitchFamily="34" charset="0"/>
              </a:rPr>
              <a:t>Νευροπροστασία</a:t>
            </a:r>
            <a:r>
              <a:rPr lang="en-US" sz="2000" b="1">
                <a:latin typeface="Calibri" pitchFamily="34" charset="0"/>
              </a:rPr>
              <a:t>: </a:t>
            </a:r>
            <a:r>
              <a:rPr lang="el-GR" sz="2000">
                <a:latin typeface="Calibri" pitchFamily="34" charset="0"/>
              </a:rPr>
              <a:t>ενδείξεις ηπιότερης αξονικής καταστροφής σε επαναμυελινωμένες πλάκες </a:t>
            </a:r>
            <a:r>
              <a:rPr lang="el-GR" sz="1600">
                <a:latin typeface="Calibri" pitchFamily="34" charset="0"/>
              </a:rPr>
              <a:t>(</a:t>
            </a:r>
            <a:r>
              <a:rPr lang="en-US" sz="1600">
                <a:latin typeface="Calibri" pitchFamily="34" charset="0"/>
              </a:rPr>
              <a:t>Kuhlmann et al, 2002, Brain; Kornek et al, 2000, AJPathol). </a:t>
            </a:r>
            <a:endParaRPr lang="en-GB" sz="1600">
              <a:latin typeface="Calibri" pitchFamily="34" charset="0"/>
            </a:endParaRPr>
          </a:p>
          <a:p>
            <a:endParaRPr lang="en-GB">
              <a:latin typeface="Calibri" pitchFamily="34" charset="0"/>
            </a:endParaRPr>
          </a:p>
        </p:txBody>
      </p:sp>
      <p:pic>
        <p:nvPicPr>
          <p:cNvPr id="67591" name="Picture 3"/>
          <p:cNvPicPr>
            <a:picLocks noChangeAspect="1" noChangeArrowheads="1"/>
          </p:cNvPicPr>
          <p:nvPr/>
        </p:nvPicPr>
        <p:blipFill>
          <a:blip r:embed="rId7" cstate="print"/>
          <a:srcRect/>
          <a:stretch>
            <a:fillRect/>
          </a:stretch>
        </p:blipFill>
        <p:spPr bwMode="auto">
          <a:xfrm>
            <a:off x="200025" y="4214813"/>
            <a:ext cx="8943975" cy="2017712"/>
          </a:xfrm>
          <a:prstGeom prst="rect">
            <a:avLst/>
          </a:prstGeom>
          <a:noFill/>
          <a:ln w="9525">
            <a:noFill/>
            <a:miter lim="800000"/>
            <a:headEnd/>
            <a:tailEnd/>
          </a:ln>
        </p:spPr>
      </p:pic>
      <p:sp>
        <p:nvSpPr>
          <p:cNvPr id="10" name="Oval 9"/>
          <p:cNvSpPr/>
          <p:nvPr/>
        </p:nvSpPr>
        <p:spPr>
          <a:xfrm>
            <a:off x="7632700" y="4572000"/>
            <a:ext cx="1333500" cy="10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0000"/>
              </a:solidFill>
            </a:endParaRPr>
          </a:p>
        </p:txBody>
      </p:sp>
      <p:sp>
        <p:nvSpPr>
          <p:cNvPr id="11" name="Oval 10"/>
          <p:cNvSpPr/>
          <p:nvPr/>
        </p:nvSpPr>
        <p:spPr>
          <a:xfrm>
            <a:off x="1892300" y="4546600"/>
            <a:ext cx="1333500" cy="10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ChangeArrowheads="1"/>
          </p:cNvSpPr>
          <p:nvPr/>
        </p:nvSpPr>
        <p:spPr bwMode="auto">
          <a:xfrm>
            <a:off x="2786063" y="6284913"/>
            <a:ext cx="3581400" cy="369887"/>
          </a:xfrm>
          <a:prstGeom prst="rect">
            <a:avLst/>
          </a:prstGeom>
          <a:noFill/>
          <a:ln w="9525">
            <a:noFill/>
            <a:miter lim="800000"/>
            <a:headEnd/>
            <a:tailEnd/>
          </a:ln>
        </p:spPr>
        <p:txBody>
          <a:bodyPr>
            <a:spAutoFit/>
          </a:bodyPr>
          <a:lstStyle/>
          <a:p>
            <a:r>
              <a:rPr lang="en-US" sz="1800" dirty="0" err="1">
                <a:latin typeface="Calibri" pitchFamily="34" charset="0"/>
              </a:rPr>
              <a:t>Polman</a:t>
            </a:r>
            <a:r>
              <a:rPr lang="en-US" sz="1800" dirty="0">
                <a:latin typeface="Calibri" pitchFamily="34" charset="0"/>
              </a:rPr>
              <a:t> et al, 2011, </a:t>
            </a:r>
            <a:r>
              <a:rPr lang="el-GR" sz="1800" dirty="0">
                <a:latin typeface="Calibri" pitchFamily="34" charset="0"/>
              </a:rPr>
              <a:t> </a:t>
            </a:r>
            <a:r>
              <a:rPr lang="en-US" sz="1800" dirty="0" err="1">
                <a:latin typeface="Calibri" pitchFamily="34" charset="0"/>
              </a:rPr>
              <a:t>AnnNeurol</a:t>
            </a:r>
            <a:endParaRPr lang="en-GB" sz="1800" dirty="0">
              <a:latin typeface="Calibri" pitchFamily="34" charset="0"/>
            </a:endParaRPr>
          </a:p>
        </p:txBody>
      </p:sp>
      <p:sp>
        <p:nvSpPr>
          <p:cNvPr id="28674" name="Rectangle 4"/>
          <p:cNvSpPr>
            <a:spLocks noChangeArrowheads="1"/>
          </p:cNvSpPr>
          <p:nvPr/>
        </p:nvSpPr>
        <p:spPr bwMode="auto">
          <a:xfrm>
            <a:off x="7010400" y="647700"/>
            <a:ext cx="3581400" cy="707886"/>
          </a:xfrm>
          <a:prstGeom prst="rect">
            <a:avLst/>
          </a:prstGeom>
          <a:noFill/>
          <a:ln w="9525">
            <a:noFill/>
            <a:miter lim="800000"/>
            <a:headEnd/>
            <a:tailEnd/>
          </a:ln>
        </p:spPr>
        <p:txBody>
          <a:bodyPr wrap="square">
            <a:spAutoFit/>
          </a:bodyPr>
          <a:lstStyle/>
          <a:p>
            <a:r>
              <a:rPr lang="en-US" sz="2000" b="1" dirty="0">
                <a:latin typeface="Calibri" pitchFamily="34" charset="0"/>
              </a:rPr>
              <a:t>McDonald’s criteria</a:t>
            </a:r>
          </a:p>
          <a:p>
            <a:r>
              <a:rPr lang="en-US" sz="2000" b="1" dirty="0">
                <a:latin typeface="Calibri" pitchFamily="34" charset="0"/>
              </a:rPr>
              <a:t>2010 revision</a:t>
            </a:r>
          </a:p>
        </p:txBody>
      </p:sp>
      <p:graphicFrame>
        <p:nvGraphicFramePr>
          <p:cNvPr id="6" name="Table 5"/>
          <p:cNvGraphicFramePr>
            <a:graphicFrameLocks noGrp="1"/>
          </p:cNvGraphicFramePr>
          <p:nvPr/>
        </p:nvGraphicFramePr>
        <p:xfrm>
          <a:off x="1219200" y="304800"/>
          <a:ext cx="5791200" cy="5852160"/>
        </p:xfrm>
        <a:graphic>
          <a:graphicData uri="http://schemas.openxmlformats.org/drawingml/2006/table">
            <a:tbl>
              <a:tblPr/>
              <a:tblGrid>
                <a:gridCol w="1966913"/>
                <a:gridCol w="3824287"/>
              </a:tblGrid>
              <a:tr h="230188">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cs typeface="Times New Roman" pitchFamily="18" charset="0"/>
                        </a:rPr>
                        <a:t>ΚΛΙΝΙΚΗ ΕΚΔΗΛΩΣΗ</a:t>
                      </a:r>
                      <a:endParaRPr kumimoji="0" lang="en-GB"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cs typeface="Times New Roman" pitchFamily="18" charset="0"/>
                        </a:rPr>
                        <a:t>ΕΠΙΠΛΕΟΝ ΚΡΙΤΗΡΙΑ ΑΠΑΡΑΙΤΗΤΑ ΓΙΑ ΔΙΑΓΝΩΣΗ</a:t>
                      </a:r>
                      <a:endParaRPr kumimoji="0" lang="en-GB"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6588">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cs typeface="Times New Roman" pitchFamily="18" charset="0"/>
                        </a:rPr>
                        <a:t>2 ή περισσότερες ώσεις με αντικειμενικές  κλινικές ενδείξεις 2 ή περισσότερων βλαβών</a:t>
                      </a:r>
                      <a:endParaRPr kumimoji="0" lang="en-GB"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ουδέν</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731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cs typeface="Times New Roman" pitchFamily="18" charset="0"/>
                        </a:rPr>
                        <a:t>2 ή περισσότερες ώσεις με αντικειμενικές  κλινικές ενδείξεις μίας μόνο βλάβης</a:t>
                      </a:r>
                      <a:endParaRPr kumimoji="0" lang="en-GB"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50000"/>
                        </a:lnSpc>
                        <a:spcBef>
                          <a:spcPct val="0"/>
                        </a:spcBef>
                        <a:spcAft>
                          <a:spcPct val="0"/>
                        </a:spcAft>
                        <a:buClrTx/>
                        <a:buSzTx/>
                        <a:buFont typeface="Symbol" pitchFamily="18" charset="2"/>
                        <a:buChar char=""/>
                        <a:tabLst>
                          <a:tab pos="457200" algn="l"/>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Απόδειξη διασποράς στο χώρο με:</a:t>
                      </a:r>
                      <a:r>
                        <a:rPr kumimoji="0" lang="en-GB" sz="1200" b="0" i="0" u="none" strike="noStrike" cap="none" normalizeH="0" baseline="0" dirty="0" smtClean="0">
                          <a:ln>
                            <a:noFill/>
                          </a:ln>
                          <a:solidFill>
                            <a:schemeClr val="tx1"/>
                          </a:solidFill>
                          <a:effectLst/>
                          <a:latin typeface="Calibri" pitchFamily="34" charset="0"/>
                          <a:cs typeface="Times New Roman" pitchFamily="18" charset="0"/>
                        </a:rPr>
                        <a:t>   MRI</a:t>
                      </a:r>
                    </a:p>
                    <a:p>
                      <a:pPr marL="342900" marR="0" lvl="0" indent="-342900" algn="ctr" defTabSz="914400" rtl="0" eaLnBrk="1" fontAlgn="base" latinLnBrk="0" hangingPunct="1">
                        <a:lnSpc>
                          <a:spcPct val="150000"/>
                        </a:lnSpc>
                        <a:spcBef>
                          <a:spcPct val="0"/>
                        </a:spcBef>
                        <a:spcAft>
                          <a:spcPct val="0"/>
                        </a:spcAft>
                        <a:buClrTx/>
                        <a:buSzTx/>
                        <a:buFontTx/>
                        <a:buNone/>
                        <a:tabLst>
                          <a:tab pos="457200" algn="l"/>
                        </a:tabLst>
                      </a:pPr>
                      <a:r>
                        <a:rPr kumimoji="0" lang="el-GR" sz="1200" b="1" i="0" u="none" strike="noStrike" cap="none" normalizeH="0" baseline="0" dirty="0" smtClean="0">
                          <a:ln>
                            <a:noFill/>
                          </a:ln>
                          <a:solidFill>
                            <a:schemeClr val="tx1"/>
                          </a:solidFill>
                          <a:effectLst/>
                          <a:latin typeface="Calibri" pitchFamily="34" charset="0"/>
                          <a:cs typeface="Times New Roman" pitchFamily="18" charset="0"/>
                        </a:rPr>
                        <a:t>    ‘</a:t>
                      </a:r>
                      <a:r>
                        <a:rPr kumimoji="0" lang="en-GB" sz="1200" b="1" i="0" u="none" strike="noStrike" cap="none" normalizeH="0" baseline="0" dirty="0" smtClean="0">
                          <a:ln>
                            <a:noFill/>
                          </a:ln>
                          <a:solidFill>
                            <a:schemeClr val="tx1"/>
                          </a:solidFill>
                          <a:effectLst/>
                          <a:latin typeface="Calibri" pitchFamily="34" charset="0"/>
                          <a:cs typeface="Times New Roman" pitchFamily="18" charset="0"/>
                        </a:rPr>
                        <a:t>H</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p>
                      <a:pPr marL="342900" marR="0" lvl="0" indent="-342900" algn="ctr" defTabSz="914400" rtl="0" eaLnBrk="1" fontAlgn="base" latinLnBrk="0" hangingPunct="1">
                        <a:lnSpc>
                          <a:spcPct val="150000"/>
                        </a:lnSpc>
                        <a:spcBef>
                          <a:spcPct val="0"/>
                        </a:spcBef>
                        <a:spcAft>
                          <a:spcPct val="0"/>
                        </a:spcAft>
                        <a:buClrTx/>
                        <a:buSzTx/>
                        <a:buFontTx/>
                        <a:buNone/>
                        <a:tabLst>
                          <a:tab pos="457200" algn="l"/>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2 ή περισσότερες βλάβες σε </a:t>
                      </a:r>
                      <a:r>
                        <a:rPr kumimoji="0" lang="en-GB" sz="1200" b="0" i="0" u="none" strike="noStrike" cap="none" normalizeH="0" baseline="0" dirty="0" smtClean="0">
                          <a:ln>
                            <a:noFill/>
                          </a:ln>
                          <a:solidFill>
                            <a:schemeClr val="tx1"/>
                          </a:solidFill>
                          <a:effectLst/>
                          <a:latin typeface="Calibri" pitchFamily="34" charset="0"/>
                          <a:cs typeface="Times New Roman" pitchFamily="18" charset="0"/>
                        </a:rPr>
                        <a:t>MRI</a:t>
                      </a: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 συμβατές με </a:t>
                      </a:r>
                      <a:r>
                        <a:rPr kumimoji="0" lang="el-GR" sz="1200" b="0" i="0" u="none" strike="noStrike" cap="none" normalizeH="0" baseline="0" dirty="0" err="1" smtClean="0">
                          <a:ln>
                            <a:noFill/>
                          </a:ln>
                          <a:solidFill>
                            <a:schemeClr val="tx1"/>
                          </a:solidFill>
                          <a:effectLst/>
                          <a:latin typeface="Calibri" pitchFamily="34" charset="0"/>
                          <a:cs typeface="Times New Roman" pitchFamily="18" charset="0"/>
                        </a:rPr>
                        <a:t>ΣκΠ</a:t>
                      </a: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 </a:t>
                      </a:r>
                    </a:p>
                    <a:p>
                      <a:pPr marL="342900" marR="0" lvl="0" indent="-342900" algn="ctr" defTabSz="914400" rtl="0" eaLnBrk="1" fontAlgn="base" latinLnBrk="0" hangingPunct="1">
                        <a:lnSpc>
                          <a:spcPct val="150000"/>
                        </a:lnSpc>
                        <a:spcBef>
                          <a:spcPct val="0"/>
                        </a:spcBef>
                        <a:spcAft>
                          <a:spcPct val="0"/>
                        </a:spcAft>
                        <a:buClrTx/>
                        <a:buSzTx/>
                        <a:buFontTx/>
                        <a:buNone/>
                        <a:tabLst>
                          <a:tab pos="457200" algn="l"/>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με θετικό ΕΝΥ.</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p>
                      <a:pPr marL="342900" marR="0" lvl="0" indent="-342900" algn="ctr" defTabSz="914400" rtl="0" eaLnBrk="1" fontAlgn="base" latinLnBrk="0" hangingPunct="1">
                        <a:lnSpc>
                          <a:spcPct val="150000"/>
                        </a:lnSpc>
                        <a:spcBef>
                          <a:spcPct val="0"/>
                        </a:spcBef>
                        <a:spcAft>
                          <a:spcPct val="0"/>
                        </a:spcAft>
                        <a:buClrTx/>
                        <a:buSzTx/>
                        <a:buFontTx/>
                        <a:buNone/>
                        <a:tabLst>
                          <a:tab pos="457200" algn="l"/>
                        </a:tabLst>
                      </a:pPr>
                      <a:r>
                        <a:rPr kumimoji="0" lang="el-GR" sz="1200" b="1" i="0" u="none" strike="noStrike" cap="none" normalizeH="0" baseline="0" dirty="0" smtClean="0">
                          <a:ln>
                            <a:noFill/>
                          </a:ln>
                          <a:solidFill>
                            <a:schemeClr val="tx1"/>
                          </a:solidFill>
                          <a:effectLst/>
                          <a:latin typeface="Calibri" pitchFamily="34" charset="0"/>
                          <a:cs typeface="Times New Roman" pitchFamily="18" charset="0"/>
                        </a:rPr>
                        <a:t>‘</a:t>
                      </a:r>
                      <a:r>
                        <a:rPr kumimoji="0" lang="en-GB" sz="1200" b="1" i="0" u="none" strike="noStrike" cap="none" normalizeH="0" baseline="0" dirty="0" smtClean="0">
                          <a:ln>
                            <a:noFill/>
                          </a:ln>
                          <a:solidFill>
                            <a:schemeClr val="tx1"/>
                          </a:solidFill>
                          <a:effectLst/>
                          <a:latin typeface="Calibri" pitchFamily="34" charset="0"/>
                          <a:cs typeface="Times New Roman" pitchFamily="18" charset="0"/>
                        </a:rPr>
                        <a:t>H</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p>
                      <a:pPr marL="342900" marR="0" lvl="0" indent="-342900" algn="ctr" defTabSz="914400" rtl="0" eaLnBrk="1" fontAlgn="base" latinLnBrk="0" hangingPunct="1">
                        <a:lnSpc>
                          <a:spcPct val="150000"/>
                        </a:lnSpc>
                        <a:spcBef>
                          <a:spcPct val="0"/>
                        </a:spcBef>
                        <a:spcAft>
                          <a:spcPct val="0"/>
                        </a:spcAft>
                        <a:buClrTx/>
                        <a:buSzTx/>
                        <a:buFontTx/>
                        <a:buNone/>
                        <a:tabLst>
                          <a:tab pos="457200" algn="l"/>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Αναμονή για  νέα ώση </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2392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cs typeface="Times New Roman" pitchFamily="18" charset="0"/>
                        </a:rPr>
                        <a:t>Μια μόνο ώση με αντικειμενικές  κλινικές ενδείξεις 2 ή περισσότερων βλαβών</a:t>
                      </a:r>
                      <a:endParaRPr kumimoji="0" lang="en-GB"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200000"/>
                        </a:lnSpc>
                        <a:spcBef>
                          <a:spcPct val="0"/>
                        </a:spcBef>
                        <a:spcAft>
                          <a:spcPct val="0"/>
                        </a:spcAft>
                        <a:buClrTx/>
                        <a:buSzTx/>
                        <a:buFont typeface="Symbol" pitchFamily="18" charset="2"/>
                        <a:buChar char=""/>
                        <a:tabLst>
                          <a:tab pos="457200" algn="l"/>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Απόδειξη διασποράς στο χρόνο με </a:t>
                      </a:r>
                      <a:r>
                        <a:rPr kumimoji="0" lang="en-GB" sz="1200" b="0" i="0" u="none" strike="noStrike" cap="none" normalizeH="0" baseline="0" dirty="0" smtClean="0">
                          <a:ln>
                            <a:noFill/>
                          </a:ln>
                          <a:solidFill>
                            <a:schemeClr val="tx1"/>
                          </a:solidFill>
                          <a:effectLst/>
                          <a:latin typeface="Calibri" pitchFamily="34" charset="0"/>
                          <a:cs typeface="Times New Roman" pitchFamily="18" charset="0"/>
                        </a:rPr>
                        <a:t>MRI</a:t>
                      </a:r>
                    </a:p>
                    <a:p>
                      <a:pPr marL="342900" marR="0" lvl="0" indent="-342900" algn="ctr" defTabSz="914400" rtl="0" eaLnBrk="1" fontAlgn="base" latinLnBrk="0" hangingPunct="1">
                        <a:lnSpc>
                          <a:spcPct val="200000"/>
                        </a:lnSpc>
                        <a:spcBef>
                          <a:spcPct val="0"/>
                        </a:spcBef>
                        <a:spcAft>
                          <a:spcPct val="0"/>
                        </a:spcAft>
                        <a:buClrTx/>
                        <a:buSzTx/>
                        <a:buFontTx/>
                        <a:buNone/>
                        <a:tabLst>
                          <a:tab pos="457200" algn="l"/>
                        </a:tabLst>
                      </a:pPr>
                      <a:r>
                        <a:rPr kumimoji="0" lang="en-GB" sz="1200" b="1" i="0" u="none" strike="noStrike" cap="none" normalizeH="0" baseline="0" dirty="0" smtClean="0">
                          <a:ln>
                            <a:noFill/>
                          </a:ln>
                          <a:solidFill>
                            <a:schemeClr val="tx1"/>
                          </a:solidFill>
                          <a:effectLst/>
                          <a:latin typeface="Calibri" pitchFamily="34" charset="0"/>
                          <a:cs typeface="Times New Roman" pitchFamily="18" charset="0"/>
                        </a:rPr>
                        <a:t>‘H</a:t>
                      </a:r>
                      <a:r>
                        <a:rPr kumimoji="0" lang="en-GB" sz="1200" b="0" i="0" u="none" strike="noStrike" cap="none" normalizeH="0" baseline="0" dirty="0" smtClean="0">
                          <a:ln>
                            <a:noFill/>
                          </a:ln>
                          <a:solidFill>
                            <a:schemeClr val="tx1"/>
                          </a:solidFill>
                          <a:effectLst/>
                          <a:latin typeface="Calibri" pitchFamily="34" charset="0"/>
                          <a:cs typeface="Times New Roman" pitchFamily="18" charset="0"/>
                        </a:rPr>
                        <a:t>   </a:t>
                      </a: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αναμονή για νέα ώση</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92263">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cs typeface="Times New Roman" pitchFamily="18" charset="0"/>
                        </a:rPr>
                        <a:t>Μια μόνο ώση με  αντικειμενικές  κλινικές ενδείξεις μίας μόνο βλάβης (μονοσυμπτωματική εκδήλωση, μεμονωμένη κλινική εκδήλωση= </a:t>
                      </a:r>
                      <a:r>
                        <a:rPr kumimoji="0" lang="en-GB" sz="1200" b="0" i="0" u="none" strike="noStrike" cap="none" normalizeH="0" baseline="0" smtClean="0">
                          <a:ln>
                            <a:noFill/>
                          </a:ln>
                          <a:solidFill>
                            <a:schemeClr val="tx1"/>
                          </a:solidFill>
                          <a:effectLst/>
                          <a:latin typeface="Arial" charset="0"/>
                          <a:cs typeface="Times New Roman" pitchFamily="18" charset="0"/>
                        </a:rPr>
                        <a:t>CIS</a:t>
                      </a:r>
                      <a:r>
                        <a:rPr kumimoji="0" lang="el-GR" sz="1200" b="0" i="0" u="none" strike="noStrike" cap="none" normalizeH="0" baseline="0" smtClean="0">
                          <a:ln>
                            <a:noFill/>
                          </a:ln>
                          <a:solidFill>
                            <a:schemeClr val="tx1"/>
                          </a:solidFill>
                          <a:effectLst/>
                          <a:latin typeface="Arial" charset="0"/>
                          <a:cs typeface="Times New Roman" pitchFamily="18" charset="0"/>
                        </a:rPr>
                        <a:t>)</a:t>
                      </a:r>
                      <a:endParaRPr kumimoji="0" lang="en-GB"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50000"/>
                        </a:lnSpc>
                        <a:spcBef>
                          <a:spcPct val="0"/>
                        </a:spcBef>
                        <a:spcAft>
                          <a:spcPct val="0"/>
                        </a:spcAft>
                        <a:buClrTx/>
                        <a:buSzTx/>
                        <a:buFont typeface="Symbol" pitchFamily="18" charset="2"/>
                        <a:buChar char=""/>
                        <a:tabLst>
                          <a:tab pos="457200" algn="l"/>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Απόδειξη διασποράς στο χώρο με    </a:t>
                      </a:r>
                      <a:r>
                        <a:rPr kumimoji="0" lang="en-GB" sz="1200" b="0" i="0" u="none" strike="noStrike" cap="none" normalizeH="0" baseline="0" dirty="0" smtClean="0">
                          <a:ln>
                            <a:noFill/>
                          </a:ln>
                          <a:solidFill>
                            <a:schemeClr val="tx1"/>
                          </a:solidFill>
                          <a:effectLst/>
                          <a:latin typeface="Calibri" pitchFamily="34" charset="0"/>
                          <a:cs typeface="Times New Roman" pitchFamily="18" charset="0"/>
                        </a:rPr>
                        <a:t>MRI</a:t>
                      </a:r>
                    </a:p>
                    <a:p>
                      <a:pPr marL="342900" marR="0" lvl="0" indent="-342900" algn="ctr" defTabSz="914400" rtl="0" eaLnBrk="1" fontAlgn="base" latinLnBrk="0" hangingPunct="1">
                        <a:lnSpc>
                          <a:spcPct val="150000"/>
                        </a:lnSpc>
                        <a:spcBef>
                          <a:spcPct val="0"/>
                        </a:spcBef>
                        <a:spcAft>
                          <a:spcPct val="0"/>
                        </a:spcAft>
                        <a:buClrTx/>
                        <a:buSzTx/>
                        <a:buFontTx/>
                        <a:buNone/>
                        <a:tabLst>
                          <a:tab pos="457200" algn="l"/>
                        </a:tabLst>
                      </a:pPr>
                      <a:r>
                        <a:rPr kumimoji="0" lang="el-GR" sz="1200" b="1" i="0" u="none" strike="noStrike" cap="none" normalizeH="0" baseline="0" dirty="0" smtClean="0">
                          <a:ln>
                            <a:noFill/>
                          </a:ln>
                          <a:solidFill>
                            <a:schemeClr val="tx1"/>
                          </a:solidFill>
                          <a:effectLst/>
                          <a:latin typeface="Calibri" pitchFamily="34" charset="0"/>
                          <a:cs typeface="Times New Roman" pitchFamily="18" charset="0"/>
                        </a:rPr>
                        <a:t>‘</a:t>
                      </a:r>
                      <a:r>
                        <a:rPr kumimoji="0" lang="en-GB" sz="1200" b="1" i="0" u="none" strike="noStrike" cap="none" normalizeH="0" baseline="0" dirty="0" smtClean="0">
                          <a:ln>
                            <a:noFill/>
                          </a:ln>
                          <a:solidFill>
                            <a:schemeClr val="tx1"/>
                          </a:solidFill>
                          <a:effectLst/>
                          <a:latin typeface="Calibri" pitchFamily="34" charset="0"/>
                          <a:cs typeface="Times New Roman" pitchFamily="18" charset="0"/>
                        </a:rPr>
                        <a:t>H</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p>
                      <a:pPr marL="342900" marR="0" lvl="0" indent="-342900" algn="ctr" defTabSz="914400" rtl="0" eaLnBrk="1" fontAlgn="base" latinLnBrk="0" hangingPunct="1">
                        <a:lnSpc>
                          <a:spcPct val="150000"/>
                        </a:lnSpc>
                        <a:spcBef>
                          <a:spcPct val="0"/>
                        </a:spcBef>
                        <a:spcAft>
                          <a:spcPct val="0"/>
                        </a:spcAft>
                        <a:buClrTx/>
                        <a:buSzTx/>
                        <a:buFontTx/>
                        <a:buNone/>
                        <a:tabLst>
                          <a:tab pos="457200" algn="l"/>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2 ή περισσότερες βλάβες σε </a:t>
                      </a:r>
                      <a:r>
                        <a:rPr kumimoji="0" lang="en-GB" sz="1200" b="0" i="0" u="none" strike="noStrike" cap="none" normalizeH="0" baseline="0" dirty="0" smtClean="0">
                          <a:ln>
                            <a:noFill/>
                          </a:ln>
                          <a:solidFill>
                            <a:schemeClr val="tx1"/>
                          </a:solidFill>
                          <a:effectLst/>
                          <a:latin typeface="Calibri" pitchFamily="34" charset="0"/>
                          <a:cs typeface="Times New Roman" pitchFamily="18" charset="0"/>
                        </a:rPr>
                        <a:t>MRI</a:t>
                      </a: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 συμβατές με </a:t>
                      </a:r>
                      <a:r>
                        <a:rPr kumimoji="0" lang="el-GR" sz="1200" b="0" i="0" u="none" strike="noStrike" cap="none" normalizeH="0" baseline="0" dirty="0" err="1" smtClean="0">
                          <a:ln>
                            <a:noFill/>
                          </a:ln>
                          <a:solidFill>
                            <a:schemeClr val="tx1"/>
                          </a:solidFill>
                          <a:effectLst/>
                          <a:latin typeface="Calibri" pitchFamily="34" charset="0"/>
                          <a:cs typeface="Times New Roman" pitchFamily="18" charset="0"/>
                        </a:rPr>
                        <a:t>ΣκΠ</a:t>
                      </a: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 με θετικό ΕΝΥ.</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Tx/>
                        <a:buNone/>
                        <a:tabLst>
                          <a:tab pos="457200" algn="l"/>
                        </a:tabLst>
                      </a:pPr>
                      <a:r>
                        <a:rPr kumimoji="0" lang="el-GR" sz="1200" b="1" i="0" u="none" strike="noStrike" cap="none" normalizeH="0" baseline="0" dirty="0" smtClean="0">
                          <a:ln>
                            <a:noFill/>
                          </a:ln>
                          <a:solidFill>
                            <a:schemeClr val="tx1"/>
                          </a:solidFill>
                          <a:effectLst/>
                          <a:latin typeface="Calibri" pitchFamily="34" charset="0"/>
                          <a:cs typeface="Times New Roman" pitchFamily="18" charset="0"/>
                        </a:rPr>
                        <a:t>                                               </a:t>
                      </a:r>
                      <a:r>
                        <a:rPr kumimoji="0" lang="en-GB" sz="1200" b="1" i="0" u="none" strike="noStrike" cap="none" normalizeH="0" baseline="0" dirty="0" smtClean="0">
                          <a:ln>
                            <a:noFill/>
                          </a:ln>
                          <a:solidFill>
                            <a:schemeClr val="tx1"/>
                          </a:solidFill>
                          <a:effectLst/>
                          <a:latin typeface="Calibri" pitchFamily="34" charset="0"/>
                          <a:cs typeface="Times New Roman" pitchFamily="18" charset="0"/>
                        </a:rPr>
                        <a:t>KAI</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p>
                      <a:pPr marL="342900" marR="0" lvl="0" indent="-342900" algn="ctr" defTabSz="914400" rtl="0" eaLnBrk="1" fontAlgn="base" latinLnBrk="0" hangingPunct="1">
                        <a:lnSpc>
                          <a:spcPct val="150000"/>
                        </a:lnSpc>
                        <a:spcBef>
                          <a:spcPct val="0"/>
                        </a:spcBef>
                        <a:spcAft>
                          <a:spcPct val="0"/>
                        </a:spcAft>
                        <a:buClrTx/>
                        <a:buSzTx/>
                        <a:buFont typeface="Symbol" pitchFamily="18" charset="2"/>
                        <a:buChar char=""/>
                        <a:tabLst>
                          <a:tab pos="457200" algn="l"/>
                        </a:tabLst>
                      </a:pP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Απόδειξη διασποράς στο χρόνο με  </a:t>
                      </a:r>
                      <a:r>
                        <a:rPr kumimoji="0" lang="en-GB" sz="1200" b="0" i="0" u="none" strike="noStrike" cap="none" normalizeH="0" baseline="0" dirty="0" smtClean="0">
                          <a:ln>
                            <a:noFill/>
                          </a:ln>
                          <a:solidFill>
                            <a:schemeClr val="tx1"/>
                          </a:solidFill>
                          <a:effectLst/>
                          <a:latin typeface="Calibri" pitchFamily="34" charset="0"/>
                          <a:cs typeface="Times New Roman" pitchFamily="18" charset="0"/>
                        </a:rPr>
                        <a:t>MRI</a:t>
                      </a: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  </a:t>
                      </a:r>
                      <a:r>
                        <a:rPr kumimoji="0" lang="en-GB" sz="1200" b="1" i="0" u="none" strike="noStrike" cap="none" normalizeH="0" baseline="0" dirty="0" smtClean="0">
                          <a:ln>
                            <a:noFill/>
                          </a:ln>
                          <a:solidFill>
                            <a:schemeClr val="tx1"/>
                          </a:solidFill>
                          <a:effectLst/>
                          <a:latin typeface="Calibri" pitchFamily="34" charset="0"/>
                          <a:cs typeface="Times New Roman" pitchFamily="18" charset="0"/>
                        </a:rPr>
                        <a:t>‘H</a:t>
                      </a:r>
                      <a:r>
                        <a:rPr kumimoji="0" lang="el-GR" sz="1200" b="0" i="0" u="none" strike="noStrike" cap="none" normalizeH="0" baseline="0" dirty="0" smtClean="0">
                          <a:ln>
                            <a:noFill/>
                          </a:ln>
                          <a:solidFill>
                            <a:schemeClr val="tx1"/>
                          </a:solidFill>
                          <a:effectLst/>
                          <a:latin typeface="Calibri" pitchFamily="34" charset="0"/>
                          <a:cs typeface="Times New Roman" pitchFamily="18" charset="0"/>
                        </a:rPr>
                        <a:t>  νέα ώση</a:t>
                      </a:r>
                      <a:endParaRPr kumimoji="0" lang="en-GB" sz="1200" b="0" i="0" u="none" strike="noStrike" cap="none" normalizeH="0" baseline="0" dirty="0" smtClean="0">
                        <a:ln>
                          <a:noFill/>
                        </a:ln>
                        <a:solidFill>
                          <a:schemeClr val="tx1"/>
                        </a:solidFill>
                        <a:effectLst/>
                        <a:latin typeface="Calibri" pitchFamily="34" charset="0"/>
                        <a:cs typeface="Times New Roman" pitchFamily="18" charset="0"/>
                      </a:endParaRPr>
                    </a:p>
                  </a:txBody>
                  <a:tcPr marL="26276" marR="2627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8695"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9"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n-US" sz="2000" dirty="0" smtClean="0">
                <a:solidFill>
                  <a:schemeClr val="tx1">
                    <a:tint val="75000"/>
                  </a:schemeClr>
                </a:solidFill>
                <a:latin typeface="+mn-lt"/>
              </a:rPr>
              <a:t>16.12.15</a:t>
            </a:r>
            <a:endParaRPr lang="en-GB" sz="2000" dirty="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611" name="Rectangle 12"/>
          <p:cNvSpPr>
            <a:spLocks noChangeArrowheads="1"/>
          </p:cNvSpPr>
          <p:nvPr/>
        </p:nvSpPr>
        <p:spPr bwMode="auto">
          <a:xfrm>
            <a:off x="255588" y="44450"/>
            <a:ext cx="6034087" cy="523875"/>
          </a:xfrm>
          <a:prstGeom prst="rect">
            <a:avLst/>
          </a:prstGeom>
          <a:noFill/>
          <a:ln w="9525">
            <a:noFill/>
            <a:miter lim="800000"/>
            <a:headEnd/>
            <a:tailEnd/>
          </a:ln>
        </p:spPr>
        <p:txBody>
          <a:bodyPr wrap="none">
            <a:spAutoFit/>
          </a:bodyPr>
          <a:lstStyle/>
          <a:p>
            <a:r>
              <a:rPr lang="el-GR" sz="2800" b="1">
                <a:solidFill>
                  <a:schemeClr val="bg1"/>
                </a:solidFill>
                <a:latin typeface="Calibri" pitchFamily="34" charset="0"/>
              </a:rPr>
              <a:t>επαναμυελίνωση</a:t>
            </a:r>
            <a:r>
              <a:rPr lang="en-US" sz="2800" b="1">
                <a:solidFill>
                  <a:schemeClr val="bg1"/>
                </a:solidFill>
                <a:latin typeface="Calibri" pitchFamily="34" charset="0"/>
              </a:rPr>
              <a:t> : </a:t>
            </a:r>
            <a:r>
              <a:rPr lang="el-GR" sz="2800" b="1">
                <a:solidFill>
                  <a:schemeClr val="bg1"/>
                </a:solidFill>
                <a:latin typeface="Calibri" pitchFamily="34" charset="0"/>
              </a:rPr>
              <a:t>γιατί αποτυγχάνει</a:t>
            </a:r>
            <a:r>
              <a:rPr lang="en-US" sz="2800" b="1">
                <a:solidFill>
                  <a:schemeClr val="bg1"/>
                </a:solidFill>
                <a:latin typeface="Calibri" pitchFamily="34" charset="0"/>
              </a:rPr>
              <a:t> </a:t>
            </a:r>
            <a:r>
              <a:rPr lang="el-GR" sz="2800" b="1">
                <a:solidFill>
                  <a:schemeClr val="bg1"/>
                </a:solidFill>
                <a:latin typeface="Calibri" pitchFamily="34" charset="0"/>
              </a:rPr>
              <a:t>?</a:t>
            </a:r>
            <a:endParaRPr lang="en-GB" sz="2800" b="1">
              <a:solidFill>
                <a:schemeClr val="bg1"/>
              </a:solidFill>
              <a:latin typeface="Calibri" pitchFamily="34" charset="0"/>
            </a:endParaRPr>
          </a:p>
        </p:txBody>
      </p:sp>
      <p:sp>
        <p:nvSpPr>
          <p:cNvPr id="68612" name="Rectangle 8"/>
          <p:cNvSpPr>
            <a:spLocks noChangeArrowheads="1"/>
          </p:cNvSpPr>
          <p:nvPr/>
        </p:nvSpPr>
        <p:spPr bwMode="auto">
          <a:xfrm>
            <a:off x="368300" y="787400"/>
            <a:ext cx="8420100" cy="5386388"/>
          </a:xfrm>
          <a:prstGeom prst="rect">
            <a:avLst/>
          </a:prstGeom>
          <a:noFill/>
          <a:ln w="9525">
            <a:noFill/>
            <a:miter lim="800000"/>
            <a:headEnd/>
            <a:tailEnd/>
          </a:ln>
        </p:spPr>
        <p:txBody>
          <a:bodyPr>
            <a:spAutoFit/>
          </a:bodyPr>
          <a:lstStyle/>
          <a:p>
            <a:pPr algn="just">
              <a:lnSpc>
                <a:spcPct val="200000"/>
              </a:lnSpc>
            </a:pPr>
            <a:endParaRPr lang="el-GR">
              <a:latin typeface="Calibri" pitchFamily="34" charset="0"/>
            </a:endParaRPr>
          </a:p>
          <a:p>
            <a:pPr algn="just">
              <a:lnSpc>
                <a:spcPct val="200000"/>
              </a:lnSpc>
              <a:buFont typeface="Wingdings" pitchFamily="2" charset="2"/>
              <a:buChar char="q"/>
            </a:pPr>
            <a:r>
              <a:rPr lang="el-GR">
                <a:latin typeface="Calibri" pitchFamily="34" charset="0"/>
              </a:rPr>
              <a:t>  νευράξονες μη επιδεκτικοί σε επαναμυελίνωση?</a:t>
            </a:r>
            <a:r>
              <a:rPr lang="en-GB">
                <a:latin typeface="Calibri" pitchFamily="34" charset="0"/>
              </a:rPr>
              <a:t> </a:t>
            </a:r>
            <a:r>
              <a:rPr lang="en-GB" sz="1400">
                <a:latin typeface="Calibri" pitchFamily="34" charset="0"/>
              </a:rPr>
              <a:t>(Chang</a:t>
            </a:r>
            <a:r>
              <a:rPr lang="el-GR" sz="1400">
                <a:latin typeface="Calibri" pitchFamily="34" charset="0"/>
              </a:rPr>
              <a:t> </a:t>
            </a:r>
            <a:r>
              <a:rPr lang="en-GB" sz="1400">
                <a:latin typeface="Calibri" pitchFamily="34" charset="0"/>
              </a:rPr>
              <a:t>et al., 2002)</a:t>
            </a:r>
            <a:r>
              <a:rPr lang="el-GR" sz="1400">
                <a:latin typeface="Calibri" pitchFamily="34" charset="0"/>
              </a:rPr>
              <a:t>.</a:t>
            </a:r>
          </a:p>
          <a:p>
            <a:pPr algn="just">
              <a:lnSpc>
                <a:spcPct val="200000"/>
              </a:lnSpc>
              <a:buFont typeface="Wingdings" pitchFamily="2" charset="2"/>
              <a:buChar char="q"/>
            </a:pPr>
            <a:r>
              <a:rPr lang="el-GR">
                <a:latin typeface="Calibri" pitchFamily="34" charset="0"/>
              </a:rPr>
              <a:t>  Παρουσία παραγόντων ανασταλτικών προς την επαναμυελίνωση όπως οι</a:t>
            </a:r>
            <a:endParaRPr lang="en-GB">
              <a:latin typeface="Calibri" pitchFamily="34" charset="0"/>
            </a:endParaRPr>
          </a:p>
          <a:p>
            <a:pPr algn="just">
              <a:lnSpc>
                <a:spcPct val="200000"/>
              </a:lnSpc>
            </a:pPr>
            <a:r>
              <a:rPr lang="en-GB">
                <a:latin typeface="Calibri" pitchFamily="34" charset="0"/>
              </a:rPr>
              <a:t>Lingo-1 </a:t>
            </a:r>
            <a:r>
              <a:rPr lang="el-GR">
                <a:latin typeface="Calibri" pitchFamily="34" charset="0"/>
              </a:rPr>
              <a:t>και </a:t>
            </a:r>
            <a:r>
              <a:rPr lang="en-GB">
                <a:latin typeface="Calibri" pitchFamily="34" charset="0"/>
              </a:rPr>
              <a:t>PSA-NCAM</a:t>
            </a:r>
            <a:r>
              <a:rPr lang="el-GR">
                <a:latin typeface="Calibri" pitchFamily="34" charset="0"/>
              </a:rPr>
              <a:t>?</a:t>
            </a:r>
            <a:r>
              <a:rPr lang="fr-FR">
                <a:latin typeface="Calibri" pitchFamily="34" charset="0"/>
              </a:rPr>
              <a:t> </a:t>
            </a:r>
            <a:r>
              <a:rPr lang="fr-FR" sz="1400">
                <a:latin typeface="Calibri" pitchFamily="34" charset="0"/>
              </a:rPr>
              <a:t>(Charles et al., 2000, 2002; Mi et al., 2005).</a:t>
            </a:r>
            <a:endParaRPr lang="el-GR" sz="1400">
              <a:latin typeface="Calibri" pitchFamily="34" charset="0"/>
            </a:endParaRPr>
          </a:p>
          <a:p>
            <a:pPr algn="just">
              <a:lnSpc>
                <a:spcPct val="200000"/>
              </a:lnSpc>
              <a:buFont typeface="Wingdings" pitchFamily="2" charset="2"/>
              <a:buChar char="q"/>
            </a:pPr>
            <a:r>
              <a:rPr lang="el-GR">
                <a:latin typeface="Calibri" pitchFamily="34" charset="0"/>
              </a:rPr>
              <a:t>  έλλειψη  τροφικών παραγόντων που προάγουν την επαναμυελίνωση όπως οι</a:t>
            </a:r>
            <a:r>
              <a:rPr lang="en-GB">
                <a:latin typeface="Calibri" pitchFamily="34" charset="0"/>
              </a:rPr>
              <a:t> IGF1, TGF-b1,</a:t>
            </a:r>
            <a:r>
              <a:rPr lang="el-GR">
                <a:latin typeface="Calibri" pitchFamily="34" charset="0"/>
              </a:rPr>
              <a:t> </a:t>
            </a:r>
            <a:r>
              <a:rPr lang="en-GB">
                <a:latin typeface="Calibri" pitchFamily="34" charset="0"/>
              </a:rPr>
              <a:t>GGF2 </a:t>
            </a:r>
            <a:r>
              <a:rPr lang="el-GR">
                <a:latin typeface="Calibri" pitchFamily="34" charset="0"/>
              </a:rPr>
              <a:t>ή</a:t>
            </a:r>
            <a:r>
              <a:rPr lang="en-GB">
                <a:latin typeface="Calibri" pitchFamily="34" charset="0"/>
              </a:rPr>
              <a:t> integrins</a:t>
            </a:r>
            <a:r>
              <a:rPr lang="el-GR">
                <a:latin typeface="Calibri" pitchFamily="34" charset="0"/>
              </a:rPr>
              <a:t>?</a:t>
            </a:r>
            <a:r>
              <a:rPr lang="en-GB">
                <a:latin typeface="Calibri" pitchFamily="34" charset="0"/>
              </a:rPr>
              <a:t> </a:t>
            </a:r>
            <a:r>
              <a:rPr lang="fr-FR">
                <a:latin typeface="Calibri" pitchFamily="34" charset="0"/>
              </a:rPr>
              <a:t> </a:t>
            </a:r>
            <a:r>
              <a:rPr lang="fr-FR" sz="1400">
                <a:latin typeface="Calibri" pitchFamily="34" charset="0"/>
              </a:rPr>
              <a:t>(Carson et al., 1993;</a:t>
            </a:r>
            <a:r>
              <a:rPr lang="el-GR" sz="1400">
                <a:latin typeface="Calibri" pitchFamily="34" charset="0"/>
              </a:rPr>
              <a:t> </a:t>
            </a:r>
            <a:r>
              <a:rPr lang="da-DK" sz="1400">
                <a:latin typeface="Calibri" pitchFamily="34" charset="0"/>
              </a:rPr>
              <a:t>McKinnon et al., 1993; Blaschuk et al., 2000; Mason et al.,</a:t>
            </a:r>
            <a:r>
              <a:rPr lang="el-GR" sz="1400">
                <a:latin typeface="Calibri" pitchFamily="34" charset="0"/>
              </a:rPr>
              <a:t> </a:t>
            </a:r>
            <a:r>
              <a:rPr lang="en-GB" sz="1400">
                <a:latin typeface="Calibri" pitchFamily="34" charset="0"/>
              </a:rPr>
              <a:t>2000). </a:t>
            </a:r>
            <a:endParaRPr lang="el-GR" sz="1400">
              <a:latin typeface="Calibri" pitchFamily="34" charset="0"/>
            </a:endParaRPr>
          </a:p>
          <a:p>
            <a:pPr algn="just">
              <a:lnSpc>
                <a:spcPct val="200000"/>
              </a:lnSpc>
              <a:buFont typeface="Wingdings" pitchFamily="2" charset="2"/>
              <a:buChar char="q"/>
            </a:pPr>
            <a:r>
              <a:rPr lang="el-GR">
                <a:latin typeface="Calibri" pitchFamily="34" charset="0"/>
              </a:rPr>
              <a:t>  έλλειψη φλεγμονωδών κυτταροκινών όπως</a:t>
            </a:r>
            <a:r>
              <a:rPr lang="en-GB">
                <a:latin typeface="Calibri" pitchFamily="34" charset="0"/>
              </a:rPr>
              <a:t> IL1b, TNF </a:t>
            </a:r>
            <a:r>
              <a:rPr lang="el-GR">
                <a:latin typeface="Calibri" pitchFamily="34" charset="0"/>
              </a:rPr>
              <a:t>σε χρόνιες βλάβες οδηγεί σε ελλιπή επαναμυελίνωση </a:t>
            </a:r>
            <a:r>
              <a:rPr lang="en-GB" sz="1400">
                <a:latin typeface="Calibri" pitchFamily="34" charset="0"/>
              </a:rPr>
              <a:t>(Arnett et al.,</a:t>
            </a:r>
            <a:r>
              <a:rPr lang="el-GR" sz="1400">
                <a:latin typeface="Calibri" pitchFamily="34" charset="0"/>
              </a:rPr>
              <a:t> </a:t>
            </a:r>
            <a:r>
              <a:rPr lang="en-GB" sz="1400">
                <a:latin typeface="Calibri" pitchFamily="34" charset="0"/>
              </a:rPr>
              <a:t>2001; Mason et al., 2001; Bieber et al., 2003; Kotter et al.,</a:t>
            </a:r>
            <a:r>
              <a:rPr lang="da-DK" sz="1400">
                <a:latin typeface="Calibri" pitchFamily="34" charset="0"/>
              </a:rPr>
              <a:t>2005; Chari et al., 2006; Setzu et al., 2006).</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07950" y="404813"/>
            <a:ext cx="9055100" cy="398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1320800" y="836613"/>
            <a:ext cx="6491288" cy="5256212"/>
          </a:xfrm>
          <a:prstGeom prst="rect">
            <a:avLst/>
          </a:prstGeom>
          <a:noFill/>
          <a:ln w="9525">
            <a:noFill/>
            <a:miter lim="800000"/>
            <a:headEnd/>
            <a:tailEnd/>
          </a:ln>
        </p:spPr>
      </p:pic>
      <p:sp>
        <p:nvSpPr>
          <p:cNvPr id="71683" name="Text Box 9"/>
          <p:cNvSpPr txBox="1">
            <a:spLocks noChangeArrowheads="1"/>
          </p:cNvSpPr>
          <p:nvPr/>
        </p:nvSpPr>
        <p:spPr bwMode="auto">
          <a:xfrm>
            <a:off x="6750050" y="6237288"/>
            <a:ext cx="2143125" cy="338137"/>
          </a:xfrm>
          <a:prstGeom prst="rect">
            <a:avLst/>
          </a:prstGeom>
          <a:noFill/>
          <a:ln w="9525">
            <a:noFill/>
            <a:miter lim="800000"/>
            <a:headEnd/>
            <a:tailEnd/>
          </a:ln>
        </p:spPr>
        <p:txBody>
          <a:bodyPr wrap="none">
            <a:spAutoFit/>
          </a:bodyPr>
          <a:lstStyle/>
          <a:p>
            <a:r>
              <a:rPr lang="en-GB" sz="1600" b="1">
                <a:latin typeface="Calibri" pitchFamily="34" charset="0"/>
              </a:rPr>
              <a:t>Mi et al, 2007, NatMed</a:t>
            </a:r>
            <a:endParaRPr lang="el-GR" sz="1600" b="1">
              <a:latin typeface="Calibri" pitchFamily="34" charset="0"/>
            </a:endParaRPr>
          </a:p>
        </p:txBody>
      </p:sp>
      <p:sp>
        <p:nvSpPr>
          <p:cNvPr id="8" name="Rectangle 7"/>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685" name="Rectangle 12"/>
          <p:cNvSpPr>
            <a:spLocks noChangeArrowheads="1"/>
          </p:cNvSpPr>
          <p:nvPr/>
        </p:nvSpPr>
        <p:spPr bwMode="auto">
          <a:xfrm>
            <a:off x="255588" y="96838"/>
            <a:ext cx="3055937" cy="523875"/>
          </a:xfrm>
          <a:prstGeom prst="rect">
            <a:avLst/>
          </a:prstGeom>
          <a:noFill/>
          <a:ln w="9525">
            <a:noFill/>
            <a:miter lim="800000"/>
            <a:headEnd/>
            <a:tailEnd/>
          </a:ln>
        </p:spPr>
        <p:txBody>
          <a:bodyPr wrap="none">
            <a:spAutoFit/>
          </a:bodyPr>
          <a:lstStyle/>
          <a:p>
            <a:r>
              <a:rPr lang="el-GR" sz="2800" b="1">
                <a:solidFill>
                  <a:schemeClr val="bg1"/>
                </a:solidFill>
                <a:latin typeface="Calibri" pitchFamily="34" charset="0"/>
              </a:rPr>
              <a:t>επαναμυελίνωση</a:t>
            </a:r>
            <a:r>
              <a:rPr lang="en-US" sz="2800" b="1">
                <a:solidFill>
                  <a:schemeClr val="bg1"/>
                </a:solidFill>
                <a:latin typeface="Calibri" pitchFamily="34" charset="0"/>
              </a:rPr>
              <a:t>  </a:t>
            </a:r>
            <a:endParaRPr lang="en-GB" sz="2800" b="1">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2707" name="Picture 2" descr="Imperial College London"/>
          <p:cNvPicPr>
            <a:picLocks noChangeAspect="1" noChangeArrowheads="1"/>
          </p:cNvPicPr>
          <p:nvPr/>
        </p:nvPicPr>
        <p:blipFill>
          <a:blip r:embed="rId3" cstate="print"/>
          <a:srcRect/>
          <a:stretch>
            <a:fillRect/>
          </a:stretch>
        </p:blipFill>
        <p:spPr bwMode="auto">
          <a:xfrm>
            <a:off x="7391400" y="6324600"/>
            <a:ext cx="1600200" cy="419100"/>
          </a:xfrm>
          <a:prstGeom prst="rect">
            <a:avLst/>
          </a:prstGeom>
          <a:noFill/>
          <a:ln w="9525">
            <a:noFill/>
            <a:miter lim="800000"/>
            <a:headEnd/>
            <a:tailEnd/>
          </a:ln>
        </p:spPr>
      </p:pic>
      <p:pic>
        <p:nvPicPr>
          <p:cNvPr id="72708" name="Picture 21" descr="NNA"/>
          <p:cNvPicPr>
            <a:picLocks noChangeAspect="1" noChangeArrowheads="1"/>
          </p:cNvPicPr>
          <p:nvPr/>
        </p:nvPicPr>
        <p:blipFill>
          <a:blip r:embed="rId4" cstate="print"/>
          <a:srcRect/>
          <a:stretch>
            <a:fillRect/>
          </a:stretch>
        </p:blipFill>
        <p:spPr bwMode="auto">
          <a:xfrm>
            <a:off x="228600" y="6248400"/>
            <a:ext cx="501650" cy="533400"/>
          </a:xfrm>
          <a:prstGeom prst="rect">
            <a:avLst/>
          </a:prstGeom>
          <a:solidFill>
            <a:srgbClr val="969696">
              <a:alpha val="65881"/>
            </a:srgbClr>
          </a:solidFill>
          <a:ln w="9525">
            <a:solidFill>
              <a:schemeClr val="tx1"/>
            </a:solidFill>
            <a:miter lim="800000"/>
            <a:headEnd/>
            <a:tailEnd/>
          </a:ln>
        </p:spPr>
      </p:pic>
      <p:sp>
        <p:nvSpPr>
          <p:cNvPr id="72709" name="Rectangle 12"/>
          <p:cNvSpPr>
            <a:spLocks noChangeArrowheads="1"/>
          </p:cNvSpPr>
          <p:nvPr/>
        </p:nvSpPr>
        <p:spPr bwMode="auto">
          <a:xfrm>
            <a:off x="255588" y="96838"/>
            <a:ext cx="3055937" cy="523875"/>
          </a:xfrm>
          <a:prstGeom prst="rect">
            <a:avLst/>
          </a:prstGeom>
          <a:noFill/>
          <a:ln w="9525">
            <a:noFill/>
            <a:miter lim="800000"/>
            <a:headEnd/>
            <a:tailEnd/>
          </a:ln>
        </p:spPr>
        <p:txBody>
          <a:bodyPr wrap="none">
            <a:spAutoFit/>
          </a:bodyPr>
          <a:lstStyle/>
          <a:p>
            <a:r>
              <a:rPr lang="el-GR" sz="2800" b="1">
                <a:solidFill>
                  <a:schemeClr val="bg1"/>
                </a:solidFill>
                <a:latin typeface="Calibri" pitchFamily="34" charset="0"/>
              </a:rPr>
              <a:t>επαναμυελίνωση</a:t>
            </a:r>
            <a:r>
              <a:rPr lang="en-US" sz="2800" b="1">
                <a:solidFill>
                  <a:schemeClr val="bg1"/>
                </a:solidFill>
                <a:latin typeface="Calibri" pitchFamily="34" charset="0"/>
              </a:rPr>
              <a:t>  </a:t>
            </a:r>
            <a:endParaRPr lang="en-GB" sz="2800" b="1">
              <a:solidFill>
                <a:schemeClr val="bg1"/>
              </a:solidFill>
              <a:latin typeface="Calibri" pitchFamily="34" charset="0"/>
            </a:endParaRPr>
          </a:p>
        </p:txBody>
      </p:sp>
      <p:pic>
        <p:nvPicPr>
          <p:cNvPr id="72710" name="Picture 2"/>
          <p:cNvPicPr>
            <a:picLocks noChangeAspect="1" noChangeArrowheads="1"/>
          </p:cNvPicPr>
          <p:nvPr/>
        </p:nvPicPr>
        <p:blipFill>
          <a:blip r:embed="rId5" cstate="print"/>
          <a:srcRect/>
          <a:stretch>
            <a:fillRect/>
          </a:stretch>
        </p:blipFill>
        <p:spPr bwMode="auto">
          <a:xfrm>
            <a:off x="2124075" y="877888"/>
            <a:ext cx="5133975" cy="3271837"/>
          </a:xfrm>
          <a:prstGeom prst="rect">
            <a:avLst/>
          </a:prstGeom>
          <a:noFill/>
          <a:ln w="9525">
            <a:noFill/>
            <a:miter lim="800000"/>
            <a:headEnd/>
            <a:tailEnd/>
          </a:ln>
        </p:spPr>
      </p:pic>
      <p:pic>
        <p:nvPicPr>
          <p:cNvPr id="72711" name="Picture 3"/>
          <p:cNvPicPr>
            <a:picLocks noChangeAspect="1" noChangeArrowheads="1"/>
          </p:cNvPicPr>
          <p:nvPr/>
        </p:nvPicPr>
        <p:blipFill>
          <a:blip r:embed="rId6" cstate="print"/>
          <a:srcRect/>
          <a:stretch>
            <a:fillRect/>
          </a:stretch>
        </p:blipFill>
        <p:spPr bwMode="auto">
          <a:xfrm>
            <a:off x="0" y="4568825"/>
            <a:ext cx="9021763" cy="2316163"/>
          </a:xfrm>
          <a:prstGeom prst="rect">
            <a:avLst/>
          </a:prstGeom>
          <a:noFill/>
          <a:ln w="9525">
            <a:noFill/>
            <a:miter lim="800000"/>
            <a:headEnd/>
            <a:tailEnd/>
          </a:ln>
        </p:spPr>
      </p:pic>
      <p:sp>
        <p:nvSpPr>
          <p:cNvPr id="72712" name="Rectangle 11"/>
          <p:cNvSpPr>
            <a:spLocks noChangeArrowheads="1"/>
          </p:cNvSpPr>
          <p:nvPr/>
        </p:nvSpPr>
        <p:spPr bwMode="auto">
          <a:xfrm>
            <a:off x="395288" y="4211638"/>
            <a:ext cx="8048625" cy="369887"/>
          </a:xfrm>
          <a:prstGeom prst="rect">
            <a:avLst/>
          </a:prstGeom>
          <a:noFill/>
          <a:ln w="9525">
            <a:noFill/>
            <a:miter lim="800000"/>
            <a:headEnd/>
            <a:tailEnd/>
          </a:ln>
        </p:spPr>
        <p:txBody>
          <a:bodyPr wrap="none">
            <a:spAutoFit/>
          </a:bodyPr>
          <a:lstStyle/>
          <a:p>
            <a:r>
              <a:rPr lang="en-US">
                <a:latin typeface="Calibri" pitchFamily="34" charset="0"/>
              </a:rPr>
              <a:t>control LM Toluidine blue                  Ig –treated                               anti-Lingo 1-treated </a:t>
            </a:r>
            <a:endParaRPr lang="en-GB">
              <a:latin typeface="Calibri" pitchFamily="34" charset="0"/>
            </a:endParaRPr>
          </a:p>
        </p:txBody>
      </p:sp>
      <p:sp>
        <p:nvSpPr>
          <p:cNvPr id="72713" name="Text Box 9"/>
          <p:cNvSpPr txBox="1">
            <a:spLocks noChangeArrowheads="1"/>
          </p:cNvSpPr>
          <p:nvPr/>
        </p:nvSpPr>
        <p:spPr bwMode="auto">
          <a:xfrm>
            <a:off x="6965950" y="785813"/>
            <a:ext cx="2143125" cy="339725"/>
          </a:xfrm>
          <a:prstGeom prst="rect">
            <a:avLst/>
          </a:prstGeom>
          <a:noFill/>
          <a:ln w="9525">
            <a:noFill/>
            <a:miter lim="800000"/>
            <a:headEnd/>
            <a:tailEnd/>
          </a:ln>
        </p:spPr>
        <p:txBody>
          <a:bodyPr wrap="none">
            <a:spAutoFit/>
          </a:bodyPr>
          <a:lstStyle/>
          <a:p>
            <a:r>
              <a:rPr lang="en-GB" sz="1600" b="1">
                <a:latin typeface="Calibri" pitchFamily="34" charset="0"/>
              </a:rPr>
              <a:t>Mi et al, 2007, NatMed</a:t>
            </a:r>
            <a:endParaRPr lang="el-GR" sz="1600" b="1">
              <a:latin typeface="Calibri" pitchFamily="34"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731" name="Rectangle 2"/>
          <p:cNvSpPr>
            <a:spLocks noGrp="1" noChangeArrowheads="1"/>
          </p:cNvSpPr>
          <p:nvPr>
            <p:ph type="title" idx="4294967295"/>
          </p:nvPr>
        </p:nvSpPr>
        <p:spPr>
          <a:xfrm>
            <a:off x="466725" y="-100013"/>
            <a:ext cx="8281988" cy="936626"/>
          </a:xfrm>
        </p:spPr>
        <p:txBody>
          <a:bodyPr/>
          <a:lstStyle/>
          <a:p>
            <a:pPr eaLnBrk="1" hangingPunct="1">
              <a:lnSpc>
                <a:spcPct val="80000"/>
              </a:lnSpc>
            </a:pPr>
            <a:r>
              <a:rPr lang="en-US" sz="3200" smtClean="0">
                <a:solidFill>
                  <a:schemeClr val="bg1"/>
                </a:solidFill>
              </a:rPr>
              <a:t>BIIB 033 RENEW: </a:t>
            </a:r>
            <a:r>
              <a:rPr lang="el-GR" sz="3200" smtClean="0">
                <a:solidFill>
                  <a:schemeClr val="bg1"/>
                </a:solidFill>
              </a:rPr>
              <a:t>σχεδιασμός</a:t>
            </a:r>
            <a:endParaRPr lang="el-GR" sz="3200" b="1" smtClean="0">
              <a:solidFill>
                <a:schemeClr val="bg1"/>
              </a:solidFill>
            </a:endParaRPr>
          </a:p>
        </p:txBody>
      </p:sp>
      <p:sp>
        <p:nvSpPr>
          <p:cNvPr id="73732" name="TextBox 34"/>
          <p:cNvSpPr txBox="1">
            <a:spLocks noChangeArrowheads="1"/>
          </p:cNvSpPr>
          <p:nvPr/>
        </p:nvSpPr>
        <p:spPr bwMode="auto">
          <a:xfrm>
            <a:off x="0" y="-314325"/>
            <a:ext cx="9036050" cy="5908675"/>
          </a:xfrm>
          <a:prstGeom prst="rect">
            <a:avLst/>
          </a:prstGeom>
          <a:noFill/>
          <a:ln w="9525">
            <a:noFill/>
            <a:miter lim="800000"/>
            <a:headEnd/>
            <a:tailEnd/>
          </a:ln>
        </p:spPr>
        <p:txBody>
          <a:bodyPr>
            <a:spAutoFit/>
          </a:bodyPr>
          <a:lstStyle/>
          <a:p>
            <a:pPr lvl="1">
              <a:lnSpc>
                <a:spcPct val="150000"/>
              </a:lnSpc>
            </a:pPr>
            <a:endParaRPr lang="el-GR" sz="2400">
              <a:latin typeface="Calibri" pitchFamily="34" charset="0"/>
            </a:endParaRPr>
          </a:p>
          <a:p>
            <a:pPr lvl="1">
              <a:lnSpc>
                <a:spcPct val="150000"/>
              </a:lnSpc>
            </a:pPr>
            <a:endParaRPr lang="el-GR" sz="2400">
              <a:latin typeface="Calibri" pitchFamily="34" charset="0"/>
            </a:endParaRPr>
          </a:p>
          <a:p>
            <a:pPr lvl="1">
              <a:lnSpc>
                <a:spcPct val="150000"/>
              </a:lnSpc>
            </a:pPr>
            <a:endParaRPr lang="el-GR">
              <a:latin typeface="Calibri" pitchFamily="34" charset="0"/>
            </a:endParaRPr>
          </a:p>
          <a:p>
            <a:pPr lvl="1">
              <a:lnSpc>
                <a:spcPct val="150000"/>
              </a:lnSpc>
              <a:buFont typeface="Wingdings" pitchFamily="2" charset="2"/>
              <a:buChar char="q"/>
            </a:pPr>
            <a:r>
              <a:rPr lang="el-GR" sz="2400">
                <a:solidFill>
                  <a:schemeClr val="tx2"/>
                </a:solidFill>
                <a:latin typeface="Calibri" pitchFamily="34" charset="0"/>
              </a:rPr>
              <a:t> </a:t>
            </a:r>
            <a:r>
              <a:rPr lang="en-US" sz="2400">
                <a:solidFill>
                  <a:schemeClr val="tx2"/>
                </a:solidFill>
                <a:latin typeface="Calibri" pitchFamily="34" charset="0"/>
              </a:rPr>
              <a:t>In 82 patients with first incident of optic neuritis</a:t>
            </a:r>
          </a:p>
          <a:p>
            <a:pPr lvl="1">
              <a:lnSpc>
                <a:spcPct val="150000"/>
              </a:lnSpc>
              <a:buFont typeface="Wingdings" pitchFamily="2" charset="2"/>
              <a:buChar char="q"/>
            </a:pPr>
            <a:r>
              <a:rPr lang="en-US" sz="2400">
                <a:solidFill>
                  <a:schemeClr val="tx2"/>
                </a:solidFill>
                <a:latin typeface="Calibri" pitchFamily="34" charset="0"/>
              </a:rPr>
              <a:t> phase II, randomized- double blind- multicentre- placebo controlled</a:t>
            </a:r>
          </a:p>
          <a:p>
            <a:pPr lvl="1">
              <a:lnSpc>
                <a:spcPct val="150000"/>
              </a:lnSpc>
              <a:buFont typeface="Wingdings" pitchFamily="2" charset="2"/>
              <a:buChar char="q"/>
            </a:pPr>
            <a:r>
              <a:rPr lang="en-US" sz="2400">
                <a:solidFill>
                  <a:schemeClr val="tx2"/>
                </a:solidFill>
                <a:latin typeface="Calibri" pitchFamily="34" charset="0"/>
              </a:rPr>
              <a:t> Methyl-prednisolone IV at time 0</a:t>
            </a:r>
          </a:p>
          <a:p>
            <a:pPr lvl="1">
              <a:lnSpc>
                <a:spcPct val="150000"/>
              </a:lnSpc>
              <a:buFont typeface="Wingdings" pitchFamily="2" charset="2"/>
              <a:buChar char="q"/>
            </a:pPr>
            <a:r>
              <a:rPr lang="en-US" sz="2400">
                <a:solidFill>
                  <a:schemeClr val="tx2"/>
                </a:solidFill>
                <a:latin typeface="Calibri" pitchFamily="34" charset="0"/>
              </a:rPr>
              <a:t> </a:t>
            </a:r>
            <a:r>
              <a:rPr lang="en-US" sz="2400" b="1">
                <a:solidFill>
                  <a:schemeClr val="tx2"/>
                </a:solidFill>
                <a:latin typeface="Calibri" pitchFamily="34" charset="0"/>
              </a:rPr>
              <a:t>primary outcome measure: </a:t>
            </a:r>
            <a:r>
              <a:rPr lang="en-GB" sz="2400">
                <a:solidFill>
                  <a:schemeClr val="tx2"/>
                </a:solidFill>
                <a:latin typeface="Calibri" pitchFamily="34" charset="0"/>
              </a:rPr>
              <a:t>optic nerve latency in the damaged eye at six and eight months to the normal unaffected eye at the start of the study. </a:t>
            </a:r>
            <a:endParaRPr lang="en-US" sz="2400">
              <a:solidFill>
                <a:schemeClr val="tx2"/>
              </a:solidFill>
              <a:latin typeface="Calibri" pitchFamily="34" charset="0"/>
            </a:endParaRPr>
          </a:p>
          <a:p>
            <a:pPr lvl="1">
              <a:lnSpc>
                <a:spcPct val="150000"/>
              </a:lnSpc>
            </a:pPr>
            <a:endParaRPr lang="en-US">
              <a:latin typeface="Calibri" pitchFamily="34" charset="0"/>
            </a:endParaRPr>
          </a:p>
        </p:txBody>
      </p:sp>
      <p:pic>
        <p:nvPicPr>
          <p:cNvPr id="73733" name="Picture 5" descr="LOGO FALHROY.png"/>
          <p:cNvPicPr>
            <a:picLocks noChangeAspect="1"/>
          </p:cNvPicPr>
          <p:nvPr/>
        </p:nvPicPr>
        <p:blipFill>
          <a:blip r:embed="rId3" cstate="print"/>
          <a:srcRect/>
          <a:stretch>
            <a:fillRect/>
          </a:stretch>
        </p:blipFill>
        <p:spPr bwMode="auto">
          <a:xfrm>
            <a:off x="7805738" y="6165850"/>
            <a:ext cx="1120775" cy="50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362325" y="6667500"/>
            <a:ext cx="2733675" cy="114300"/>
          </a:xfrm>
          <a:prstGeom prst="roundRect">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rgbClr val="FFFFFF"/>
              </a:solidFill>
              <a:latin typeface="Calibri"/>
              <a:cs typeface="+mn-cs"/>
            </a:endParaRPr>
          </a:p>
        </p:txBody>
      </p:sp>
      <p:cxnSp>
        <p:nvCxnSpPr>
          <p:cNvPr id="75779" name="Straight Connector 31"/>
          <p:cNvCxnSpPr>
            <a:cxnSpLocks noChangeShapeType="1"/>
          </p:cNvCxnSpPr>
          <p:nvPr/>
        </p:nvCxnSpPr>
        <p:spPr bwMode="auto">
          <a:xfrm>
            <a:off x="3340100" y="2571750"/>
            <a:ext cx="0" cy="3175"/>
          </a:xfrm>
          <a:prstGeom prst="line">
            <a:avLst/>
          </a:prstGeom>
          <a:noFill/>
          <a:ln w="38100" algn="ctr">
            <a:solidFill>
              <a:srgbClr val="000000"/>
            </a:solidFill>
            <a:round/>
            <a:headEnd/>
            <a:tailEnd/>
          </a:ln>
        </p:spPr>
      </p:cxnSp>
      <p:sp>
        <p:nvSpPr>
          <p:cNvPr id="35" name="Rectangle 34"/>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781" name="Rectangle 6"/>
          <p:cNvSpPr>
            <a:spLocks noChangeArrowheads="1"/>
          </p:cNvSpPr>
          <p:nvPr/>
        </p:nvSpPr>
        <p:spPr bwMode="auto">
          <a:xfrm>
            <a:off x="179388" y="908050"/>
            <a:ext cx="8820150" cy="4986338"/>
          </a:xfrm>
          <a:prstGeom prst="rect">
            <a:avLst/>
          </a:prstGeom>
          <a:noFill/>
          <a:ln w="9525">
            <a:noFill/>
            <a:miter lim="800000"/>
            <a:headEnd/>
            <a:tailEnd/>
          </a:ln>
        </p:spPr>
        <p:txBody>
          <a:bodyPr>
            <a:spAutoFit/>
          </a:bodyPr>
          <a:lstStyle/>
          <a:p>
            <a:endParaRPr lang="en-GB">
              <a:latin typeface="Calibri" pitchFamily="34" charset="0"/>
            </a:endParaRPr>
          </a:p>
          <a:p>
            <a:pPr>
              <a:lnSpc>
                <a:spcPct val="150000"/>
              </a:lnSpc>
              <a:buFont typeface="Wingdings" pitchFamily="2" charset="2"/>
              <a:buChar char="q"/>
            </a:pPr>
            <a:r>
              <a:rPr lang="en-GB">
                <a:latin typeface="Calibri" pitchFamily="34" charset="0"/>
              </a:rPr>
              <a:t> </a:t>
            </a:r>
            <a:r>
              <a:rPr lang="en-GB" sz="2000">
                <a:latin typeface="Calibri" pitchFamily="34" charset="0"/>
              </a:rPr>
              <a:t>patients treated with anti-LINGO-1  (and missed ≤ 1 dose) had significantly improved conduction latency recovery  compared with people who received the placebo </a:t>
            </a:r>
          </a:p>
          <a:p>
            <a:pPr lvl="1">
              <a:lnSpc>
                <a:spcPct val="150000"/>
              </a:lnSpc>
              <a:buFont typeface="Wingdings" pitchFamily="2" charset="2"/>
              <a:buChar char="q"/>
            </a:pPr>
            <a:r>
              <a:rPr lang="en-GB" sz="2000">
                <a:latin typeface="Calibri" pitchFamily="34" charset="0"/>
              </a:rPr>
              <a:t> At 6mo, the test group improved on average by 7.55 milliseconds, or 34 % , compared to placebo. </a:t>
            </a:r>
          </a:p>
          <a:p>
            <a:pPr lvl="1">
              <a:lnSpc>
                <a:spcPct val="150000"/>
              </a:lnSpc>
              <a:buFont typeface="Wingdings" pitchFamily="2" charset="2"/>
              <a:buChar char="q"/>
            </a:pPr>
            <a:r>
              <a:rPr lang="en-GB" sz="2000">
                <a:latin typeface="Calibri" pitchFamily="34" charset="0"/>
              </a:rPr>
              <a:t> At  8mo,  the test group improved by an average of 9.13 milliseconds or 41% over placebo. </a:t>
            </a:r>
          </a:p>
          <a:p>
            <a:pPr>
              <a:lnSpc>
                <a:spcPct val="150000"/>
              </a:lnSpc>
              <a:buFont typeface="Wingdings" pitchFamily="2" charset="2"/>
              <a:buChar char="q"/>
            </a:pPr>
            <a:r>
              <a:rPr lang="en-GB" sz="2000">
                <a:latin typeface="Calibri" pitchFamily="34" charset="0"/>
              </a:rPr>
              <a:t> 53%  of people treated with the drug saw a return to normal  VEP latency or near normal, compared with 26% of patients who received the placebo.</a:t>
            </a:r>
          </a:p>
          <a:p>
            <a:pPr>
              <a:lnSpc>
                <a:spcPct val="150000"/>
              </a:lnSpc>
            </a:pPr>
            <a:endParaRPr lang="en-GB" sz="2000">
              <a:latin typeface="Calibri" pitchFamily="34" charset="0"/>
            </a:endParaRPr>
          </a:p>
        </p:txBody>
      </p:sp>
      <p:sp>
        <p:nvSpPr>
          <p:cNvPr id="9" name="Rectangle 2"/>
          <p:cNvSpPr txBox="1">
            <a:spLocks noChangeArrowheads="1"/>
          </p:cNvSpPr>
          <p:nvPr/>
        </p:nvSpPr>
        <p:spPr>
          <a:xfrm>
            <a:off x="466725" y="-100013"/>
            <a:ext cx="8281988" cy="936626"/>
          </a:xfrm>
          <a:prstGeom prst="rect">
            <a:avLst/>
          </a:prstGeom>
          <a:ln w="38100"/>
        </p:spPr>
        <p:txBody>
          <a:bodyPr anchor="ctr">
            <a:normAutofit/>
          </a:bodyPr>
          <a:lstStyle/>
          <a:p>
            <a:pPr algn="ctr" fontAlgn="auto">
              <a:lnSpc>
                <a:spcPct val="80000"/>
              </a:lnSpc>
              <a:spcAft>
                <a:spcPts val="0"/>
              </a:spcAft>
              <a:defRPr/>
            </a:pPr>
            <a:r>
              <a:rPr lang="en-US" sz="3200" dirty="0">
                <a:solidFill>
                  <a:schemeClr val="bg1"/>
                </a:solidFill>
                <a:latin typeface="+mj-lt"/>
                <a:ea typeface="+mj-ea"/>
                <a:cs typeface="+mj-cs"/>
              </a:rPr>
              <a:t>BIIB 033 RENEW: results</a:t>
            </a:r>
            <a:endParaRPr lang="el-GR" sz="3200" b="1" dirty="0">
              <a:solidFill>
                <a:schemeClr val="bg1"/>
              </a:solidFill>
              <a:latin typeface="+mj-lt"/>
              <a:ea typeface="+mj-ea"/>
              <a:cs typeface="+mj-cs"/>
            </a:endParaRPr>
          </a:p>
        </p:txBody>
      </p:sp>
      <p:pic>
        <p:nvPicPr>
          <p:cNvPr id="75783" name="Picture 7" descr="LOGO FALHROY.png"/>
          <p:cNvPicPr>
            <a:picLocks noChangeAspect="1"/>
          </p:cNvPicPr>
          <p:nvPr/>
        </p:nvPicPr>
        <p:blipFill>
          <a:blip r:embed="rId2" cstate="print"/>
          <a:srcRect/>
          <a:stretch>
            <a:fillRect/>
          </a:stretch>
        </p:blipFill>
        <p:spPr bwMode="auto">
          <a:xfrm>
            <a:off x="7805738" y="6165850"/>
            <a:ext cx="1120775" cy="50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http://grindzmyreels.com/wp-content/uploads/2011/07/fin1.jpg"/>
          <p:cNvPicPr>
            <a:picLocks noChangeAspect="1" noChangeArrowheads="1"/>
          </p:cNvPicPr>
          <p:nvPr/>
        </p:nvPicPr>
        <p:blipFill>
          <a:blip r:embed="rId4" cstate="print"/>
          <a:srcRect/>
          <a:stretch>
            <a:fillRect/>
          </a:stretch>
        </p:blipFill>
        <p:spPr bwMode="auto">
          <a:xfrm>
            <a:off x="333375" y="195262"/>
            <a:ext cx="8651242" cy="6523038"/>
          </a:xfrm>
          <a:prstGeom prst="rect">
            <a:avLst/>
          </a:prstGeom>
          <a:noFill/>
        </p:spPr>
      </p:pic>
      <p:sp>
        <p:nvSpPr>
          <p:cNvPr id="13" name="TextBox 12"/>
          <p:cNvSpPr txBox="1"/>
          <p:nvPr/>
        </p:nvSpPr>
        <p:spPr>
          <a:xfrm>
            <a:off x="2387599" y="5689600"/>
            <a:ext cx="4389113" cy="584775"/>
          </a:xfrm>
          <a:prstGeom prst="rect">
            <a:avLst/>
          </a:prstGeom>
          <a:noFill/>
        </p:spPr>
        <p:txBody>
          <a:bodyPr wrap="square" rtlCol="0">
            <a:spAutoFit/>
          </a:bodyPr>
          <a:lstStyle/>
          <a:p>
            <a:pPr algn="ctr"/>
            <a:r>
              <a:rPr lang="el-GR" sz="3200" dirty="0" smtClean="0">
                <a:solidFill>
                  <a:schemeClr val="bg1"/>
                </a:solidFill>
              </a:rPr>
              <a:t>ευχαριστώ!</a:t>
            </a:r>
            <a:endParaRPr lang="en-US" sz="3200" dirty="0">
              <a:solidFill>
                <a:schemeClr val="bg1"/>
              </a:solidFill>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26629" name="Rectangle 1"/>
          <p:cNvSpPr>
            <a:spLocks noChangeArrowheads="1"/>
          </p:cNvSpPr>
          <p:nvPr/>
        </p:nvSpPr>
        <p:spPr bwMode="auto">
          <a:xfrm>
            <a:off x="457200" y="1875989"/>
            <a:ext cx="8229600" cy="2585323"/>
          </a:xfrm>
          <a:prstGeom prst="rect">
            <a:avLst/>
          </a:prstGeom>
          <a:noFill/>
          <a:ln w="9525">
            <a:noFill/>
            <a:miter lim="800000"/>
            <a:headEnd/>
            <a:tailEnd/>
          </a:ln>
        </p:spPr>
        <p:txBody>
          <a:bodyPr anchor="ctr">
            <a:spAutoFit/>
          </a:bodyPr>
          <a:lstStyle/>
          <a:p>
            <a:pPr algn="just">
              <a:lnSpc>
                <a:spcPct val="150000"/>
              </a:lnSpc>
            </a:pPr>
            <a:r>
              <a:rPr lang="el-GR" b="1" dirty="0" smtClean="0">
                <a:ea typeface="Times New Roman" pitchFamily="18" charset="0"/>
                <a:cs typeface="Arial" charset="0"/>
              </a:rPr>
              <a:t>Στάδιο</a:t>
            </a:r>
            <a:r>
              <a:rPr lang="en-US" b="1" dirty="0" smtClean="0">
                <a:ea typeface="Times New Roman" pitchFamily="18" charset="0"/>
                <a:cs typeface="Arial" charset="0"/>
              </a:rPr>
              <a:t> </a:t>
            </a:r>
            <a:r>
              <a:rPr lang="en-US" b="1" dirty="0">
                <a:ea typeface="Times New Roman" pitchFamily="18" charset="0"/>
                <a:cs typeface="Arial" charset="0"/>
              </a:rPr>
              <a:t>I:   </a:t>
            </a:r>
            <a:r>
              <a:rPr lang="el-GR" dirty="0" smtClean="0">
                <a:ea typeface="Times New Roman" pitchFamily="18" charset="0"/>
                <a:cs typeface="Arial" charset="0"/>
              </a:rPr>
              <a:t>διερεύνηση που αποσκοπεί στην εξεύρεση ενδείξεων </a:t>
            </a:r>
            <a:r>
              <a:rPr lang="en-US" dirty="0" smtClean="0">
                <a:ea typeface="Times New Roman" pitchFamily="18" charset="0"/>
                <a:cs typeface="Arial" charset="0"/>
              </a:rPr>
              <a:t> </a:t>
            </a:r>
            <a:endParaRPr lang="en-US" dirty="0">
              <a:ea typeface="Times New Roman" pitchFamily="18" charset="0"/>
              <a:cs typeface="Arial" charset="0"/>
            </a:endParaRPr>
          </a:p>
          <a:p>
            <a:pPr lvl="3" algn="just">
              <a:lnSpc>
                <a:spcPct val="150000"/>
              </a:lnSpc>
              <a:buFont typeface="Arial" charset="0"/>
              <a:buChar char="•"/>
            </a:pPr>
            <a:r>
              <a:rPr lang="en-US" dirty="0">
                <a:ea typeface="Times New Roman" pitchFamily="18" charset="0"/>
                <a:cs typeface="Arial" charset="0"/>
              </a:rPr>
              <a:t>  </a:t>
            </a:r>
            <a:r>
              <a:rPr lang="el-GR" dirty="0" smtClean="0">
                <a:ea typeface="Times New Roman" pitchFamily="18" charset="0"/>
                <a:cs typeface="Arial" charset="0"/>
              </a:rPr>
              <a:t>διασποράς στο χώρο- </a:t>
            </a:r>
            <a:r>
              <a:rPr lang="en-US" dirty="0" smtClean="0">
                <a:ea typeface="Times New Roman" pitchFamily="18" charset="0"/>
                <a:cs typeface="Arial" charset="0"/>
              </a:rPr>
              <a:t>(multifocal </a:t>
            </a:r>
            <a:r>
              <a:rPr lang="en-US" dirty="0" err="1">
                <a:ea typeface="Times New Roman" pitchFamily="18" charset="0"/>
                <a:cs typeface="Arial" charset="0"/>
              </a:rPr>
              <a:t>demyelinating</a:t>
            </a:r>
            <a:r>
              <a:rPr lang="en-US" dirty="0">
                <a:ea typeface="Times New Roman" pitchFamily="18" charset="0"/>
                <a:cs typeface="Arial" charset="0"/>
              </a:rPr>
              <a:t> lesions)                     			         </a:t>
            </a:r>
            <a:r>
              <a:rPr lang="el-GR" dirty="0" smtClean="0">
                <a:ea typeface="Times New Roman" pitchFamily="18" charset="0"/>
                <a:cs typeface="Arial" charset="0"/>
              </a:rPr>
              <a:t>και </a:t>
            </a:r>
            <a:r>
              <a:rPr lang="en-US" dirty="0" smtClean="0">
                <a:ea typeface="Times New Roman" pitchFamily="18" charset="0"/>
                <a:cs typeface="Arial" charset="0"/>
              </a:rPr>
              <a:t> </a:t>
            </a:r>
            <a:endParaRPr lang="en-US" dirty="0">
              <a:ea typeface="Times New Roman" pitchFamily="18" charset="0"/>
              <a:cs typeface="Arial" charset="0"/>
            </a:endParaRPr>
          </a:p>
          <a:p>
            <a:pPr lvl="3" algn="just">
              <a:lnSpc>
                <a:spcPct val="150000"/>
              </a:lnSpc>
              <a:buFont typeface="Arial" charset="0"/>
              <a:buChar char="•"/>
            </a:pPr>
            <a:r>
              <a:rPr lang="en-US" dirty="0">
                <a:ea typeface="Times New Roman" pitchFamily="18" charset="0"/>
                <a:cs typeface="Arial" charset="0"/>
              </a:rPr>
              <a:t>  </a:t>
            </a:r>
            <a:r>
              <a:rPr lang="el-GR" dirty="0" smtClean="0">
                <a:ea typeface="Times New Roman" pitchFamily="18" charset="0"/>
                <a:cs typeface="Arial" charset="0"/>
              </a:rPr>
              <a:t>διασποράς στο χρόνο </a:t>
            </a:r>
            <a:r>
              <a:rPr lang="en-US" dirty="0" smtClean="0">
                <a:ea typeface="Times New Roman" pitchFamily="18" charset="0"/>
                <a:cs typeface="Arial" charset="0"/>
              </a:rPr>
              <a:t>(relapsing </a:t>
            </a:r>
            <a:r>
              <a:rPr lang="en-US" dirty="0">
                <a:ea typeface="Times New Roman" pitchFamily="18" charset="0"/>
                <a:cs typeface="Arial" charset="0"/>
              </a:rPr>
              <a:t>course).</a:t>
            </a:r>
            <a:r>
              <a:rPr lang="el-GR" dirty="0">
                <a:ea typeface="Times New Roman" pitchFamily="18" charset="0"/>
                <a:cs typeface="Arial" charset="0"/>
              </a:rPr>
              <a:t> </a:t>
            </a:r>
            <a:endParaRPr lang="en-US" dirty="0">
              <a:ea typeface="Times New Roman" pitchFamily="18" charset="0"/>
              <a:cs typeface="Arial" charset="0"/>
            </a:endParaRPr>
          </a:p>
          <a:p>
            <a:pPr algn="just">
              <a:lnSpc>
                <a:spcPct val="150000"/>
              </a:lnSpc>
            </a:pPr>
            <a:endParaRPr lang="en-US" dirty="0">
              <a:ea typeface="Times New Roman" pitchFamily="18" charset="0"/>
              <a:cs typeface="Arial" charset="0"/>
            </a:endParaRPr>
          </a:p>
          <a:p>
            <a:pPr algn="just">
              <a:lnSpc>
                <a:spcPct val="150000"/>
              </a:lnSpc>
            </a:pPr>
            <a:r>
              <a:rPr lang="el-GR" b="1" dirty="0" smtClean="0">
                <a:ea typeface="Times New Roman" pitchFamily="18" charset="0"/>
                <a:cs typeface="Arial" charset="0"/>
              </a:rPr>
              <a:t>Στάδιο</a:t>
            </a:r>
            <a:r>
              <a:rPr lang="en-US" b="1" dirty="0" smtClean="0">
                <a:ea typeface="Times New Roman" pitchFamily="18" charset="0"/>
                <a:cs typeface="Arial" charset="0"/>
              </a:rPr>
              <a:t> </a:t>
            </a:r>
            <a:r>
              <a:rPr lang="en-US" b="1" dirty="0">
                <a:ea typeface="Times New Roman" pitchFamily="18" charset="0"/>
                <a:cs typeface="Arial" charset="0"/>
              </a:rPr>
              <a:t>II:   </a:t>
            </a:r>
            <a:r>
              <a:rPr lang="el-GR" dirty="0" smtClean="0">
                <a:ea typeface="Times New Roman" pitchFamily="18" charset="0"/>
                <a:cs typeface="Arial" charset="0"/>
              </a:rPr>
              <a:t>διερεύνηση για αποκλεισμό άλλων πιθανών διαγνώσεων</a:t>
            </a:r>
            <a:r>
              <a:rPr lang="el-GR" dirty="0">
                <a:ea typeface="Times New Roman" pitchFamily="18" charset="0"/>
                <a:cs typeface="Arial" charset="0"/>
              </a:rPr>
              <a:t> </a:t>
            </a:r>
            <a:r>
              <a:rPr lang="el-GR" dirty="0" smtClean="0">
                <a:ea typeface="Times New Roman" pitchFamily="18" charset="0"/>
                <a:cs typeface="Arial" charset="0"/>
              </a:rPr>
              <a:t>(</a:t>
            </a:r>
            <a:r>
              <a:rPr lang="el-GR" dirty="0" err="1" smtClean="0">
                <a:ea typeface="Times New Roman" pitchFamily="18" charset="0"/>
                <a:cs typeface="Arial" charset="0"/>
              </a:rPr>
              <a:t>ΔΔ</a:t>
            </a:r>
            <a:r>
              <a:rPr lang="el-GR" dirty="0" smtClean="0">
                <a:ea typeface="Times New Roman" pitchFamily="18" charset="0"/>
                <a:cs typeface="Arial" charset="0"/>
              </a:rPr>
              <a:t>).</a:t>
            </a:r>
            <a:endParaRPr lang="el-GR" dirty="0">
              <a:ea typeface="Times New Roman" pitchFamily="18" charset="0"/>
              <a:cs typeface="Arial" charset="0"/>
            </a:endParaRPr>
          </a:p>
        </p:txBody>
      </p:sp>
      <p:sp>
        <p:nvSpPr>
          <p:cNvPr id="6"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l-GR" sz="2000" dirty="0" smtClean="0">
                <a:solidFill>
                  <a:schemeClr val="tx1">
                    <a:tint val="75000"/>
                  </a:schemeClr>
                </a:solidFill>
              </a:rPr>
              <a:t>7</a:t>
            </a:r>
            <a:r>
              <a:rPr lang="en-US" sz="2000" dirty="0" smtClean="0">
                <a:solidFill>
                  <a:schemeClr val="tx1">
                    <a:tint val="75000"/>
                  </a:schemeClr>
                </a:solidFill>
                <a:latin typeface="+mn-lt"/>
              </a:rPr>
              <a:t>.1</a:t>
            </a:r>
            <a:r>
              <a:rPr lang="el-GR" sz="2000" dirty="0" smtClean="0">
                <a:solidFill>
                  <a:schemeClr val="tx1">
                    <a:tint val="75000"/>
                  </a:schemeClr>
                </a:solidFill>
                <a:latin typeface="+mn-lt"/>
              </a:rPr>
              <a:t>0</a:t>
            </a:r>
            <a:r>
              <a:rPr lang="en-US" sz="2000" dirty="0" smtClean="0">
                <a:solidFill>
                  <a:schemeClr val="tx1">
                    <a:tint val="75000"/>
                  </a:schemeClr>
                </a:solidFill>
                <a:latin typeface="+mn-lt"/>
              </a:rPr>
              <a:t>.1</a:t>
            </a:r>
            <a:r>
              <a:rPr lang="el-GR" sz="2000" dirty="0" smtClean="0">
                <a:solidFill>
                  <a:schemeClr val="tx1">
                    <a:tint val="75000"/>
                  </a:schemeClr>
                </a:solidFill>
                <a:latin typeface="+mn-lt"/>
              </a:rPr>
              <a:t>7</a:t>
            </a:r>
            <a:endParaRPr lang="en-GB" sz="2000" dirty="0">
              <a:solidFill>
                <a:schemeClr val="tx1">
                  <a:tint val="75000"/>
                </a:schemeClr>
              </a:solidFill>
              <a:latin typeface="+mn-lt"/>
            </a:endParaRPr>
          </a:p>
        </p:txBody>
      </p:sp>
      <p:sp>
        <p:nvSpPr>
          <p:cNvPr id="7" name="Rectangle 6"/>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5" name="Title 1"/>
          <p:cNvSpPr>
            <a:spLocks noGrp="1"/>
          </p:cNvSpPr>
          <p:nvPr>
            <p:ph type="ctrTitle"/>
          </p:nvPr>
        </p:nvSpPr>
        <p:spPr>
          <a:xfrm>
            <a:off x="-990600" y="-352425"/>
            <a:ext cx="7772400" cy="1470025"/>
          </a:xfrm>
        </p:spPr>
        <p:txBody>
          <a:bodyPr/>
          <a:lstStyle/>
          <a:p>
            <a:pPr algn="ctr" eaLnBrk="1" hangingPunct="1"/>
            <a:r>
              <a:rPr lang="el-GR" sz="2400" b="1" dirty="0" smtClean="0">
                <a:solidFill>
                  <a:schemeClr val="bg1"/>
                </a:solidFill>
                <a:latin typeface="Arial" pitchFamily="34" charset="0"/>
                <a:cs typeface="Arial" pitchFamily="34" charset="0"/>
              </a:rPr>
              <a:t>Διάγνωση</a:t>
            </a:r>
            <a:r>
              <a:rPr lang="en-US" sz="2400" b="1" dirty="0" smtClean="0">
                <a:solidFill>
                  <a:schemeClr val="bg1"/>
                </a:solidFill>
                <a:latin typeface="Arial" pitchFamily="34" charset="0"/>
                <a:cs typeface="Arial" pitchFamily="34" charset="0"/>
              </a:rPr>
              <a:t>: </a:t>
            </a:r>
            <a:r>
              <a:rPr lang="el-GR" sz="2400" b="1" dirty="0" smtClean="0">
                <a:solidFill>
                  <a:schemeClr val="bg1"/>
                </a:solidFill>
                <a:latin typeface="Arial" pitchFamily="34" charset="0"/>
                <a:cs typeface="Arial" pitchFamily="34" charset="0"/>
              </a:rPr>
              <a:t>διαδικασία 2 σταδίων</a:t>
            </a:r>
            <a:endParaRPr lang="en-GB" sz="2400" b="1" dirty="0" smtClean="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685800" y="-250825"/>
            <a:ext cx="7772400" cy="1470025"/>
          </a:xfrm>
        </p:spPr>
        <p:txBody>
          <a:bodyPr/>
          <a:lstStyle/>
          <a:p>
            <a:pPr eaLnBrk="1" hangingPunct="1"/>
            <a:r>
              <a:rPr lang="el-GR" sz="2800" dirty="0" smtClean="0"/>
              <a:t>κλινική πορεία υποτροπιάζουσας ΠΣ</a:t>
            </a:r>
            <a:endParaRPr lang="en-GB" sz="2800" dirty="0" smtClean="0"/>
          </a:p>
        </p:txBody>
      </p:sp>
      <p:pic>
        <p:nvPicPr>
          <p:cNvPr id="25602"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r="810" b="735"/>
          <a:stretch>
            <a:fillRect/>
          </a:stretch>
        </p:blipFill>
        <p:spPr bwMode="auto">
          <a:xfrm>
            <a:off x="248771" y="982663"/>
            <a:ext cx="8539629" cy="4897437"/>
          </a:xfrm>
          <a:prstGeom prst="rect">
            <a:avLst/>
          </a:prstGeom>
          <a:noFill/>
          <a:ln w="9525">
            <a:solidFill>
              <a:schemeClr val="accent2"/>
            </a:solidFill>
            <a:miter lim="800000"/>
            <a:headEnd/>
            <a:tailEnd/>
          </a:ln>
        </p:spPr>
      </p:pic>
      <p:sp>
        <p:nvSpPr>
          <p:cNvPr id="6"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l-GR" sz="2000" dirty="0" smtClean="0">
                <a:solidFill>
                  <a:schemeClr val="tx1">
                    <a:tint val="75000"/>
                  </a:schemeClr>
                </a:solidFill>
              </a:rPr>
              <a:t>7</a:t>
            </a:r>
            <a:r>
              <a:rPr lang="en-US" sz="2000" dirty="0" smtClean="0">
                <a:solidFill>
                  <a:schemeClr val="tx1">
                    <a:tint val="75000"/>
                  </a:schemeClr>
                </a:solidFill>
                <a:latin typeface="+mn-lt"/>
              </a:rPr>
              <a:t>.1</a:t>
            </a:r>
            <a:r>
              <a:rPr lang="el-GR" sz="2000" dirty="0" smtClean="0">
                <a:solidFill>
                  <a:schemeClr val="tx1">
                    <a:tint val="75000"/>
                  </a:schemeClr>
                </a:solidFill>
                <a:latin typeface="+mn-lt"/>
              </a:rPr>
              <a:t>0</a:t>
            </a:r>
            <a:r>
              <a:rPr lang="en-US" sz="2000" dirty="0" smtClean="0">
                <a:solidFill>
                  <a:schemeClr val="tx1">
                    <a:tint val="75000"/>
                  </a:schemeClr>
                </a:solidFill>
                <a:latin typeface="+mn-lt"/>
              </a:rPr>
              <a:t>.1</a:t>
            </a:r>
            <a:r>
              <a:rPr lang="el-GR" sz="2000" dirty="0" smtClean="0">
                <a:solidFill>
                  <a:schemeClr val="tx1">
                    <a:tint val="75000"/>
                  </a:schemeClr>
                </a:solidFill>
                <a:latin typeface="+mn-lt"/>
              </a:rPr>
              <a:t>7</a:t>
            </a:r>
            <a:endParaRPr lang="en-GB" sz="2000" dirty="0">
              <a:solidFill>
                <a:schemeClr val="tx1">
                  <a:tint val="75000"/>
                </a:schemeClr>
              </a:solidFill>
              <a:latin typeface="+mn-lt"/>
            </a:endParaRPr>
          </a:p>
        </p:txBody>
      </p:sp>
      <p:sp>
        <p:nvSpPr>
          <p:cNvPr id="7" name="Rectangle 6"/>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bwMode="gray">
          <a:xfrm>
            <a:off x="-431800" y="-352425"/>
            <a:ext cx="9575800"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l-GR" sz="2000" b="1" kern="0" noProof="0" dirty="0" smtClean="0">
                <a:solidFill>
                  <a:schemeClr val="bg1"/>
                </a:solidFill>
                <a:latin typeface="Arial" pitchFamily="34" charset="0"/>
                <a:ea typeface="+mj-ea"/>
                <a:cs typeface="Arial" pitchFamily="34" charset="0"/>
              </a:rPr>
              <a:t>Κλινική πορεία της  υποτροπιάζουσας πολλαπλής σκλήρυνσης</a:t>
            </a:r>
            <a:endParaRPr kumimoji="0" lang="en-GB" sz="20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93936" y="-200496"/>
            <a:ext cx="8229600" cy="1143000"/>
          </a:xfrm>
          <a:prstGeom prst="rect">
            <a:avLst/>
          </a:prstGeom>
          <a:noFill/>
          <a:ln w="9525">
            <a:noFill/>
            <a:miter lim="800000"/>
            <a:headEnd/>
            <a:tailEnd/>
          </a:ln>
        </p:spPr>
        <p:txBody>
          <a:bodyPr anchor="ctr"/>
          <a:lstStyle/>
          <a:p>
            <a:r>
              <a:rPr lang="el-GR" sz="2800" b="1" dirty="0" smtClean="0"/>
              <a:t>Δήλωση συμφερόντων</a:t>
            </a:r>
            <a:endParaRPr lang="el-GR" sz="2800" b="1" dirty="0"/>
          </a:p>
        </p:txBody>
      </p:sp>
      <p:sp>
        <p:nvSpPr>
          <p:cNvPr id="4" name="Rectangle 3"/>
          <p:cNvSpPr/>
          <p:nvPr/>
        </p:nvSpPr>
        <p:spPr>
          <a:xfrm>
            <a:off x="899592" y="1430831"/>
            <a:ext cx="7344816" cy="3323987"/>
          </a:xfrm>
          <a:prstGeom prst="rect">
            <a:avLst/>
          </a:prstGeom>
        </p:spPr>
        <p:txBody>
          <a:bodyPr wrap="square">
            <a:spAutoFit/>
          </a:bodyPr>
          <a:lstStyle/>
          <a:p>
            <a:pPr algn="just">
              <a:lnSpc>
                <a:spcPct val="150000"/>
              </a:lnSpc>
            </a:pPr>
            <a:r>
              <a:rPr lang="el-GR" sz="2000" dirty="0" smtClean="0"/>
              <a:t>Ο ομιλητής έχει λάβει αμοιβή για διαλέξεις &amp;  συμμετοχή σε συμβουλευτικές επιτροπές καθώς και χρηματοδότηση για ερευνητικούς και εκπαιδευτικούς σκοπούς από τις ακόλουθες φαρμακευτικές εταιρείες:</a:t>
            </a:r>
            <a:r>
              <a:rPr lang="en-US" sz="2000" dirty="0" smtClean="0"/>
              <a:t>  Merck-</a:t>
            </a:r>
            <a:r>
              <a:rPr lang="en-US" sz="2000" dirty="0" err="1" smtClean="0"/>
              <a:t>Serono</a:t>
            </a:r>
            <a:r>
              <a:rPr lang="en-US" sz="2000" dirty="0" smtClean="0"/>
              <a:t>, </a:t>
            </a:r>
            <a:r>
              <a:rPr lang="en-US" sz="2000" dirty="0" err="1" smtClean="0"/>
              <a:t>GlaxoSmithKleine</a:t>
            </a:r>
            <a:r>
              <a:rPr lang="en-US" sz="2000" dirty="0" smtClean="0"/>
              <a:t>,  Novartis, Bayer Hellas, Genesis </a:t>
            </a:r>
            <a:r>
              <a:rPr lang="en-US" sz="2000" dirty="0" err="1" smtClean="0"/>
              <a:t>Pharma</a:t>
            </a:r>
            <a:r>
              <a:rPr lang="en-US" sz="2000" dirty="0" smtClean="0"/>
              <a:t>, </a:t>
            </a:r>
            <a:r>
              <a:rPr lang="en-US" sz="2000" dirty="0" err="1" smtClean="0"/>
              <a:t>Teva</a:t>
            </a:r>
            <a:r>
              <a:rPr lang="en-US" sz="2000" dirty="0" smtClean="0"/>
              <a:t>, </a:t>
            </a:r>
            <a:r>
              <a:rPr lang="en-US" sz="2000" dirty="0" err="1" smtClean="0"/>
              <a:t>Sanofi</a:t>
            </a:r>
            <a:r>
              <a:rPr lang="en-US" sz="2000" dirty="0" smtClean="0"/>
              <a:t>- </a:t>
            </a:r>
            <a:r>
              <a:rPr lang="en-US" sz="2000" dirty="0" err="1" smtClean="0"/>
              <a:t>Genzyme</a:t>
            </a:r>
            <a:r>
              <a:rPr lang="el-GR" sz="2000" dirty="0" smtClean="0"/>
              <a:t>.</a:t>
            </a:r>
          </a:p>
          <a:p>
            <a:pPr algn="just">
              <a:lnSpc>
                <a:spcPct val="150000"/>
              </a:lnSpc>
            </a:pPr>
            <a:endParaRPr lang="el-GR" sz="2000" dirty="0" smtClean="0"/>
          </a:p>
          <a:p>
            <a:pPr algn="just">
              <a:lnSpc>
                <a:spcPct val="150000"/>
              </a:lnSpc>
            </a:pPr>
            <a:endParaRPr lang="el-GR" sz="2000" dirty="0" smtClean="0"/>
          </a:p>
        </p:txBody>
      </p:sp>
      <p:sp>
        <p:nvSpPr>
          <p:cNvPr id="6" name="Rectangle 5"/>
          <p:cNvSpPr/>
          <p:nvPr/>
        </p:nvSpPr>
        <p:spPr bwMode="auto">
          <a:xfrm>
            <a:off x="0" y="6597352"/>
            <a:ext cx="5940152" cy="260648"/>
          </a:xfrm>
          <a:prstGeom prst="rect">
            <a:avLst/>
          </a:prstGeom>
          <a:solidFill>
            <a:schemeClr val="tx2"/>
          </a:solidFill>
          <a:ln w="9525">
            <a:noFill/>
            <a:round/>
            <a:headEnd/>
            <a:tailEnd type="triangle" w="med" len="med"/>
          </a:ln>
          <a:effectLst/>
          <a:extLst/>
        </p:spPr>
        <p:txBody>
          <a:bodyPr rtlCol="0" anchor="ctr"/>
          <a:lstStyle/>
          <a:p>
            <a:pPr algn="ctr"/>
            <a:endParaRPr lang="en-US" sz="1000" b="1" dirty="0" smtClean="0">
              <a:solidFill>
                <a:schemeClr val="bg1"/>
              </a:solidFill>
            </a:endParaRPr>
          </a:p>
        </p:txBody>
      </p:sp>
      <p:sp>
        <p:nvSpPr>
          <p:cNvPr id="7" name="Rectangle 6"/>
          <p:cNvSpPr/>
          <p:nvPr/>
        </p:nvSpPr>
        <p:spPr>
          <a:xfrm>
            <a:off x="0" y="6196775"/>
            <a:ext cx="9144000" cy="6667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5536" y="6342723"/>
            <a:ext cx="4572000" cy="369332"/>
          </a:xfrm>
          <a:prstGeom prst="rect">
            <a:avLst/>
          </a:prstGeom>
        </p:spPr>
        <p:txBody>
          <a:bodyPr>
            <a:spAutoFit/>
          </a:bodyPr>
          <a:lstStyle/>
          <a:p>
            <a:r>
              <a:rPr lang="el-GR" dirty="0" smtClean="0">
                <a:solidFill>
                  <a:schemeClr val="bg1"/>
                </a:solidFill>
              </a:rPr>
              <a:t>Ηράκλειο,   07</a:t>
            </a:r>
            <a:r>
              <a:rPr lang="en-US" dirty="0" smtClean="0">
                <a:solidFill>
                  <a:schemeClr val="bg1"/>
                </a:solidFill>
              </a:rPr>
              <a:t>.</a:t>
            </a:r>
            <a:r>
              <a:rPr lang="el-GR" dirty="0" smtClean="0">
                <a:solidFill>
                  <a:schemeClr val="bg1"/>
                </a:solidFill>
              </a:rPr>
              <a:t>10</a:t>
            </a:r>
            <a:r>
              <a:rPr lang="en-US" dirty="0" smtClean="0">
                <a:solidFill>
                  <a:schemeClr val="bg1"/>
                </a:solidFill>
              </a:rPr>
              <a:t>.201</a:t>
            </a:r>
            <a:r>
              <a:rPr lang="el-GR" dirty="0" smtClean="0">
                <a:solidFill>
                  <a:schemeClr val="bg1"/>
                </a:solidFill>
              </a:rPr>
              <a:t>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3"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18434" name="Rectangle 12"/>
          <p:cNvSpPr>
            <a:spLocks noChangeArrowheads="1"/>
          </p:cNvSpPr>
          <p:nvPr/>
        </p:nvSpPr>
        <p:spPr bwMode="auto">
          <a:xfrm>
            <a:off x="1115616" y="116632"/>
            <a:ext cx="6843605" cy="523220"/>
          </a:xfrm>
          <a:prstGeom prst="rect">
            <a:avLst/>
          </a:prstGeom>
          <a:noFill/>
          <a:ln w="9525">
            <a:noFill/>
            <a:miter lim="800000"/>
            <a:headEnd/>
            <a:tailEnd/>
          </a:ln>
        </p:spPr>
        <p:txBody>
          <a:bodyPr wrap="none">
            <a:spAutoFit/>
          </a:bodyPr>
          <a:lstStyle/>
          <a:p>
            <a:r>
              <a:rPr lang="el-GR" sz="2800" dirty="0" err="1" smtClean="0">
                <a:solidFill>
                  <a:schemeClr val="bg1"/>
                </a:solidFill>
                <a:latin typeface="Calibri" pitchFamily="34" charset="0"/>
              </a:rPr>
              <a:t>Ανοσοπαθολογία</a:t>
            </a:r>
            <a:r>
              <a:rPr lang="el-GR" sz="2800" dirty="0" smtClean="0">
                <a:solidFill>
                  <a:schemeClr val="bg1"/>
                </a:solidFill>
                <a:latin typeface="Calibri" pitchFamily="34" charset="0"/>
              </a:rPr>
              <a:t> της πολλαπλής σκλήρυνσης</a:t>
            </a:r>
            <a:endParaRPr lang="en-GB" sz="2400" dirty="0">
              <a:solidFill>
                <a:schemeClr val="bg1"/>
              </a:solidFill>
              <a:latin typeface="Calibri" pitchFamily="34" charset="0"/>
            </a:endParaRPr>
          </a:p>
        </p:txBody>
      </p:sp>
      <p:sp>
        <p:nvSpPr>
          <p:cNvPr id="18440" name="Subtitle 2"/>
          <p:cNvSpPr txBox="1">
            <a:spLocks/>
          </p:cNvSpPr>
          <p:nvPr/>
        </p:nvSpPr>
        <p:spPr bwMode="auto">
          <a:xfrm>
            <a:off x="2789238" y="6243638"/>
            <a:ext cx="3495675" cy="685800"/>
          </a:xfrm>
          <a:prstGeom prst="rect">
            <a:avLst/>
          </a:prstGeom>
          <a:noFill/>
          <a:ln w="9525">
            <a:noFill/>
            <a:miter lim="800000"/>
            <a:headEnd/>
            <a:tailEnd/>
          </a:ln>
        </p:spPr>
        <p:txBody>
          <a:bodyPr/>
          <a:lstStyle/>
          <a:p>
            <a:pPr algn="ctr">
              <a:spcBef>
                <a:spcPct val="20000"/>
              </a:spcBef>
              <a:buFont typeface="Arial" charset="0"/>
              <a:buNone/>
            </a:pPr>
            <a:r>
              <a:rPr lang="en-GB" dirty="0" err="1">
                <a:latin typeface="Calibri" pitchFamily="34" charset="0"/>
              </a:rPr>
              <a:t>MSTB</a:t>
            </a:r>
            <a:r>
              <a:rPr lang="en-GB" dirty="0">
                <a:latin typeface="Calibri" pitchFamily="34" charset="0"/>
              </a:rPr>
              <a:t>-UK</a:t>
            </a:r>
          </a:p>
        </p:txBody>
      </p:sp>
      <p:pic>
        <p:nvPicPr>
          <p:cNvPr id="10" name="Picture 4" descr="MS lesion"/>
          <p:cNvPicPr>
            <a:picLocks noChangeAspect="1" noChangeArrowheads="1"/>
          </p:cNvPicPr>
          <p:nvPr/>
        </p:nvPicPr>
        <p:blipFill>
          <a:blip r:embed="rId3" cstate="print"/>
          <a:srcRect/>
          <a:stretch>
            <a:fillRect/>
          </a:stretch>
        </p:blipFill>
        <p:spPr bwMode="auto">
          <a:xfrm>
            <a:off x="838200" y="1371600"/>
            <a:ext cx="3505200" cy="2295525"/>
          </a:xfrm>
          <a:prstGeom prst="rect">
            <a:avLst/>
          </a:prstGeom>
          <a:noFill/>
          <a:ln w="9525">
            <a:solidFill>
              <a:schemeClr val="tx1"/>
            </a:solidFill>
            <a:miter lim="800000"/>
            <a:headEnd/>
            <a:tailEnd/>
          </a:ln>
        </p:spPr>
      </p:pic>
      <p:pic>
        <p:nvPicPr>
          <p:cNvPr id="11" name="Picture 5" descr="MS plaque"/>
          <p:cNvPicPr>
            <a:picLocks noChangeAspect="1" noChangeArrowheads="1"/>
          </p:cNvPicPr>
          <p:nvPr/>
        </p:nvPicPr>
        <p:blipFill>
          <a:blip r:embed="rId4" cstate="print"/>
          <a:srcRect/>
          <a:stretch>
            <a:fillRect/>
          </a:stretch>
        </p:blipFill>
        <p:spPr bwMode="auto">
          <a:xfrm>
            <a:off x="838200" y="3800475"/>
            <a:ext cx="3505200" cy="2295525"/>
          </a:xfrm>
          <a:prstGeom prst="rect">
            <a:avLst/>
          </a:prstGeom>
          <a:noFill/>
          <a:ln w="9525">
            <a:solidFill>
              <a:schemeClr val="tx1"/>
            </a:solidFill>
            <a:miter lim="800000"/>
            <a:headEnd/>
            <a:tailEnd/>
          </a:ln>
        </p:spPr>
      </p:pic>
      <p:grpSp>
        <p:nvGrpSpPr>
          <p:cNvPr id="2" name="Group 2"/>
          <p:cNvGrpSpPr>
            <a:grpSpLocks/>
          </p:cNvGrpSpPr>
          <p:nvPr/>
        </p:nvGrpSpPr>
        <p:grpSpPr bwMode="auto">
          <a:xfrm>
            <a:off x="4876800" y="1371600"/>
            <a:ext cx="3544888" cy="4676775"/>
            <a:chOff x="3456" y="1134"/>
            <a:chExt cx="2512" cy="2946"/>
          </a:xfrm>
        </p:grpSpPr>
        <p:pic>
          <p:nvPicPr>
            <p:cNvPr id="13" name="Picture 3" descr="C:\DATA\Images for new slides\MS60\a2az.jpg"/>
            <p:cNvPicPr>
              <a:picLocks noChangeAspect="1" noChangeArrowheads="1"/>
            </p:cNvPicPr>
            <p:nvPr/>
          </p:nvPicPr>
          <p:blipFill>
            <a:blip r:embed="rId5" cstate="print"/>
            <a:srcRect l="25500" r="19501" b="14000"/>
            <a:stretch>
              <a:fillRect/>
            </a:stretch>
          </p:blipFill>
          <p:spPr bwMode="auto">
            <a:xfrm>
              <a:off x="3456" y="1134"/>
              <a:ext cx="2512" cy="2946"/>
            </a:xfrm>
            <a:prstGeom prst="rect">
              <a:avLst/>
            </a:prstGeom>
            <a:noFill/>
            <a:ln w="9525">
              <a:solidFill>
                <a:schemeClr val="tx1"/>
              </a:solidFill>
              <a:miter lim="800000"/>
              <a:headEnd/>
              <a:tailEnd/>
            </a:ln>
          </p:spPr>
        </p:pic>
        <p:sp>
          <p:nvSpPr>
            <p:cNvPr id="16" name="Text Box 4"/>
            <p:cNvSpPr txBox="1">
              <a:spLocks noChangeArrowheads="1"/>
            </p:cNvSpPr>
            <p:nvPr/>
          </p:nvSpPr>
          <p:spPr bwMode="auto">
            <a:xfrm>
              <a:off x="3496" y="3752"/>
              <a:ext cx="812" cy="294"/>
            </a:xfrm>
            <a:prstGeom prst="rect">
              <a:avLst/>
            </a:prstGeom>
            <a:noFill/>
            <a:ln w="9525">
              <a:solidFill>
                <a:schemeClr val="tx1"/>
              </a:solidFill>
              <a:miter lim="800000"/>
              <a:headEnd/>
              <a:tailEnd/>
            </a:ln>
          </p:spPr>
          <p:txBody>
            <a:bodyPr wrap="none">
              <a:spAutoFit/>
            </a:bodyPr>
            <a:lstStyle/>
            <a:p>
              <a:pPr eaLnBrk="0" hangingPunct="0"/>
              <a:r>
                <a:rPr lang="en-GB" sz="2400" b="1">
                  <a:solidFill>
                    <a:srgbClr val="000058"/>
                  </a:solidFill>
                </a:rPr>
                <a:t>ms060</a:t>
              </a:r>
            </a:p>
          </p:txBody>
        </p:sp>
      </p:grpSp>
      <p:grpSp>
        <p:nvGrpSpPr>
          <p:cNvPr id="3" name="Group 12"/>
          <p:cNvGrpSpPr>
            <a:grpSpLocks/>
          </p:cNvGrpSpPr>
          <p:nvPr/>
        </p:nvGrpSpPr>
        <p:grpSpPr bwMode="auto">
          <a:xfrm>
            <a:off x="6654800" y="2057400"/>
            <a:ext cx="1422400" cy="1447800"/>
            <a:chOff x="4752" y="1536"/>
            <a:chExt cx="1008" cy="912"/>
          </a:xfrm>
        </p:grpSpPr>
        <p:sp>
          <p:nvSpPr>
            <p:cNvPr id="18" name="Line 13"/>
            <p:cNvSpPr>
              <a:spLocks noChangeShapeType="1"/>
            </p:cNvSpPr>
            <p:nvPr/>
          </p:nvSpPr>
          <p:spPr bwMode="auto">
            <a:xfrm flipH="1">
              <a:off x="5040" y="1536"/>
              <a:ext cx="528" cy="336"/>
            </a:xfrm>
            <a:prstGeom prst="line">
              <a:avLst/>
            </a:prstGeom>
            <a:noFill/>
            <a:ln w="9525">
              <a:solidFill>
                <a:schemeClr val="tx1"/>
              </a:solidFill>
              <a:round/>
              <a:headEnd/>
              <a:tailEnd type="triangle" w="med" len="med"/>
            </a:ln>
          </p:spPr>
          <p:txBody>
            <a:bodyPr/>
            <a:lstStyle/>
            <a:p>
              <a:endParaRPr lang="en-GB"/>
            </a:p>
          </p:txBody>
        </p:sp>
        <p:sp>
          <p:nvSpPr>
            <p:cNvPr id="19" name="Line 14"/>
            <p:cNvSpPr>
              <a:spLocks noChangeShapeType="1"/>
            </p:cNvSpPr>
            <p:nvPr/>
          </p:nvSpPr>
          <p:spPr bwMode="auto">
            <a:xfrm flipH="1">
              <a:off x="4752" y="1872"/>
              <a:ext cx="912" cy="576"/>
            </a:xfrm>
            <a:prstGeom prst="line">
              <a:avLst/>
            </a:prstGeom>
            <a:noFill/>
            <a:ln w="9525">
              <a:solidFill>
                <a:schemeClr val="tx1"/>
              </a:solidFill>
              <a:round/>
              <a:headEnd/>
              <a:tailEnd type="triangle" w="med" len="med"/>
            </a:ln>
          </p:spPr>
          <p:txBody>
            <a:bodyPr/>
            <a:lstStyle/>
            <a:p>
              <a:endParaRPr lang="en-GB"/>
            </a:p>
          </p:txBody>
        </p:sp>
        <p:sp>
          <p:nvSpPr>
            <p:cNvPr id="20" name="Line 15"/>
            <p:cNvSpPr>
              <a:spLocks noChangeShapeType="1"/>
            </p:cNvSpPr>
            <p:nvPr/>
          </p:nvSpPr>
          <p:spPr bwMode="auto">
            <a:xfrm flipH="1">
              <a:off x="5376" y="2016"/>
              <a:ext cx="384" cy="240"/>
            </a:xfrm>
            <a:prstGeom prst="line">
              <a:avLst/>
            </a:prstGeom>
            <a:noFill/>
            <a:ln w="9525">
              <a:solidFill>
                <a:schemeClr val="tx1"/>
              </a:solidFill>
              <a:round/>
              <a:headEnd/>
              <a:tailEnd type="triangle" w="med" len="med"/>
            </a:ln>
          </p:spPr>
          <p:txBody>
            <a:bodyPr/>
            <a:lstStyle/>
            <a:p>
              <a:endParaRPr lang="en-GB"/>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19458" name="Rectangle 12"/>
          <p:cNvSpPr>
            <a:spLocks noChangeArrowheads="1"/>
          </p:cNvSpPr>
          <p:nvPr/>
        </p:nvSpPr>
        <p:spPr bwMode="auto">
          <a:xfrm>
            <a:off x="255588" y="93663"/>
            <a:ext cx="4043799" cy="523220"/>
          </a:xfrm>
          <a:prstGeom prst="rect">
            <a:avLst/>
          </a:prstGeom>
          <a:noFill/>
          <a:ln w="9525">
            <a:noFill/>
            <a:miter lim="800000"/>
            <a:headEnd/>
            <a:tailEnd/>
          </a:ln>
        </p:spPr>
        <p:txBody>
          <a:bodyPr wrap="none">
            <a:spAutoFit/>
          </a:bodyPr>
          <a:lstStyle/>
          <a:p>
            <a:r>
              <a:rPr lang="el-GR" sz="2800" dirty="0" err="1" smtClean="0">
                <a:latin typeface="Calibri" pitchFamily="34" charset="0"/>
              </a:rPr>
              <a:t>σταδιοποίηση</a:t>
            </a:r>
            <a:r>
              <a:rPr lang="el-GR" sz="2800" dirty="0" smtClean="0">
                <a:latin typeface="Calibri" pitchFamily="34" charset="0"/>
              </a:rPr>
              <a:t> βλαβών    </a:t>
            </a:r>
            <a:r>
              <a:rPr lang="en-US" sz="2400" dirty="0" smtClean="0">
                <a:latin typeface="Calibri" pitchFamily="34" charset="0"/>
              </a:rPr>
              <a:t>  </a:t>
            </a:r>
            <a:endParaRPr lang="en-GB" sz="2400" dirty="0">
              <a:latin typeface="Calibri" pitchFamily="34" charset="0"/>
            </a:endParaRPr>
          </a:p>
        </p:txBody>
      </p:sp>
      <p:sp>
        <p:nvSpPr>
          <p:cNvPr id="19462" name="Subtitle 2"/>
          <p:cNvSpPr txBox="1">
            <a:spLocks/>
          </p:cNvSpPr>
          <p:nvPr/>
        </p:nvSpPr>
        <p:spPr bwMode="auto">
          <a:xfrm>
            <a:off x="-177801" y="4721225"/>
            <a:ext cx="2244725" cy="685800"/>
          </a:xfrm>
          <a:prstGeom prst="rect">
            <a:avLst/>
          </a:prstGeom>
          <a:noFill/>
          <a:ln w="9525">
            <a:noFill/>
            <a:miter lim="800000"/>
            <a:headEnd/>
            <a:tailEnd/>
          </a:ln>
        </p:spPr>
        <p:txBody>
          <a:bodyPr/>
          <a:lstStyle/>
          <a:p>
            <a:pPr algn="ctr">
              <a:spcBef>
                <a:spcPct val="20000"/>
              </a:spcBef>
              <a:buFont typeface="Arial" charset="0"/>
              <a:buNone/>
            </a:pPr>
            <a:r>
              <a:rPr lang="el-GR" sz="2000" dirty="0" smtClean="0">
                <a:latin typeface="Calibri" pitchFamily="34" charset="0"/>
              </a:rPr>
              <a:t>χρόνιες</a:t>
            </a:r>
            <a:endParaRPr lang="en-US" sz="2000" dirty="0" smtClean="0">
              <a:latin typeface="Calibri" pitchFamily="34" charset="0"/>
            </a:endParaRPr>
          </a:p>
          <a:p>
            <a:pPr algn="ctr">
              <a:spcBef>
                <a:spcPct val="20000"/>
              </a:spcBef>
              <a:buFont typeface="Arial" charset="0"/>
              <a:buNone/>
            </a:pPr>
            <a:r>
              <a:rPr lang="el-GR" sz="2000" dirty="0" smtClean="0">
                <a:latin typeface="Calibri" pitchFamily="34" charset="0"/>
              </a:rPr>
              <a:t>ανενεργές</a:t>
            </a:r>
            <a:endParaRPr lang="en-GB" sz="2000" dirty="0">
              <a:latin typeface="Calibri" pitchFamily="34" charset="0"/>
            </a:endParaRPr>
          </a:p>
        </p:txBody>
      </p:sp>
      <p:sp>
        <p:nvSpPr>
          <p:cNvPr id="3" name="Subtitle 2"/>
          <p:cNvSpPr txBox="1">
            <a:spLocks/>
          </p:cNvSpPr>
          <p:nvPr/>
        </p:nvSpPr>
        <p:spPr>
          <a:xfrm>
            <a:off x="-350838" y="3076575"/>
            <a:ext cx="2743201" cy="685800"/>
          </a:xfrm>
          <a:prstGeom prst="rect">
            <a:avLst/>
          </a:prstGeom>
        </p:spPr>
        <p:txBody>
          <a:bodyPr>
            <a:normAutofit/>
          </a:bodyPr>
          <a:lstStyle/>
          <a:p>
            <a:pPr algn="ctr">
              <a:spcBef>
                <a:spcPct val="20000"/>
              </a:spcBef>
              <a:buFont typeface="Arial" charset="0"/>
              <a:buNone/>
              <a:defRPr/>
            </a:pPr>
            <a:r>
              <a:rPr lang="el-GR" sz="2000" dirty="0" smtClean="0">
                <a:latin typeface="Calibri" pitchFamily="34" charset="0"/>
              </a:rPr>
              <a:t>Χρόνιες ενεργές</a:t>
            </a:r>
            <a:endParaRPr lang="en-GB" sz="2000" dirty="0">
              <a:latin typeface="Calibri" pitchFamily="34" charset="0"/>
            </a:endParaRPr>
          </a:p>
        </p:txBody>
      </p:sp>
      <p:sp>
        <p:nvSpPr>
          <p:cNvPr id="4" name="Subtitle 2"/>
          <p:cNvSpPr txBox="1">
            <a:spLocks/>
          </p:cNvSpPr>
          <p:nvPr/>
        </p:nvSpPr>
        <p:spPr>
          <a:xfrm>
            <a:off x="-511175" y="1300163"/>
            <a:ext cx="2743200" cy="685800"/>
          </a:xfrm>
          <a:prstGeom prst="rect">
            <a:avLst/>
          </a:prstGeom>
        </p:spPr>
        <p:txBody>
          <a:bodyPr>
            <a:normAutofit/>
          </a:bodyPr>
          <a:lstStyle/>
          <a:p>
            <a:pPr algn="ctr">
              <a:spcBef>
                <a:spcPct val="20000"/>
              </a:spcBef>
              <a:buFont typeface="Arial" charset="0"/>
              <a:buNone/>
              <a:defRPr/>
            </a:pPr>
            <a:r>
              <a:rPr lang="el-GR" sz="2000" dirty="0" smtClean="0">
                <a:latin typeface="Calibri" pitchFamily="34" charset="0"/>
              </a:rPr>
              <a:t>οξείες</a:t>
            </a:r>
            <a:r>
              <a:rPr lang="en-US" sz="2000" dirty="0" smtClean="0">
                <a:latin typeface="Calibri" pitchFamily="34" charset="0"/>
              </a:rPr>
              <a:t> </a:t>
            </a:r>
            <a:endParaRPr lang="en-GB" sz="2000" dirty="0">
              <a:latin typeface="Calibri" pitchFamily="34" charset="0"/>
            </a:endParaRPr>
          </a:p>
        </p:txBody>
      </p:sp>
      <p:sp>
        <p:nvSpPr>
          <p:cNvPr id="19465" name="Subtitle 2"/>
          <p:cNvSpPr txBox="1">
            <a:spLocks/>
          </p:cNvSpPr>
          <p:nvPr/>
        </p:nvSpPr>
        <p:spPr bwMode="auto">
          <a:xfrm>
            <a:off x="2789238" y="6243638"/>
            <a:ext cx="3495675" cy="685800"/>
          </a:xfrm>
          <a:prstGeom prst="rect">
            <a:avLst/>
          </a:prstGeom>
          <a:noFill/>
          <a:ln w="9525">
            <a:noFill/>
            <a:miter lim="800000"/>
            <a:headEnd/>
            <a:tailEnd/>
          </a:ln>
        </p:spPr>
        <p:txBody>
          <a:bodyPr/>
          <a:lstStyle/>
          <a:p>
            <a:pPr algn="ctr">
              <a:spcBef>
                <a:spcPct val="20000"/>
              </a:spcBef>
              <a:buFont typeface="Arial" charset="0"/>
              <a:buNone/>
            </a:pPr>
            <a:r>
              <a:rPr lang="en-US" sz="1400" b="1" dirty="0">
                <a:latin typeface="Calibri" pitchFamily="34" charset="0"/>
              </a:rPr>
              <a:t>Papadopoulos et al, 2009, Brain </a:t>
            </a:r>
            <a:r>
              <a:rPr lang="en-US" sz="1400" b="1" dirty="0" err="1">
                <a:latin typeface="Calibri" pitchFamily="34" charset="0"/>
              </a:rPr>
              <a:t>Pathol</a:t>
            </a:r>
            <a:endParaRPr lang="en-GB" sz="1400" b="1" dirty="0">
              <a:latin typeface="Calibri" pitchFamily="34" charset="0"/>
            </a:endParaRPr>
          </a:p>
        </p:txBody>
      </p:sp>
      <p:sp>
        <p:nvSpPr>
          <p:cNvPr id="10"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l-GR" sz="2000" dirty="0" smtClean="0">
                <a:solidFill>
                  <a:schemeClr val="tx1">
                    <a:tint val="75000"/>
                  </a:schemeClr>
                </a:solidFill>
              </a:rPr>
              <a:t>7</a:t>
            </a:r>
            <a:r>
              <a:rPr lang="en-US" sz="2000" dirty="0" smtClean="0">
                <a:solidFill>
                  <a:schemeClr val="tx1">
                    <a:tint val="75000"/>
                  </a:schemeClr>
                </a:solidFill>
                <a:latin typeface="+mn-lt"/>
              </a:rPr>
              <a:t>.</a:t>
            </a:r>
            <a:r>
              <a:rPr lang="el-GR" sz="2000" dirty="0" smtClean="0">
                <a:solidFill>
                  <a:schemeClr val="tx1">
                    <a:tint val="75000"/>
                  </a:schemeClr>
                </a:solidFill>
                <a:latin typeface="+mn-lt"/>
              </a:rPr>
              <a:t>10</a:t>
            </a:r>
            <a:r>
              <a:rPr lang="en-US" sz="2000" dirty="0" smtClean="0">
                <a:solidFill>
                  <a:schemeClr val="tx1">
                    <a:tint val="75000"/>
                  </a:schemeClr>
                </a:solidFill>
                <a:latin typeface="+mn-lt"/>
              </a:rPr>
              <a:t>.1</a:t>
            </a:r>
            <a:r>
              <a:rPr lang="el-GR" sz="2000" dirty="0" smtClean="0">
                <a:solidFill>
                  <a:schemeClr val="tx1">
                    <a:tint val="75000"/>
                  </a:schemeClr>
                </a:solidFill>
              </a:rPr>
              <a:t>7</a:t>
            </a:r>
            <a:endParaRPr lang="en-GB" sz="2000" dirty="0">
              <a:solidFill>
                <a:schemeClr val="tx1">
                  <a:tint val="75000"/>
                </a:schemeClr>
              </a:solidFill>
              <a:latin typeface="+mn-lt"/>
            </a:endParaRPr>
          </a:p>
        </p:txBody>
      </p:sp>
      <p:pic>
        <p:nvPicPr>
          <p:cNvPr id="29698" name="Picture 2"/>
          <p:cNvPicPr>
            <a:picLocks noChangeAspect="1" noChangeArrowheads="1"/>
          </p:cNvPicPr>
          <p:nvPr/>
        </p:nvPicPr>
        <p:blipFill>
          <a:blip r:embed="rId3" cstate="print"/>
          <a:srcRect/>
          <a:stretch>
            <a:fillRect/>
          </a:stretch>
        </p:blipFill>
        <p:spPr bwMode="auto">
          <a:xfrm>
            <a:off x="2044700" y="671091"/>
            <a:ext cx="6667500" cy="1909071"/>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2044699" y="2530057"/>
            <a:ext cx="6667501" cy="1881843"/>
          </a:xfrm>
          <a:prstGeom prst="rect">
            <a:avLst/>
          </a:prstGeom>
          <a:noFill/>
          <a:ln w="9525">
            <a:noFill/>
            <a:miter lim="800000"/>
            <a:headEnd/>
            <a:tailEnd/>
          </a:ln>
        </p:spPr>
      </p:pic>
      <p:pic>
        <p:nvPicPr>
          <p:cNvPr id="29701" name="Picture 5"/>
          <p:cNvPicPr>
            <a:picLocks noChangeAspect="1" noChangeArrowheads="1"/>
          </p:cNvPicPr>
          <p:nvPr/>
        </p:nvPicPr>
        <p:blipFill>
          <a:blip r:embed="rId5" cstate="print"/>
          <a:srcRect/>
          <a:stretch>
            <a:fillRect/>
          </a:stretch>
        </p:blipFill>
        <p:spPr bwMode="auto">
          <a:xfrm>
            <a:off x="2070100" y="4383441"/>
            <a:ext cx="6540500" cy="18697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C:\Users\adriana\Documents\Presentations &amp; Posters FEB 11\Athens vision 16.12.11\logo_imperial_college_london.png"/>
          <p:cNvPicPr>
            <a:picLocks noChangeAspect="1" noChangeArrowheads="1"/>
          </p:cNvPicPr>
          <p:nvPr/>
        </p:nvPicPr>
        <p:blipFill>
          <a:blip r:embed="rId3" cstate="print"/>
          <a:srcRect/>
          <a:stretch>
            <a:fillRect/>
          </a:stretch>
        </p:blipFill>
        <p:spPr bwMode="auto">
          <a:xfrm>
            <a:off x="7391400" y="6248400"/>
            <a:ext cx="1600200" cy="419100"/>
          </a:xfrm>
          <a:prstGeom prst="rect">
            <a:avLst/>
          </a:prstGeom>
          <a:noFill/>
          <a:ln w="9525">
            <a:noFill/>
            <a:miter lim="800000"/>
            <a:headEnd/>
            <a:tailEnd/>
          </a:ln>
        </p:spPr>
      </p:pic>
      <p:sp>
        <p:nvSpPr>
          <p:cNvPr id="19458" name="Rectangle 12"/>
          <p:cNvSpPr>
            <a:spLocks noChangeArrowheads="1"/>
          </p:cNvSpPr>
          <p:nvPr/>
        </p:nvSpPr>
        <p:spPr bwMode="auto">
          <a:xfrm>
            <a:off x="3405188" y="258763"/>
            <a:ext cx="2699778" cy="523220"/>
          </a:xfrm>
          <a:prstGeom prst="rect">
            <a:avLst/>
          </a:prstGeom>
          <a:noFill/>
          <a:ln w="9525">
            <a:noFill/>
            <a:miter lim="800000"/>
            <a:headEnd/>
            <a:tailEnd/>
          </a:ln>
        </p:spPr>
        <p:txBody>
          <a:bodyPr wrap="none">
            <a:spAutoFit/>
          </a:bodyPr>
          <a:lstStyle/>
          <a:p>
            <a:r>
              <a:rPr lang="en-US" sz="2800" dirty="0">
                <a:latin typeface="Calibri" pitchFamily="34" charset="0"/>
              </a:rPr>
              <a:t>MS </a:t>
            </a:r>
            <a:r>
              <a:rPr lang="en-US" sz="2800" dirty="0" smtClean="0">
                <a:latin typeface="Calibri" pitchFamily="34" charset="0"/>
              </a:rPr>
              <a:t>MRI imaging</a:t>
            </a:r>
            <a:r>
              <a:rPr lang="en-US" sz="2400" dirty="0" smtClean="0">
                <a:latin typeface="Calibri" pitchFamily="34" charset="0"/>
              </a:rPr>
              <a:t>  </a:t>
            </a:r>
            <a:endParaRPr lang="en-GB" sz="2400" dirty="0">
              <a:latin typeface="Calibri" pitchFamily="34" charset="0"/>
            </a:endParaRPr>
          </a:p>
        </p:txBody>
      </p:sp>
      <p:pic>
        <p:nvPicPr>
          <p:cNvPr id="13" name="Picture 6"/>
          <p:cNvPicPr>
            <a:picLocks noChangeAspect="1" noChangeArrowheads="1"/>
          </p:cNvPicPr>
          <p:nvPr/>
        </p:nvPicPr>
        <p:blipFill>
          <a:blip r:embed="rId4" cstate="print"/>
          <a:srcRect/>
          <a:stretch>
            <a:fillRect/>
          </a:stretch>
        </p:blipFill>
        <p:spPr bwMode="auto">
          <a:xfrm>
            <a:off x="703814" y="905023"/>
            <a:ext cx="2066682" cy="2365336"/>
          </a:xfrm>
          <a:prstGeom prst="rect">
            <a:avLst/>
          </a:prstGeom>
          <a:noFill/>
          <a:ln w="9525">
            <a:noFill/>
            <a:miter lim="800000"/>
            <a:headEnd/>
            <a:tailEnd/>
          </a:ln>
        </p:spPr>
      </p:pic>
      <p:pic>
        <p:nvPicPr>
          <p:cNvPr id="16" name="Picture 7"/>
          <p:cNvPicPr>
            <a:picLocks noChangeAspect="1" noChangeArrowheads="1"/>
          </p:cNvPicPr>
          <p:nvPr/>
        </p:nvPicPr>
        <p:blipFill>
          <a:blip r:embed="rId5" cstate="print"/>
          <a:srcRect/>
          <a:stretch>
            <a:fillRect/>
          </a:stretch>
        </p:blipFill>
        <p:spPr bwMode="auto">
          <a:xfrm>
            <a:off x="6298496" y="3393957"/>
            <a:ext cx="2283774" cy="2237638"/>
          </a:xfrm>
          <a:prstGeom prst="rect">
            <a:avLst/>
          </a:prstGeom>
          <a:noFill/>
          <a:ln w="9525">
            <a:noFill/>
            <a:miter lim="800000"/>
            <a:headEnd/>
            <a:tailEnd/>
          </a:ln>
        </p:spPr>
      </p:pic>
      <p:pic>
        <p:nvPicPr>
          <p:cNvPr id="17" name="Picture 8"/>
          <p:cNvPicPr>
            <a:picLocks noChangeAspect="1" noChangeArrowheads="1"/>
          </p:cNvPicPr>
          <p:nvPr/>
        </p:nvPicPr>
        <p:blipFill>
          <a:blip r:embed="rId6" cstate="print"/>
          <a:srcRect/>
          <a:stretch>
            <a:fillRect/>
          </a:stretch>
        </p:blipFill>
        <p:spPr bwMode="auto">
          <a:xfrm>
            <a:off x="6602962" y="923668"/>
            <a:ext cx="1986326" cy="2215297"/>
          </a:xfrm>
          <a:prstGeom prst="rect">
            <a:avLst/>
          </a:prstGeom>
          <a:noFill/>
          <a:ln w="9525">
            <a:noFill/>
            <a:miter lim="800000"/>
            <a:headEnd/>
            <a:tailEnd/>
          </a:ln>
        </p:spPr>
      </p:pic>
      <p:sp>
        <p:nvSpPr>
          <p:cNvPr id="18" name="Oval 13"/>
          <p:cNvSpPr>
            <a:spLocks noChangeArrowheads="1"/>
          </p:cNvSpPr>
          <p:nvPr/>
        </p:nvSpPr>
        <p:spPr bwMode="auto">
          <a:xfrm rot="1128713">
            <a:off x="7251576" y="4036441"/>
            <a:ext cx="624448" cy="225763"/>
          </a:xfrm>
          <a:prstGeom prst="ellipse">
            <a:avLst/>
          </a:prstGeom>
          <a:noFill/>
          <a:ln w="9525">
            <a:solidFill>
              <a:srgbClr val="FF0000"/>
            </a:solidFill>
            <a:round/>
            <a:headEnd/>
            <a:tailEnd/>
          </a:ln>
        </p:spPr>
        <p:txBody>
          <a:bodyPr wrap="none" anchor="ctr"/>
          <a:lstStyle/>
          <a:p>
            <a:endParaRPr lang="en-GB"/>
          </a:p>
        </p:txBody>
      </p:sp>
      <p:sp>
        <p:nvSpPr>
          <p:cNvPr id="9"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l-GR" sz="2000" dirty="0" smtClean="0">
                <a:solidFill>
                  <a:schemeClr val="tx1">
                    <a:tint val="75000"/>
                  </a:schemeClr>
                </a:solidFill>
              </a:rPr>
              <a:t>7</a:t>
            </a:r>
            <a:r>
              <a:rPr lang="en-US" sz="2000" dirty="0" smtClean="0">
                <a:solidFill>
                  <a:schemeClr val="tx1">
                    <a:tint val="75000"/>
                  </a:schemeClr>
                </a:solidFill>
                <a:latin typeface="+mn-lt"/>
              </a:rPr>
              <a:t>.</a:t>
            </a:r>
            <a:r>
              <a:rPr lang="el-GR" sz="2000" dirty="0" smtClean="0">
                <a:solidFill>
                  <a:schemeClr val="tx1">
                    <a:tint val="75000"/>
                  </a:schemeClr>
                </a:solidFill>
                <a:latin typeface="+mn-lt"/>
              </a:rPr>
              <a:t>10</a:t>
            </a:r>
            <a:r>
              <a:rPr lang="en-US" sz="2000" dirty="0" smtClean="0">
                <a:solidFill>
                  <a:schemeClr val="tx1">
                    <a:tint val="75000"/>
                  </a:schemeClr>
                </a:solidFill>
                <a:latin typeface="+mn-lt"/>
              </a:rPr>
              <a:t>.1</a:t>
            </a:r>
            <a:r>
              <a:rPr lang="el-GR" sz="2000" dirty="0" smtClean="0">
                <a:solidFill>
                  <a:schemeClr val="tx1">
                    <a:tint val="75000"/>
                  </a:schemeClr>
                </a:solidFill>
              </a:rPr>
              <a:t>7</a:t>
            </a:r>
            <a:endParaRPr lang="en-GB" sz="2000" dirty="0">
              <a:solidFill>
                <a:schemeClr val="tx1">
                  <a:tint val="75000"/>
                </a:schemeClr>
              </a:solidFill>
              <a:latin typeface="+mn-lt"/>
            </a:endParaRPr>
          </a:p>
        </p:txBody>
      </p:sp>
      <p:sp>
        <p:nvSpPr>
          <p:cNvPr id="10" name="Rectangle 9"/>
          <p:cNvSpPr/>
          <p:nvPr/>
        </p:nvSpPr>
        <p:spPr>
          <a:xfrm>
            <a:off x="0" y="12700"/>
            <a:ext cx="9144000" cy="666750"/>
          </a:xfrm>
          <a:prstGeom prst="rect">
            <a:avLst/>
          </a:prstGeom>
          <a:solidFill>
            <a:srgbClr val="7F7F7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723" name="Picture 3"/>
          <p:cNvPicPr>
            <a:picLocks noChangeAspect="1" noChangeArrowheads="1"/>
          </p:cNvPicPr>
          <p:nvPr/>
        </p:nvPicPr>
        <p:blipFill>
          <a:blip r:embed="rId7" cstate="print"/>
          <a:srcRect/>
          <a:stretch>
            <a:fillRect/>
          </a:stretch>
        </p:blipFill>
        <p:spPr bwMode="auto">
          <a:xfrm>
            <a:off x="699910" y="3411940"/>
            <a:ext cx="2106249" cy="2598840"/>
          </a:xfrm>
          <a:prstGeom prst="rect">
            <a:avLst/>
          </a:prstGeom>
          <a:noFill/>
          <a:ln w="9525">
            <a:noFill/>
            <a:miter lim="800000"/>
            <a:headEnd/>
            <a:tailEnd/>
          </a:ln>
        </p:spPr>
      </p:pic>
      <p:pic>
        <p:nvPicPr>
          <p:cNvPr id="158724" name="Picture 4"/>
          <p:cNvPicPr>
            <a:picLocks noChangeAspect="1" noChangeArrowheads="1"/>
          </p:cNvPicPr>
          <p:nvPr/>
        </p:nvPicPr>
        <p:blipFill>
          <a:blip r:embed="rId8" cstate="print"/>
          <a:srcRect/>
          <a:stretch>
            <a:fillRect/>
          </a:stretch>
        </p:blipFill>
        <p:spPr bwMode="auto">
          <a:xfrm>
            <a:off x="3435858" y="3398294"/>
            <a:ext cx="2200667" cy="2587428"/>
          </a:xfrm>
          <a:prstGeom prst="rect">
            <a:avLst/>
          </a:prstGeom>
          <a:noFill/>
          <a:ln w="9525">
            <a:noFill/>
            <a:miter lim="800000"/>
            <a:headEnd/>
            <a:tailEnd/>
          </a:ln>
        </p:spPr>
      </p:pic>
      <p:pic>
        <p:nvPicPr>
          <p:cNvPr id="158725" name="Picture 5"/>
          <p:cNvPicPr>
            <a:picLocks noChangeAspect="1" noChangeArrowheads="1"/>
          </p:cNvPicPr>
          <p:nvPr/>
        </p:nvPicPr>
        <p:blipFill>
          <a:blip r:embed="rId9" cstate="print"/>
          <a:srcRect/>
          <a:stretch>
            <a:fillRect/>
          </a:stretch>
        </p:blipFill>
        <p:spPr bwMode="auto">
          <a:xfrm>
            <a:off x="3452884" y="936199"/>
            <a:ext cx="2197288" cy="2366559"/>
          </a:xfrm>
          <a:prstGeom prst="rect">
            <a:avLst/>
          </a:prstGeom>
          <a:noFill/>
          <a:ln w="9525">
            <a:noFill/>
            <a:miter lim="800000"/>
            <a:headEnd/>
            <a:tailEnd/>
          </a:ln>
        </p:spPr>
      </p:pic>
      <p:sp>
        <p:nvSpPr>
          <p:cNvPr id="14" name="Title 1"/>
          <p:cNvSpPr txBox="1">
            <a:spLocks/>
          </p:cNvSpPr>
          <p:nvPr/>
        </p:nvSpPr>
        <p:spPr bwMode="gray">
          <a:xfrm>
            <a:off x="204184" y="-417374"/>
            <a:ext cx="8939816"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kern="0" noProof="0" dirty="0" smtClean="0">
                <a:solidFill>
                  <a:schemeClr val="bg1"/>
                </a:solidFill>
                <a:latin typeface="+mj-lt"/>
                <a:ea typeface="+mj-ea"/>
                <a:cs typeface="+mj-cs"/>
              </a:rPr>
              <a:t>Conventional </a:t>
            </a:r>
            <a:r>
              <a:rPr lang="en-US" b="1" kern="0" noProof="0" dirty="0" err="1" smtClean="0">
                <a:solidFill>
                  <a:schemeClr val="bg1"/>
                </a:solidFill>
                <a:latin typeface="+mj-lt"/>
                <a:ea typeface="+mj-ea"/>
                <a:cs typeface="+mj-cs"/>
              </a:rPr>
              <a:t>MR</a:t>
            </a:r>
            <a:r>
              <a:rPr lang="en-US" b="1" kern="0" noProof="0" dirty="0" smtClean="0">
                <a:solidFill>
                  <a:schemeClr val="bg1"/>
                </a:solidFill>
                <a:latin typeface="+mj-lt"/>
                <a:ea typeface="+mj-ea"/>
                <a:cs typeface="+mj-cs"/>
              </a:rPr>
              <a:t> Imaging and focal lesions</a:t>
            </a:r>
            <a:endParaRPr kumimoji="0" lang="en-GB" sz="2800" b="1"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94215" y="97869"/>
            <a:ext cx="4855432" cy="461665"/>
          </a:xfrm>
          <a:prstGeom prst="rect">
            <a:avLst/>
          </a:prstGeom>
          <a:noFill/>
        </p:spPr>
        <p:txBody>
          <a:bodyPr wrap="none" rtlCol="0">
            <a:spAutoFit/>
          </a:bodyPr>
          <a:lstStyle/>
          <a:p>
            <a:r>
              <a:rPr lang="el-GR" dirty="0" smtClean="0">
                <a:solidFill>
                  <a:schemeClr val="bg1"/>
                </a:solidFill>
              </a:rPr>
              <a:t>Τρέχουσες και νεότερες θεραπείες</a:t>
            </a:r>
            <a:endParaRPr lang="en-US" dirty="0">
              <a:solidFill>
                <a:schemeClr val="bg1"/>
              </a:solidFill>
            </a:endParaRPr>
          </a:p>
        </p:txBody>
      </p:sp>
      <p:sp>
        <p:nvSpPr>
          <p:cNvPr id="18" name="Rounded Rectangle 17"/>
          <p:cNvSpPr/>
          <p:nvPr/>
        </p:nvSpPr>
        <p:spPr>
          <a:xfrm>
            <a:off x="560388" y="2655888"/>
            <a:ext cx="8313737" cy="1857375"/>
          </a:xfrm>
          <a:prstGeom prst="roundRect">
            <a:avLst/>
          </a:prstGeom>
        </p:spPr>
        <p:style>
          <a:lnRef idx="1">
            <a:schemeClr val="accent5"/>
          </a:lnRef>
          <a:fillRef idx="2">
            <a:schemeClr val="accent5"/>
          </a:fillRef>
          <a:effectRef idx="1">
            <a:schemeClr val="accent5"/>
          </a:effectRef>
          <a:fontRef idx="minor">
            <a:schemeClr val="dk1"/>
          </a:fontRef>
        </p:style>
        <p:txBody>
          <a:bodyPr lIns="91384" tIns="45691" rIns="91384" bIns="45691" anchor="ctr"/>
          <a:lstStyle/>
          <a:p>
            <a:pPr algn="ctr">
              <a:defRPr/>
            </a:pPr>
            <a:endParaRPr lang="en-GB"/>
          </a:p>
        </p:txBody>
      </p:sp>
      <p:sp>
        <p:nvSpPr>
          <p:cNvPr id="19" name="Rounded Rectangle 18"/>
          <p:cNvSpPr/>
          <p:nvPr/>
        </p:nvSpPr>
        <p:spPr>
          <a:xfrm>
            <a:off x="560388" y="995363"/>
            <a:ext cx="8313737" cy="1560512"/>
          </a:xfrm>
          <a:prstGeom prst="roundRect">
            <a:avLst/>
          </a:prstGeom>
        </p:spPr>
        <p:style>
          <a:lnRef idx="1">
            <a:schemeClr val="accent2"/>
          </a:lnRef>
          <a:fillRef idx="2">
            <a:schemeClr val="accent2"/>
          </a:fillRef>
          <a:effectRef idx="1">
            <a:schemeClr val="accent2"/>
          </a:effectRef>
          <a:fontRef idx="minor">
            <a:schemeClr val="dk1"/>
          </a:fontRef>
        </p:style>
        <p:txBody>
          <a:bodyPr lIns="91384" tIns="45691" rIns="91384" bIns="45691" anchor="ctr"/>
          <a:lstStyle/>
          <a:p>
            <a:pPr algn="ctr">
              <a:defRPr/>
            </a:pPr>
            <a:endParaRPr lang="en-GB"/>
          </a:p>
        </p:txBody>
      </p:sp>
      <p:sp>
        <p:nvSpPr>
          <p:cNvPr id="20" name="Line 11"/>
          <p:cNvSpPr>
            <a:spLocks noChangeShapeType="1"/>
          </p:cNvSpPr>
          <p:nvPr/>
        </p:nvSpPr>
        <p:spPr bwMode="auto">
          <a:xfrm flipH="1" flipV="1">
            <a:off x="7369175" y="906463"/>
            <a:ext cx="0" cy="3937000"/>
          </a:xfrm>
          <a:prstGeom prst="line">
            <a:avLst/>
          </a:prstGeom>
          <a:noFill/>
          <a:ln w="57150">
            <a:solidFill>
              <a:schemeClr val="tx1">
                <a:lumMod val="65000"/>
                <a:lumOff val="35000"/>
              </a:schemeClr>
            </a:solidFill>
            <a:prstDash val="dash"/>
            <a:round/>
            <a:headEnd/>
            <a:tailEnd/>
          </a:ln>
        </p:spPr>
        <p:txBody>
          <a:bodyPr lIns="91384" tIns="45691" rIns="91384" bIns="45691"/>
          <a:lstStyle/>
          <a:p>
            <a:pPr fontAlgn="auto">
              <a:spcBef>
                <a:spcPts val="0"/>
              </a:spcBef>
              <a:spcAft>
                <a:spcPts val="0"/>
              </a:spcAft>
              <a:defRPr/>
            </a:pPr>
            <a:endParaRPr lang="de-DE" sz="1600" dirty="0">
              <a:latin typeface="+mn-lt"/>
            </a:endParaRPr>
          </a:p>
        </p:txBody>
      </p:sp>
      <p:sp>
        <p:nvSpPr>
          <p:cNvPr id="21" name="Right Arrow 20"/>
          <p:cNvSpPr/>
          <p:nvPr/>
        </p:nvSpPr>
        <p:spPr>
          <a:xfrm>
            <a:off x="0" y="4448175"/>
            <a:ext cx="8991600" cy="6731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1" rIns="91384" bIns="45691" anchor="ctr"/>
          <a:lstStyle/>
          <a:p>
            <a:pPr algn="ctr">
              <a:defRPr/>
            </a:pPr>
            <a:endParaRPr lang="en-GB"/>
          </a:p>
        </p:txBody>
      </p:sp>
      <p:sp>
        <p:nvSpPr>
          <p:cNvPr id="22" name="Text Box 3"/>
          <p:cNvSpPr txBox="1">
            <a:spLocks noChangeArrowheads="1"/>
          </p:cNvSpPr>
          <p:nvPr/>
        </p:nvSpPr>
        <p:spPr bwMode="auto">
          <a:xfrm>
            <a:off x="-19050" y="4616450"/>
            <a:ext cx="9032875" cy="338138"/>
          </a:xfrm>
          <a:prstGeom prst="rect">
            <a:avLst/>
          </a:prstGeom>
          <a:noFill/>
          <a:ln>
            <a:noFill/>
          </a:ln>
          <a:extLst/>
        </p:spPr>
        <p:txBody>
          <a:bodyPr lIns="91346" tIns="45672" rIns="91346" bIns="45672">
            <a:spAutoFit/>
          </a:bodyPr>
          <a:lstStyle>
            <a:lvl1pPr defTabSz="912813">
              <a:defRPr sz="2400" b="1">
                <a:solidFill>
                  <a:schemeClr val="tx1"/>
                </a:solidFill>
                <a:latin typeface="Times" pitchFamily="-84" charset="0"/>
                <a:ea typeface="MS PGothic" pitchFamily="34" charset="-128"/>
              </a:defRPr>
            </a:lvl1pPr>
            <a:lvl2pPr marL="742950" indent="-285750" defTabSz="912813">
              <a:defRPr sz="2400" b="1">
                <a:solidFill>
                  <a:schemeClr val="tx1"/>
                </a:solidFill>
                <a:latin typeface="Times" pitchFamily="-84" charset="0"/>
                <a:ea typeface="MS PGothic" pitchFamily="34" charset="-128"/>
              </a:defRPr>
            </a:lvl2pPr>
            <a:lvl3pPr marL="1143000" indent="-228600" defTabSz="912813">
              <a:defRPr sz="2400" b="1">
                <a:solidFill>
                  <a:schemeClr val="tx1"/>
                </a:solidFill>
                <a:latin typeface="Times" pitchFamily="-84" charset="0"/>
                <a:ea typeface="MS PGothic" pitchFamily="34" charset="-128"/>
              </a:defRPr>
            </a:lvl3pPr>
            <a:lvl4pPr marL="1600200" indent="-228600" defTabSz="912813">
              <a:defRPr sz="2400" b="1">
                <a:solidFill>
                  <a:schemeClr val="tx1"/>
                </a:solidFill>
                <a:latin typeface="Times" pitchFamily="-84" charset="0"/>
                <a:ea typeface="MS PGothic" pitchFamily="34" charset="-128"/>
              </a:defRPr>
            </a:lvl4pPr>
            <a:lvl5pPr marL="2057400" indent="-228600" defTabSz="912813">
              <a:defRPr sz="2400" b="1">
                <a:solidFill>
                  <a:schemeClr val="tx1"/>
                </a:solidFill>
                <a:latin typeface="Times" pitchFamily="-84" charset="0"/>
                <a:ea typeface="MS PGothic" pitchFamily="34" charset="-128"/>
              </a:defRPr>
            </a:lvl5pPr>
            <a:lvl6pPr marL="2514600" indent="-228600" defTabSz="912813" eaLnBrk="0" fontAlgn="base" hangingPunct="0">
              <a:spcBef>
                <a:spcPct val="0"/>
              </a:spcBef>
              <a:spcAft>
                <a:spcPct val="0"/>
              </a:spcAft>
              <a:defRPr sz="2400" b="1">
                <a:solidFill>
                  <a:schemeClr val="tx1"/>
                </a:solidFill>
                <a:latin typeface="Times" pitchFamily="-84" charset="0"/>
                <a:ea typeface="MS PGothic" pitchFamily="34" charset="-128"/>
              </a:defRPr>
            </a:lvl6pPr>
            <a:lvl7pPr marL="2971800" indent="-228600" defTabSz="912813" eaLnBrk="0" fontAlgn="base" hangingPunct="0">
              <a:spcBef>
                <a:spcPct val="0"/>
              </a:spcBef>
              <a:spcAft>
                <a:spcPct val="0"/>
              </a:spcAft>
              <a:defRPr sz="2400" b="1">
                <a:solidFill>
                  <a:schemeClr val="tx1"/>
                </a:solidFill>
                <a:latin typeface="Times" pitchFamily="-84" charset="0"/>
                <a:ea typeface="MS PGothic" pitchFamily="34" charset="-128"/>
              </a:defRPr>
            </a:lvl7pPr>
            <a:lvl8pPr marL="3429000" indent="-228600" defTabSz="912813" eaLnBrk="0" fontAlgn="base" hangingPunct="0">
              <a:spcBef>
                <a:spcPct val="0"/>
              </a:spcBef>
              <a:spcAft>
                <a:spcPct val="0"/>
              </a:spcAft>
              <a:defRPr sz="2400" b="1">
                <a:solidFill>
                  <a:schemeClr val="tx1"/>
                </a:solidFill>
                <a:latin typeface="Times" pitchFamily="-84" charset="0"/>
                <a:ea typeface="MS PGothic" pitchFamily="34" charset="-128"/>
              </a:defRPr>
            </a:lvl8pPr>
            <a:lvl9pPr marL="3886200" indent="-228600" defTabSz="912813" eaLnBrk="0" fontAlgn="base" hangingPunct="0">
              <a:spcBef>
                <a:spcPct val="0"/>
              </a:spcBef>
              <a:spcAft>
                <a:spcPct val="0"/>
              </a:spcAft>
              <a:defRPr sz="2400" b="1">
                <a:solidFill>
                  <a:schemeClr val="tx1"/>
                </a:solidFill>
                <a:latin typeface="Times" pitchFamily="-84" charset="0"/>
                <a:ea typeface="MS PGothic" pitchFamily="34" charset="-128"/>
              </a:defRPr>
            </a:lvl9pPr>
          </a:lstStyle>
          <a:p>
            <a:pPr>
              <a:spcBef>
                <a:spcPct val="50000"/>
              </a:spcBef>
              <a:defRPr/>
            </a:pPr>
            <a:r>
              <a:rPr lang="en-US" altLang="en-US" sz="1600" dirty="0" smtClean="0">
                <a:solidFill>
                  <a:srgbClr val="F5F5F5"/>
                </a:solidFill>
                <a:latin typeface="+mn-lt"/>
              </a:rPr>
              <a:t>          &lt;2005</a:t>
            </a:r>
            <a:r>
              <a:rPr lang="en-US" altLang="en-US" sz="1600" dirty="0">
                <a:solidFill>
                  <a:srgbClr val="F5F5F5"/>
                </a:solidFill>
                <a:latin typeface="+mn-lt"/>
              </a:rPr>
              <a:t>	</a:t>
            </a:r>
            <a:r>
              <a:rPr lang="en-US" altLang="en-US" sz="1600" dirty="0" smtClean="0">
                <a:solidFill>
                  <a:srgbClr val="F5F5F5"/>
                </a:solidFill>
                <a:latin typeface="+mn-lt"/>
              </a:rPr>
              <a:t>        2006         2008  2009   </a:t>
            </a:r>
            <a:r>
              <a:rPr lang="en-US" altLang="en-US" sz="1600" dirty="0">
                <a:solidFill>
                  <a:srgbClr val="F5F5F5"/>
                </a:solidFill>
                <a:latin typeface="+mn-lt"/>
              </a:rPr>
              <a:t>2010  2011   2012   2013       </a:t>
            </a:r>
            <a:r>
              <a:rPr lang="en-US" altLang="en-US" sz="1600" dirty="0" smtClean="0">
                <a:solidFill>
                  <a:srgbClr val="F5F5F5"/>
                </a:solidFill>
                <a:latin typeface="+mn-lt"/>
              </a:rPr>
              <a:t>2014      2015+</a:t>
            </a:r>
            <a:endParaRPr lang="en-US" altLang="en-US" sz="1600" dirty="0">
              <a:solidFill>
                <a:srgbClr val="F5F5F5"/>
              </a:solidFill>
              <a:latin typeface="+mn-lt"/>
            </a:endParaRPr>
          </a:p>
        </p:txBody>
      </p:sp>
      <p:sp>
        <p:nvSpPr>
          <p:cNvPr id="23" name="Text Box 6"/>
          <p:cNvSpPr txBox="1">
            <a:spLocks noChangeArrowheads="1"/>
          </p:cNvSpPr>
          <p:nvPr/>
        </p:nvSpPr>
        <p:spPr bwMode="auto">
          <a:xfrm>
            <a:off x="725488" y="1060450"/>
            <a:ext cx="2219325" cy="369888"/>
          </a:xfrm>
          <a:prstGeom prst="rect">
            <a:avLst/>
          </a:prstGeom>
          <a:noFill/>
          <a:ln w="9525">
            <a:noFill/>
            <a:miter lim="800000"/>
            <a:headEnd/>
            <a:tailEnd/>
          </a:ln>
        </p:spPr>
        <p:txBody>
          <a:bodyPr wrap="none" lIns="91346" tIns="45672" rIns="91346" bIns="45672">
            <a:spAutoFit/>
          </a:bodyPr>
          <a:lstStyle/>
          <a:p>
            <a:pPr defTabSz="912249" fontAlgn="auto">
              <a:spcBef>
                <a:spcPct val="50000"/>
              </a:spcBef>
              <a:spcAft>
                <a:spcPts val="0"/>
              </a:spcAft>
              <a:defRPr/>
            </a:pPr>
            <a:r>
              <a:rPr lang="en-US" b="1" dirty="0">
                <a:latin typeface="+mn-lt"/>
              </a:rPr>
              <a:t>ORAL THERAPIES</a:t>
            </a:r>
          </a:p>
        </p:txBody>
      </p:sp>
      <p:sp>
        <p:nvSpPr>
          <p:cNvPr id="24" name="Oval 7"/>
          <p:cNvSpPr>
            <a:spLocks noChangeArrowheads="1"/>
          </p:cNvSpPr>
          <p:nvPr/>
        </p:nvSpPr>
        <p:spPr bwMode="auto">
          <a:xfrm>
            <a:off x="5873750" y="2649538"/>
            <a:ext cx="1562100" cy="514350"/>
          </a:xfrm>
          <a:prstGeom prst="ellipse">
            <a:avLst/>
          </a:prstGeom>
          <a:solidFill>
            <a:srgbClr val="00B05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90000"/>
              </a:lnSpc>
              <a:spcBef>
                <a:spcPct val="50000"/>
              </a:spcBef>
              <a:defRPr/>
            </a:pPr>
            <a:r>
              <a:rPr lang="en-US" altLang="en-US" sz="1600" b="1" dirty="0">
                <a:solidFill>
                  <a:schemeClr val="bg1"/>
                </a:solidFill>
                <a:ea typeface="MS PGothic" pitchFamily="34" charset="-128"/>
              </a:rPr>
              <a:t> Alemtuzumab</a:t>
            </a:r>
            <a:r>
              <a:rPr lang="en-US" altLang="en-US" sz="1600" b="1" baseline="30000" dirty="0">
                <a:solidFill>
                  <a:schemeClr val="bg1"/>
                </a:solidFill>
                <a:ea typeface="MS PGothic" pitchFamily="34" charset="-128"/>
              </a:rPr>
              <a:t>‡</a:t>
            </a:r>
          </a:p>
        </p:txBody>
      </p:sp>
      <p:sp>
        <p:nvSpPr>
          <p:cNvPr id="25" name="Oval 12"/>
          <p:cNvSpPr>
            <a:spLocks noChangeArrowheads="1"/>
          </p:cNvSpPr>
          <p:nvPr/>
        </p:nvSpPr>
        <p:spPr bwMode="auto">
          <a:xfrm>
            <a:off x="7643813" y="1382713"/>
            <a:ext cx="1347787" cy="552450"/>
          </a:xfrm>
          <a:prstGeom prst="ellipse">
            <a:avLst/>
          </a:prstGeom>
          <a:solidFill>
            <a:srgbClr val="F0500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80000"/>
              </a:lnSpc>
              <a:spcBef>
                <a:spcPct val="50000"/>
              </a:spcBef>
              <a:defRPr/>
            </a:pPr>
            <a:r>
              <a:rPr lang="en-US" altLang="en-US" sz="1600" b="1" dirty="0" err="1">
                <a:solidFill>
                  <a:schemeClr val="bg1"/>
                </a:solidFill>
                <a:ea typeface="MS PGothic" pitchFamily="34" charset="-128"/>
              </a:rPr>
              <a:t>Laquinimod</a:t>
            </a:r>
            <a:r>
              <a:rPr lang="en-US" altLang="en-US" sz="1600" b="1" dirty="0">
                <a:solidFill>
                  <a:schemeClr val="bg1"/>
                </a:solidFill>
                <a:ea typeface="MS PGothic" pitchFamily="34" charset="-128"/>
              </a:rPr>
              <a:t>*</a:t>
            </a:r>
          </a:p>
        </p:txBody>
      </p:sp>
      <p:sp>
        <p:nvSpPr>
          <p:cNvPr id="26" name="Oval 13"/>
          <p:cNvSpPr>
            <a:spLocks noChangeArrowheads="1"/>
          </p:cNvSpPr>
          <p:nvPr/>
        </p:nvSpPr>
        <p:spPr bwMode="auto">
          <a:xfrm>
            <a:off x="6032500" y="1014413"/>
            <a:ext cx="1416050" cy="522287"/>
          </a:xfrm>
          <a:prstGeom prst="ellipse">
            <a:avLst/>
          </a:prstGeom>
          <a:solidFill>
            <a:srgbClr val="F0500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80000"/>
              </a:lnSpc>
              <a:spcBef>
                <a:spcPct val="50000"/>
              </a:spcBef>
              <a:defRPr/>
            </a:pPr>
            <a:r>
              <a:rPr lang="en-US" altLang="en-US" sz="1600" b="1" dirty="0">
                <a:solidFill>
                  <a:schemeClr val="bg1"/>
                </a:solidFill>
                <a:ea typeface="MS PGothic" pitchFamily="34" charset="-128"/>
              </a:rPr>
              <a:t>Teriflunomide</a:t>
            </a:r>
          </a:p>
        </p:txBody>
      </p:sp>
      <p:sp>
        <p:nvSpPr>
          <p:cNvPr id="27" name="Oval 14"/>
          <p:cNvSpPr>
            <a:spLocks noChangeArrowheads="1"/>
          </p:cNvSpPr>
          <p:nvPr/>
        </p:nvSpPr>
        <p:spPr bwMode="auto">
          <a:xfrm>
            <a:off x="4608513" y="1220788"/>
            <a:ext cx="1417637" cy="522287"/>
          </a:xfrm>
          <a:prstGeom prst="ellipse">
            <a:avLst/>
          </a:prstGeom>
          <a:solidFill>
            <a:srgbClr val="F0500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80000"/>
              </a:lnSpc>
              <a:spcBef>
                <a:spcPct val="50000"/>
              </a:spcBef>
              <a:defRPr/>
            </a:pPr>
            <a:r>
              <a:rPr lang="en-US" altLang="en-US" sz="1600" b="1" dirty="0">
                <a:solidFill>
                  <a:schemeClr val="bg1"/>
                </a:solidFill>
                <a:ea typeface="MS PGothic" pitchFamily="34" charset="-128"/>
              </a:rPr>
              <a:t>Fingolimod</a:t>
            </a:r>
          </a:p>
        </p:txBody>
      </p:sp>
      <p:sp>
        <p:nvSpPr>
          <p:cNvPr id="28" name="Oval 15"/>
          <p:cNvSpPr>
            <a:spLocks noChangeArrowheads="1"/>
          </p:cNvSpPr>
          <p:nvPr/>
        </p:nvSpPr>
        <p:spPr bwMode="auto">
          <a:xfrm>
            <a:off x="6835775" y="2003425"/>
            <a:ext cx="1303338" cy="498475"/>
          </a:xfrm>
          <a:prstGeom prst="ellipse">
            <a:avLst/>
          </a:prstGeom>
          <a:solidFill>
            <a:srgbClr val="F0500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80000"/>
              </a:lnSpc>
              <a:spcBef>
                <a:spcPct val="50000"/>
              </a:spcBef>
              <a:defRPr/>
            </a:pPr>
            <a:r>
              <a:rPr lang="en-US" altLang="en-US" sz="1600" b="1" dirty="0">
                <a:solidFill>
                  <a:schemeClr val="bg1"/>
                </a:solidFill>
                <a:ea typeface="MS PGothic" pitchFamily="34" charset="-128"/>
              </a:rPr>
              <a:t>DMF</a:t>
            </a:r>
          </a:p>
        </p:txBody>
      </p:sp>
      <p:sp>
        <p:nvSpPr>
          <p:cNvPr id="29" name="AutoShape 17"/>
          <p:cNvSpPr>
            <a:spLocks noChangeArrowheads="1"/>
          </p:cNvSpPr>
          <p:nvPr/>
        </p:nvSpPr>
        <p:spPr bwMode="auto">
          <a:xfrm>
            <a:off x="161925" y="3097213"/>
            <a:ext cx="1865313" cy="414337"/>
          </a:xfrm>
          <a:prstGeom prst="roundRect">
            <a:avLst>
              <a:gd name="adj" fmla="val 16667"/>
            </a:avLst>
          </a:prstGeom>
          <a:solidFill>
            <a:srgbClr val="0070C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lvl1pPr>
              <a:defRPr sz="2400" b="1">
                <a:solidFill>
                  <a:schemeClr val="tx1"/>
                </a:solidFill>
                <a:latin typeface="Times" pitchFamily="-84" charset="0"/>
                <a:ea typeface="MS PGothic" pitchFamily="34" charset="-128"/>
              </a:defRPr>
            </a:lvl1pPr>
            <a:lvl2pPr marL="742950" indent="-285750">
              <a:defRPr sz="2400" b="1">
                <a:solidFill>
                  <a:schemeClr val="tx1"/>
                </a:solidFill>
                <a:latin typeface="Times" pitchFamily="-84" charset="0"/>
                <a:ea typeface="MS PGothic" pitchFamily="34" charset="-128"/>
              </a:defRPr>
            </a:lvl2pPr>
            <a:lvl3pPr marL="1143000" indent="-228600">
              <a:defRPr sz="2400" b="1">
                <a:solidFill>
                  <a:schemeClr val="tx1"/>
                </a:solidFill>
                <a:latin typeface="Times" pitchFamily="-84" charset="0"/>
                <a:ea typeface="MS PGothic" pitchFamily="34" charset="-128"/>
              </a:defRPr>
            </a:lvl3pPr>
            <a:lvl4pPr marL="1600200" indent="-228600">
              <a:defRPr sz="2400" b="1">
                <a:solidFill>
                  <a:schemeClr val="tx1"/>
                </a:solidFill>
                <a:latin typeface="Times" pitchFamily="-84" charset="0"/>
                <a:ea typeface="MS PGothic" pitchFamily="34" charset="-128"/>
              </a:defRPr>
            </a:lvl4pPr>
            <a:lvl5pPr marL="2057400" indent="-228600">
              <a:defRPr sz="2400" b="1">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pitchFamily="-84" charset="0"/>
                <a:ea typeface="MS PGothic" pitchFamily="34" charset="-128"/>
              </a:defRPr>
            </a:lvl9pPr>
          </a:lstStyle>
          <a:p>
            <a:pPr algn="ctr">
              <a:spcBef>
                <a:spcPct val="50000"/>
              </a:spcBef>
              <a:defRPr/>
            </a:pPr>
            <a:r>
              <a:rPr lang="en-US" altLang="en-US" sz="1600" dirty="0" smtClean="0">
                <a:solidFill>
                  <a:schemeClr val="bg1"/>
                </a:solidFill>
                <a:latin typeface="+mn-lt"/>
              </a:rPr>
              <a:t>Beta-</a:t>
            </a:r>
            <a:r>
              <a:rPr lang="en-US" altLang="en-US" sz="1600" dirty="0" err="1">
                <a:solidFill>
                  <a:schemeClr val="bg1"/>
                </a:solidFill>
                <a:latin typeface="+mn-lt"/>
              </a:rPr>
              <a:t>i</a:t>
            </a:r>
            <a:r>
              <a:rPr lang="en-US" altLang="en-US" sz="1600" dirty="0" err="1" smtClean="0">
                <a:solidFill>
                  <a:schemeClr val="bg1"/>
                </a:solidFill>
                <a:latin typeface="+mn-lt"/>
              </a:rPr>
              <a:t>nterferons</a:t>
            </a:r>
            <a:endParaRPr lang="en-US" altLang="en-US" sz="1600" dirty="0">
              <a:solidFill>
                <a:schemeClr val="bg1"/>
              </a:solidFill>
              <a:latin typeface="+mn-lt"/>
            </a:endParaRPr>
          </a:p>
        </p:txBody>
      </p:sp>
      <p:sp>
        <p:nvSpPr>
          <p:cNvPr id="30" name="AutoShape 17"/>
          <p:cNvSpPr>
            <a:spLocks noChangeArrowheads="1"/>
          </p:cNvSpPr>
          <p:nvPr/>
        </p:nvSpPr>
        <p:spPr bwMode="auto">
          <a:xfrm>
            <a:off x="163513" y="3575050"/>
            <a:ext cx="1865312" cy="414338"/>
          </a:xfrm>
          <a:prstGeom prst="roundRect">
            <a:avLst>
              <a:gd name="adj" fmla="val 16667"/>
            </a:avLst>
          </a:prstGeom>
          <a:solidFill>
            <a:srgbClr val="0070C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lvl1pPr>
              <a:defRPr sz="2400" b="1">
                <a:solidFill>
                  <a:schemeClr val="tx1"/>
                </a:solidFill>
                <a:latin typeface="Times" pitchFamily="-84" charset="0"/>
                <a:ea typeface="MS PGothic" pitchFamily="34" charset="-128"/>
              </a:defRPr>
            </a:lvl1pPr>
            <a:lvl2pPr marL="742950" indent="-285750">
              <a:defRPr sz="2400" b="1">
                <a:solidFill>
                  <a:schemeClr val="tx1"/>
                </a:solidFill>
                <a:latin typeface="Times" pitchFamily="-84" charset="0"/>
                <a:ea typeface="MS PGothic" pitchFamily="34" charset="-128"/>
              </a:defRPr>
            </a:lvl2pPr>
            <a:lvl3pPr marL="1143000" indent="-228600">
              <a:defRPr sz="2400" b="1">
                <a:solidFill>
                  <a:schemeClr val="tx1"/>
                </a:solidFill>
                <a:latin typeface="Times" pitchFamily="-84" charset="0"/>
                <a:ea typeface="MS PGothic" pitchFamily="34" charset="-128"/>
              </a:defRPr>
            </a:lvl3pPr>
            <a:lvl4pPr marL="1600200" indent="-228600">
              <a:defRPr sz="2400" b="1">
                <a:solidFill>
                  <a:schemeClr val="tx1"/>
                </a:solidFill>
                <a:latin typeface="Times" pitchFamily="-84" charset="0"/>
                <a:ea typeface="MS PGothic" pitchFamily="34" charset="-128"/>
              </a:defRPr>
            </a:lvl4pPr>
            <a:lvl5pPr marL="2057400" indent="-228600">
              <a:defRPr sz="2400" b="1">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pitchFamily="-84" charset="0"/>
                <a:ea typeface="MS PGothic" pitchFamily="34" charset="-128"/>
              </a:defRPr>
            </a:lvl9pPr>
          </a:lstStyle>
          <a:p>
            <a:pPr algn="ctr">
              <a:spcBef>
                <a:spcPct val="50000"/>
              </a:spcBef>
              <a:defRPr/>
            </a:pPr>
            <a:r>
              <a:rPr lang="en-US" altLang="en-US" sz="1600" dirty="0" err="1" smtClean="0">
                <a:solidFill>
                  <a:schemeClr val="bg1"/>
                </a:solidFill>
                <a:latin typeface="+mn-lt"/>
              </a:rPr>
              <a:t>Glatiramer</a:t>
            </a:r>
            <a:r>
              <a:rPr lang="en-US" altLang="en-US" sz="1600" dirty="0" smtClean="0">
                <a:solidFill>
                  <a:schemeClr val="bg1"/>
                </a:solidFill>
                <a:latin typeface="+mn-lt"/>
              </a:rPr>
              <a:t> acetate</a:t>
            </a:r>
          </a:p>
        </p:txBody>
      </p:sp>
      <p:sp>
        <p:nvSpPr>
          <p:cNvPr id="31" name="AutoShape 17"/>
          <p:cNvSpPr>
            <a:spLocks noChangeArrowheads="1"/>
          </p:cNvSpPr>
          <p:nvPr/>
        </p:nvSpPr>
        <p:spPr bwMode="auto">
          <a:xfrm>
            <a:off x="200025" y="2016125"/>
            <a:ext cx="1604963" cy="414338"/>
          </a:xfrm>
          <a:prstGeom prst="roundRect">
            <a:avLst>
              <a:gd name="adj" fmla="val 16667"/>
            </a:avLst>
          </a:prstGeom>
          <a:solidFill>
            <a:srgbClr val="60606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lvl1pPr>
              <a:defRPr sz="2400" b="1">
                <a:solidFill>
                  <a:schemeClr val="tx1"/>
                </a:solidFill>
                <a:latin typeface="Times" pitchFamily="-84" charset="0"/>
                <a:ea typeface="MS PGothic" pitchFamily="34" charset="-128"/>
              </a:defRPr>
            </a:lvl1pPr>
            <a:lvl2pPr marL="742950" indent="-285750">
              <a:defRPr sz="2400" b="1">
                <a:solidFill>
                  <a:schemeClr val="tx1"/>
                </a:solidFill>
                <a:latin typeface="Times" pitchFamily="-84" charset="0"/>
                <a:ea typeface="MS PGothic" pitchFamily="34" charset="-128"/>
              </a:defRPr>
            </a:lvl2pPr>
            <a:lvl3pPr marL="1143000" indent="-228600">
              <a:defRPr sz="2400" b="1">
                <a:solidFill>
                  <a:schemeClr val="tx1"/>
                </a:solidFill>
                <a:latin typeface="Times" pitchFamily="-84" charset="0"/>
                <a:ea typeface="MS PGothic" pitchFamily="34" charset="-128"/>
              </a:defRPr>
            </a:lvl3pPr>
            <a:lvl4pPr marL="1600200" indent="-228600">
              <a:defRPr sz="2400" b="1">
                <a:solidFill>
                  <a:schemeClr val="tx1"/>
                </a:solidFill>
                <a:latin typeface="Times" pitchFamily="-84" charset="0"/>
                <a:ea typeface="MS PGothic" pitchFamily="34" charset="-128"/>
              </a:defRPr>
            </a:lvl4pPr>
            <a:lvl5pPr marL="2057400" indent="-228600">
              <a:defRPr sz="2400" b="1">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pitchFamily="-84" charset="0"/>
                <a:ea typeface="MS PGothic" pitchFamily="34" charset="-128"/>
              </a:defRPr>
            </a:lvl9pPr>
          </a:lstStyle>
          <a:p>
            <a:pPr algn="ctr">
              <a:spcBef>
                <a:spcPct val="50000"/>
              </a:spcBef>
              <a:defRPr/>
            </a:pPr>
            <a:r>
              <a:rPr lang="en-US" altLang="en-US" sz="1600" dirty="0" err="1" smtClean="0">
                <a:solidFill>
                  <a:schemeClr val="bg1"/>
                </a:solidFill>
                <a:latin typeface="+mn-lt"/>
              </a:rPr>
              <a:t>Azathioprine</a:t>
            </a:r>
            <a:r>
              <a:rPr lang="en-US" altLang="en-US" sz="1600" baseline="30000" dirty="0" smtClean="0">
                <a:solidFill>
                  <a:schemeClr val="bg1"/>
                </a:solidFill>
                <a:latin typeface="+mn-lt"/>
              </a:rPr>
              <a:t>†</a:t>
            </a:r>
            <a:endParaRPr lang="en-US" altLang="en-US" dirty="0">
              <a:solidFill>
                <a:schemeClr val="bg1"/>
              </a:solidFill>
              <a:latin typeface="+mn-lt"/>
            </a:endParaRPr>
          </a:p>
        </p:txBody>
      </p:sp>
      <p:sp>
        <p:nvSpPr>
          <p:cNvPr id="32" name="Oval 7"/>
          <p:cNvSpPr>
            <a:spLocks noChangeArrowheads="1"/>
          </p:cNvSpPr>
          <p:nvPr/>
        </p:nvSpPr>
        <p:spPr bwMode="auto">
          <a:xfrm>
            <a:off x="7364413" y="2909888"/>
            <a:ext cx="1463675" cy="514350"/>
          </a:xfrm>
          <a:prstGeom prst="ellipse">
            <a:avLst/>
          </a:prstGeom>
          <a:solidFill>
            <a:srgbClr val="00B050"/>
          </a:solidFill>
          <a:ln>
            <a:solidFill>
              <a:schemeClr val="bg1">
                <a:lumMod val="65000"/>
              </a:schemeClr>
            </a:solidFill>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90000"/>
              </a:lnSpc>
              <a:spcBef>
                <a:spcPct val="50000"/>
              </a:spcBef>
              <a:defRPr/>
            </a:pPr>
            <a:r>
              <a:rPr lang="en-US" altLang="en-US" sz="1600" b="1" dirty="0">
                <a:solidFill>
                  <a:schemeClr val="bg1"/>
                </a:solidFill>
                <a:ea typeface="MS PGothic" pitchFamily="34" charset="-128"/>
              </a:rPr>
              <a:t> </a:t>
            </a:r>
            <a:r>
              <a:rPr lang="en-US" altLang="en-US" sz="1600" b="1" dirty="0" err="1">
                <a:solidFill>
                  <a:schemeClr val="bg1"/>
                </a:solidFill>
                <a:ea typeface="MS PGothic" pitchFamily="34" charset="-128"/>
              </a:rPr>
              <a:t>Ocrelizumab</a:t>
            </a:r>
            <a:r>
              <a:rPr lang="en-US" altLang="en-US" sz="1600" b="1" baseline="30000" dirty="0">
                <a:solidFill>
                  <a:schemeClr val="bg1"/>
                </a:solidFill>
                <a:ea typeface="MS PGothic" pitchFamily="34" charset="-128"/>
              </a:rPr>
              <a:t>§</a:t>
            </a:r>
            <a:endParaRPr lang="en-US" altLang="en-US" sz="1600" b="1" dirty="0">
              <a:solidFill>
                <a:schemeClr val="bg1"/>
              </a:solidFill>
              <a:ea typeface="MS PGothic" pitchFamily="34" charset="-128"/>
            </a:endParaRPr>
          </a:p>
        </p:txBody>
      </p:sp>
      <p:sp>
        <p:nvSpPr>
          <p:cNvPr id="33" name="Oval 7"/>
          <p:cNvSpPr>
            <a:spLocks noChangeArrowheads="1"/>
          </p:cNvSpPr>
          <p:nvPr/>
        </p:nvSpPr>
        <p:spPr bwMode="auto">
          <a:xfrm>
            <a:off x="7364413" y="3441700"/>
            <a:ext cx="1370012" cy="514350"/>
          </a:xfrm>
          <a:prstGeom prst="ellipse">
            <a:avLst/>
          </a:prstGeom>
          <a:solidFill>
            <a:srgbClr val="00B050"/>
          </a:solidFill>
          <a:ln>
            <a:solidFill>
              <a:schemeClr val="bg1">
                <a:lumMod val="65000"/>
              </a:schemeClr>
            </a:solidFill>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90000"/>
              </a:lnSpc>
              <a:spcBef>
                <a:spcPct val="50000"/>
              </a:spcBef>
              <a:defRPr/>
            </a:pPr>
            <a:r>
              <a:rPr lang="en-US" altLang="en-US" sz="1600" b="1" dirty="0">
                <a:solidFill>
                  <a:schemeClr val="bg1"/>
                </a:solidFill>
                <a:ea typeface="MS PGothic" pitchFamily="34" charset="-128"/>
              </a:rPr>
              <a:t> </a:t>
            </a:r>
            <a:r>
              <a:rPr lang="en-US" altLang="en-US" sz="1600" b="1" dirty="0" err="1">
                <a:solidFill>
                  <a:schemeClr val="bg1"/>
                </a:solidFill>
                <a:ea typeface="MS PGothic" pitchFamily="34" charset="-128"/>
              </a:rPr>
              <a:t>Daclizumab</a:t>
            </a:r>
            <a:r>
              <a:rPr lang="en-US" altLang="en-US" sz="1600" b="1" baseline="30000" dirty="0">
                <a:solidFill>
                  <a:schemeClr val="bg1"/>
                </a:solidFill>
                <a:ea typeface="MS PGothic" pitchFamily="34" charset="-128"/>
              </a:rPr>
              <a:t>§</a:t>
            </a:r>
            <a:endParaRPr lang="en-US" altLang="en-US" sz="1600" b="1" dirty="0">
              <a:solidFill>
                <a:schemeClr val="bg1"/>
              </a:solidFill>
              <a:ea typeface="MS PGothic" pitchFamily="34" charset="-128"/>
            </a:endParaRPr>
          </a:p>
        </p:txBody>
      </p:sp>
      <p:sp>
        <p:nvSpPr>
          <p:cNvPr id="34" name="AutoShape 17"/>
          <p:cNvSpPr>
            <a:spLocks noChangeArrowheads="1"/>
          </p:cNvSpPr>
          <p:nvPr/>
        </p:nvSpPr>
        <p:spPr bwMode="auto">
          <a:xfrm>
            <a:off x="193675" y="4999038"/>
            <a:ext cx="2022475" cy="333375"/>
          </a:xfrm>
          <a:prstGeom prst="roundRect">
            <a:avLst>
              <a:gd name="adj" fmla="val 16667"/>
            </a:avLst>
          </a:prstGeom>
          <a:solidFill>
            <a:srgbClr val="C0000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lvl1pPr>
              <a:defRPr sz="2400" b="1">
                <a:solidFill>
                  <a:schemeClr val="tx1"/>
                </a:solidFill>
                <a:latin typeface="Times" pitchFamily="-84" charset="0"/>
                <a:ea typeface="MS PGothic" pitchFamily="34" charset="-128"/>
              </a:defRPr>
            </a:lvl1pPr>
            <a:lvl2pPr marL="742950" indent="-285750">
              <a:defRPr sz="2400" b="1">
                <a:solidFill>
                  <a:schemeClr val="tx1"/>
                </a:solidFill>
                <a:latin typeface="Times" pitchFamily="-84" charset="0"/>
                <a:ea typeface="MS PGothic" pitchFamily="34" charset="-128"/>
              </a:defRPr>
            </a:lvl2pPr>
            <a:lvl3pPr marL="1143000" indent="-228600">
              <a:defRPr sz="2400" b="1">
                <a:solidFill>
                  <a:schemeClr val="tx1"/>
                </a:solidFill>
                <a:latin typeface="Times" pitchFamily="-84" charset="0"/>
                <a:ea typeface="MS PGothic" pitchFamily="34" charset="-128"/>
              </a:defRPr>
            </a:lvl3pPr>
            <a:lvl4pPr marL="1600200" indent="-228600">
              <a:defRPr sz="2400" b="1">
                <a:solidFill>
                  <a:schemeClr val="tx1"/>
                </a:solidFill>
                <a:latin typeface="Times" pitchFamily="-84" charset="0"/>
                <a:ea typeface="MS PGothic" pitchFamily="34" charset="-128"/>
              </a:defRPr>
            </a:lvl4pPr>
            <a:lvl5pPr marL="2057400" indent="-228600">
              <a:defRPr sz="2400" b="1">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pitchFamily="-84" charset="0"/>
                <a:ea typeface="MS PGothic" pitchFamily="34" charset="-128"/>
              </a:defRPr>
            </a:lvl9pPr>
          </a:lstStyle>
          <a:p>
            <a:pPr algn="ctr">
              <a:spcBef>
                <a:spcPct val="50000"/>
              </a:spcBef>
              <a:defRPr/>
            </a:pPr>
            <a:r>
              <a:rPr lang="en-US" altLang="en-US" sz="1600" dirty="0" smtClean="0">
                <a:solidFill>
                  <a:schemeClr val="bg1"/>
                </a:solidFill>
                <a:latin typeface="+mn-lt"/>
              </a:rPr>
              <a:t>Cyclophosphamide</a:t>
            </a:r>
            <a:endParaRPr lang="en-US" altLang="en-US" sz="1600" dirty="0">
              <a:solidFill>
                <a:schemeClr val="bg1"/>
              </a:solidFill>
              <a:latin typeface="+mn-lt"/>
            </a:endParaRPr>
          </a:p>
        </p:txBody>
      </p:sp>
      <p:sp>
        <p:nvSpPr>
          <p:cNvPr id="35" name="AutoShape 17"/>
          <p:cNvSpPr>
            <a:spLocks noChangeArrowheads="1"/>
          </p:cNvSpPr>
          <p:nvPr/>
        </p:nvSpPr>
        <p:spPr bwMode="auto">
          <a:xfrm>
            <a:off x="193675" y="5413375"/>
            <a:ext cx="2022475" cy="334963"/>
          </a:xfrm>
          <a:prstGeom prst="roundRect">
            <a:avLst>
              <a:gd name="adj" fmla="val 16667"/>
            </a:avLst>
          </a:prstGeom>
          <a:solidFill>
            <a:srgbClr val="C0000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lvl1pPr>
              <a:defRPr sz="2400" b="1">
                <a:solidFill>
                  <a:schemeClr val="tx1"/>
                </a:solidFill>
                <a:latin typeface="Times" pitchFamily="-84" charset="0"/>
                <a:ea typeface="MS PGothic" pitchFamily="34" charset="-128"/>
              </a:defRPr>
            </a:lvl1pPr>
            <a:lvl2pPr marL="742950" indent="-285750">
              <a:defRPr sz="2400" b="1">
                <a:solidFill>
                  <a:schemeClr val="tx1"/>
                </a:solidFill>
                <a:latin typeface="Times" pitchFamily="-84" charset="0"/>
                <a:ea typeface="MS PGothic" pitchFamily="34" charset="-128"/>
              </a:defRPr>
            </a:lvl2pPr>
            <a:lvl3pPr marL="1143000" indent="-228600">
              <a:defRPr sz="2400" b="1">
                <a:solidFill>
                  <a:schemeClr val="tx1"/>
                </a:solidFill>
                <a:latin typeface="Times" pitchFamily="-84" charset="0"/>
                <a:ea typeface="MS PGothic" pitchFamily="34" charset="-128"/>
              </a:defRPr>
            </a:lvl3pPr>
            <a:lvl4pPr marL="1600200" indent="-228600">
              <a:defRPr sz="2400" b="1">
                <a:solidFill>
                  <a:schemeClr val="tx1"/>
                </a:solidFill>
                <a:latin typeface="Times" pitchFamily="-84" charset="0"/>
                <a:ea typeface="MS PGothic" pitchFamily="34" charset="-128"/>
              </a:defRPr>
            </a:lvl4pPr>
            <a:lvl5pPr marL="2057400" indent="-228600">
              <a:defRPr sz="2400" b="1">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pitchFamily="-84" charset="0"/>
                <a:ea typeface="MS PGothic" pitchFamily="34" charset="-128"/>
              </a:defRPr>
            </a:lvl9pPr>
          </a:lstStyle>
          <a:p>
            <a:pPr algn="ctr">
              <a:spcBef>
                <a:spcPct val="50000"/>
              </a:spcBef>
              <a:defRPr/>
            </a:pPr>
            <a:r>
              <a:rPr lang="en-US" altLang="en-US" sz="1600" dirty="0" err="1" smtClean="0">
                <a:solidFill>
                  <a:schemeClr val="bg1"/>
                </a:solidFill>
                <a:latin typeface="+mn-lt"/>
              </a:rPr>
              <a:t>Methotrexate</a:t>
            </a:r>
            <a:endParaRPr lang="en-US" altLang="en-US" sz="1600" dirty="0">
              <a:solidFill>
                <a:schemeClr val="bg1"/>
              </a:solidFill>
              <a:latin typeface="+mn-lt"/>
            </a:endParaRPr>
          </a:p>
        </p:txBody>
      </p:sp>
      <p:sp>
        <p:nvSpPr>
          <p:cNvPr id="36" name="AutoShape 17"/>
          <p:cNvSpPr>
            <a:spLocks noChangeArrowheads="1"/>
          </p:cNvSpPr>
          <p:nvPr/>
        </p:nvSpPr>
        <p:spPr bwMode="auto">
          <a:xfrm>
            <a:off x="2847975" y="5413375"/>
            <a:ext cx="2201863" cy="323850"/>
          </a:xfrm>
          <a:prstGeom prst="roundRect">
            <a:avLst>
              <a:gd name="adj" fmla="val 16667"/>
            </a:avLst>
          </a:prstGeom>
          <a:solidFill>
            <a:srgbClr val="C0000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lvl1pPr>
              <a:defRPr sz="2400" b="1">
                <a:solidFill>
                  <a:schemeClr val="tx1"/>
                </a:solidFill>
                <a:latin typeface="Times" pitchFamily="-84" charset="0"/>
                <a:ea typeface="MS PGothic" pitchFamily="34" charset="-128"/>
              </a:defRPr>
            </a:lvl1pPr>
            <a:lvl2pPr marL="742950" indent="-285750">
              <a:defRPr sz="2400" b="1">
                <a:solidFill>
                  <a:schemeClr val="tx1"/>
                </a:solidFill>
                <a:latin typeface="Times" pitchFamily="-84" charset="0"/>
                <a:ea typeface="MS PGothic" pitchFamily="34" charset="-128"/>
              </a:defRPr>
            </a:lvl2pPr>
            <a:lvl3pPr marL="1143000" indent="-228600">
              <a:defRPr sz="2400" b="1">
                <a:solidFill>
                  <a:schemeClr val="tx1"/>
                </a:solidFill>
                <a:latin typeface="Times" pitchFamily="-84" charset="0"/>
                <a:ea typeface="MS PGothic" pitchFamily="34" charset="-128"/>
              </a:defRPr>
            </a:lvl3pPr>
            <a:lvl4pPr marL="1600200" indent="-228600">
              <a:defRPr sz="2400" b="1">
                <a:solidFill>
                  <a:schemeClr val="tx1"/>
                </a:solidFill>
                <a:latin typeface="Times" pitchFamily="-84" charset="0"/>
                <a:ea typeface="MS PGothic" pitchFamily="34" charset="-128"/>
              </a:defRPr>
            </a:lvl4pPr>
            <a:lvl5pPr marL="2057400" indent="-228600">
              <a:defRPr sz="2400" b="1">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pitchFamily="-84" charset="0"/>
                <a:ea typeface="MS PGothic" pitchFamily="34" charset="-128"/>
              </a:defRPr>
            </a:lvl9pPr>
          </a:lstStyle>
          <a:p>
            <a:pPr algn="ctr">
              <a:spcBef>
                <a:spcPct val="50000"/>
              </a:spcBef>
              <a:defRPr/>
            </a:pPr>
            <a:r>
              <a:rPr lang="en-US" altLang="en-US" sz="1600" dirty="0" err="1" smtClean="0">
                <a:solidFill>
                  <a:schemeClr val="bg1"/>
                </a:solidFill>
                <a:latin typeface="+mn-lt"/>
              </a:rPr>
              <a:t>Mycofenolate</a:t>
            </a:r>
            <a:r>
              <a:rPr lang="en-US" altLang="en-US" sz="1600" dirty="0" smtClean="0">
                <a:solidFill>
                  <a:schemeClr val="bg1"/>
                </a:solidFill>
                <a:latin typeface="+mn-lt"/>
              </a:rPr>
              <a:t> </a:t>
            </a:r>
            <a:r>
              <a:rPr lang="en-US" altLang="en-US" sz="1600" dirty="0" err="1">
                <a:solidFill>
                  <a:schemeClr val="bg1"/>
                </a:solidFill>
                <a:latin typeface="+mn-lt"/>
              </a:rPr>
              <a:t>Mofetil</a:t>
            </a:r>
            <a:endParaRPr lang="en-US" altLang="en-US" sz="1600" dirty="0">
              <a:solidFill>
                <a:schemeClr val="bg1"/>
              </a:solidFill>
              <a:latin typeface="+mn-lt"/>
            </a:endParaRPr>
          </a:p>
        </p:txBody>
      </p:sp>
      <p:sp>
        <p:nvSpPr>
          <p:cNvPr id="37" name="Oval 7"/>
          <p:cNvSpPr>
            <a:spLocks noChangeArrowheads="1"/>
          </p:cNvSpPr>
          <p:nvPr/>
        </p:nvSpPr>
        <p:spPr bwMode="auto">
          <a:xfrm>
            <a:off x="6865938" y="3954463"/>
            <a:ext cx="1371600" cy="514350"/>
          </a:xfrm>
          <a:prstGeom prst="ellipse">
            <a:avLst/>
          </a:prstGeom>
          <a:solidFill>
            <a:srgbClr val="00B050"/>
          </a:solidFill>
          <a:ln>
            <a:solidFill>
              <a:schemeClr val="bg1">
                <a:lumMod val="65000"/>
              </a:schemeClr>
            </a:solidFill>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90000"/>
              </a:lnSpc>
              <a:spcBef>
                <a:spcPct val="50000"/>
              </a:spcBef>
              <a:defRPr/>
            </a:pPr>
            <a:r>
              <a:rPr lang="en-US" altLang="en-US" sz="1600" b="1" dirty="0">
                <a:solidFill>
                  <a:schemeClr val="bg1"/>
                </a:solidFill>
                <a:ea typeface="MS PGothic" pitchFamily="34" charset="-128"/>
              </a:rPr>
              <a:t> PEG IFN</a:t>
            </a:r>
            <a:r>
              <a:rPr lang="el-GR" altLang="en-US" sz="1600" b="1" dirty="0">
                <a:solidFill>
                  <a:schemeClr val="bg1"/>
                </a:solidFill>
                <a:ea typeface="MS PGothic" pitchFamily="34" charset="-128"/>
              </a:rPr>
              <a:t>β</a:t>
            </a:r>
            <a:r>
              <a:rPr lang="en-US" altLang="en-US" sz="1600" b="1" baseline="30000" dirty="0">
                <a:solidFill>
                  <a:schemeClr val="bg1"/>
                </a:solidFill>
                <a:ea typeface="MS PGothic" pitchFamily="34" charset="-128"/>
              </a:rPr>
              <a:t>§</a:t>
            </a:r>
            <a:endParaRPr lang="en-US" altLang="en-US" sz="1600" b="1" dirty="0">
              <a:solidFill>
                <a:schemeClr val="bg1"/>
              </a:solidFill>
              <a:ea typeface="MS PGothic" pitchFamily="34" charset="-128"/>
            </a:endParaRPr>
          </a:p>
        </p:txBody>
      </p:sp>
      <p:sp>
        <p:nvSpPr>
          <p:cNvPr id="38" name="Text Box 5"/>
          <p:cNvSpPr txBox="1">
            <a:spLocks noChangeArrowheads="1"/>
          </p:cNvSpPr>
          <p:nvPr/>
        </p:nvSpPr>
        <p:spPr bwMode="auto">
          <a:xfrm>
            <a:off x="2716213" y="3595688"/>
            <a:ext cx="2663825" cy="369887"/>
          </a:xfrm>
          <a:prstGeom prst="rect">
            <a:avLst/>
          </a:prstGeom>
          <a:noFill/>
          <a:ln w="9525">
            <a:noFill/>
            <a:miter lim="800000"/>
            <a:headEnd/>
            <a:tailEnd/>
          </a:ln>
        </p:spPr>
        <p:txBody>
          <a:bodyPr wrap="none" lIns="91346" tIns="45672" rIns="91346" bIns="45672">
            <a:spAutoFit/>
          </a:bodyPr>
          <a:lstStyle/>
          <a:p>
            <a:pPr defTabSz="912249" fontAlgn="auto">
              <a:spcBef>
                <a:spcPts val="0"/>
              </a:spcBef>
              <a:spcAft>
                <a:spcPts val="0"/>
              </a:spcAft>
              <a:defRPr/>
            </a:pPr>
            <a:r>
              <a:rPr lang="en-US" b="1" dirty="0">
                <a:latin typeface="+mn-lt"/>
              </a:rPr>
              <a:t>IV, IM, SC THERAPIES </a:t>
            </a:r>
          </a:p>
        </p:txBody>
      </p:sp>
      <p:sp>
        <p:nvSpPr>
          <p:cNvPr id="39" name="Text Box 219"/>
          <p:cNvSpPr txBox="1">
            <a:spLocks noChangeArrowheads="1"/>
          </p:cNvSpPr>
          <p:nvPr/>
        </p:nvSpPr>
        <p:spPr bwMode="auto">
          <a:xfrm>
            <a:off x="157629" y="6228425"/>
            <a:ext cx="82756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spcBef>
                <a:spcPct val="0"/>
              </a:spcBef>
              <a:spcAft>
                <a:spcPct val="0"/>
              </a:spcAft>
              <a:buClrTx/>
              <a:buFontTx/>
              <a:buNone/>
            </a:pPr>
            <a:r>
              <a:rPr lang="en-GB" altLang="en-US" sz="800" b="0" dirty="0">
                <a:solidFill>
                  <a:srgbClr val="606060"/>
                </a:solidFill>
              </a:rPr>
              <a:t>Dates are approximate as approval dates vary between different countries; for drugs beyond 2014, approval dates are estimated, based on current regulatory status. *Not yet approved by the FDA; negative opinion adopted by CHMP in January 2014, opinion being re-examined as of 21 February 2014. </a:t>
            </a:r>
            <a:r>
              <a:rPr lang="en-GB" altLang="en-US" sz="800" b="0" baseline="30000" dirty="0">
                <a:solidFill>
                  <a:srgbClr val="606060"/>
                </a:solidFill>
              </a:rPr>
              <a:t>†</a:t>
            </a:r>
            <a:r>
              <a:rPr lang="en-GB" altLang="en-US" sz="800" b="0" dirty="0">
                <a:solidFill>
                  <a:srgbClr val="606060"/>
                </a:solidFill>
              </a:rPr>
              <a:t>Not currently approved by the EMA or FDA. </a:t>
            </a:r>
            <a:r>
              <a:rPr lang="en-GB" altLang="en-US" sz="800" b="0" baseline="30000" dirty="0">
                <a:solidFill>
                  <a:srgbClr val="606060"/>
                </a:solidFill>
              </a:rPr>
              <a:t>‡</a:t>
            </a:r>
            <a:r>
              <a:rPr lang="en-GB" altLang="en-US" sz="800" b="0" dirty="0">
                <a:solidFill>
                  <a:srgbClr val="606060"/>
                </a:solidFill>
              </a:rPr>
              <a:t>Approved by the EMA, rejected by the FDA in December 2013. </a:t>
            </a:r>
            <a:r>
              <a:rPr lang="en-GB" altLang="en-US" sz="800" b="0" baseline="30000" dirty="0">
                <a:solidFill>
                  <a:srgbClr val="606060"/>
                </a:solidFill>
              </a:rPr>
              <a:t>§</a:t>
            </a:r>
            <a:r>
              <a:rPr lang="en-GB" altLang="en-US" sz="800" b="0" dirty="0">
                <a:solidFill>
                  <a:srgbClr val="606060"/>
                </a:solidFill>
              </a:rPr>
              <a:t>Not yet approved by FDA or EMA. </a:t>
            </a:r>
            <a:r>
              <a:rPr lang="en-GB" altLang="en-US" sz="800" b="0" baseline="30000" dirty="0">
                <a:solidFill>
                  <a:srgbClr val="606060"/>
                </a:solidFill>
              </a:rPr>
              <a:t>¶</a:t>
            </a:r>
            <a:r>
              <a:rPr lang="en-GB" altLang="en-US" sz="800" b="0" dirty="0">
                <a:solidFill>
                  <a:srgbClr val="606060"/>
                </a:solidFill>
              </a:rPr>
              <a:t>Not currently approved by the EMA</a:t>
            </a:r>
          </a:p>
        </p:txBody>
      </p:sp>
      <p:sp>
        <p:nvSpPr>
          <p:cNvPr id="40" name="AutoShape 17"/>
          <p:cNvSpPr>
            <a:spLocks noChangeArrowheads="1"/>
          </p:cNvSpPr>
          <p:nvPr/>
        </p:nvSpPr>
        <p:spPr bwMode="auto">
          <a:xfrm>
            <a:off x="157163" y="4052888"/>
            <a:ext cx="1863725" cy="414337"/>
          </a:xfrm>
          <a:prstGeom prst="roundRect">
            <a:avLst>
              <a:gd name="adj" fmla="val 16667"/>
            </a:avLst>
          </a:prstGeom>
          <a:solidFill>
            <a:srgbClr val="0070C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lvl1pPr>
              <a:defRPr sz="2400" b="1">
                <a:solidFill>
                  <a:schemeClr val="tx1"/>
                </a:solidFill>
                <a:latin typeface="Times" pitchFamily="-84" charset="0"/>
                <a:ea typeface="MS PGothic" pitchFamily="34" charset="-128"/>
              </a:defRPr>
            </a:lvl1pPr>
            <a:lvl2pPr marL="742950" indent="-285750">
              <a:defRPr sz="2400" b="1">
                <a:solidFill>
                  <a:schemeClr val="tx1"/>
                </a:solidFill>
                <a:latin typeface="Times" pitchFamily="-84" charset="0"/>
                <a:ea typeface="MS PGothic" pitchFamily="34" charset="-128"/>
              </a:defRPr>
            </a:lvl2pPr>
            <a:lvl3pPr marL="1143000" indent="-228600">
              <a:defRPr sz="2400" b="1">
                <a:solidFill>
                  <a:schemeClr val="tx1"/>
                </a:solidFill>
                <a:latin typeface="Times" pitchFamily="-84" charset="0"/>
                <a:ea typeface="MS PGothic" pitchFamily="34" charset="-128"/>
              </a:defRPr>
            </a:lvl3pPr>
            <a:lvl4pPr marL="1600200" indent="-228600">
              <a:defRPr sz="2400" b="1">
                <a:solidFill>
                  <a:schemeClr val="tx1"/>
                </a:solidFill>
                <a:latin typeface="Times" pitchFamily="-84" charset="0"/>
                <a:ea typeface="MS PGothic" pitchFamily="34" charset="-128"/>
              </a:defRPr>
            </a:lvl4pPr>
            <a:lvl5pPr marL="2057400" indent="-228600">
              <a:defRPr sz="2400" b="1">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pitchFamily="-84" charset="0"/>
                <a:ea typeface="MS PGothic" pitchFamily="34" charset="-128"/>
              </a:defRPr>
            </a:lvl9pPr>
          </a:lstStyle>
          <a:p>
            <a:pPr algn="ctr">
              <a:spcBef>
                <a:spcPct val="50000"/>
              </a:spcBef>
              <a:defRPr/>
            </a:pPr>
            <a:r>
              <a:rPr lang="en-US" altLang="en-US" sz="1600" dirty="0" err="1" smtClean="0">
                <a:solidFill>
                  <a:schemeClr val="bg1"/>
                </a:solidFill>
                <a:latin typeface="+mn-lt"/>
              </a:rPr>
              <a:t>Mitoxantrone</a:t>
            </a:r>
            <a:r>
              <a:rPr lang="en-US" altLang="en-US" sz="1600" baseline="30000" dirty="0" smtClean="0">
                <a:solidFill>
                  <a:schemeClr val="bg1"/>
                </a:solidFill>
                <a:latin typeface="+mn-lt"/>
              </a:rPr>
              <a:t>¶</a:t>
            </a:r>
          </a:p>
        </p:txBody>
      </p:sp>
      <p:sp>
        <p:nvSpPr>
          <p:cNvPr id="41" name="Oval 7"/>
          <p:cNvSpPr>
            <a:spLocks noChangeArrowheads="1"/>
          </p:cNvSpPr>
          <p:nvPr/>
        </p:nvSpPr>
        <p:spPr bwMode="auto">
          <a:xfrm>
            <a:off x="1949450" y="2649538"/>
            <a:ext cx="1562100" cy="514350"/>
          </a:xfrm>
          <a:prstGeom prst="ellipse">
            <a:avLst/>
          </a:prstGeom>
          <a:solidFill>
            <a:srgbClr val="00B050"/>
          </a:solidFill>
          <a:ln>
            <a:headEnd/>
            <a:tailEnd/>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none" lIns="91384" tIns="45691" rIns="91384" bIns="45691" anchor="ctr"/>
          <a:lstStyle/>
          <a:p>
            <a:pPr algn="ctr" defTabSz="912249">
              <a:lnSpc>
                <a:spcPct val="90000"/>
              </a:lnSpc>
              <a:spcBef>
                <a:spcPct val="50000"/>
              </a:spcBef>
              <a:defRPr/>
            </a:pPr>
            <a:r>
              <a:rPr lang="en-US" altLang="en-US" sz="1600" b="1" dirty="0">
                <a:solidFill>
                  <a:schemeClr val="bg1"/>
                </a:solidFill>
                <a:ea typeface="MS PGothic" pitchFamily="34" charset="-128"/>
              </a:rPr>
              <a:t> Natalizumab</a:t>
            </a:r>
            <a:endParaRPr lang="en-US" altLang="en-US" sz="1600" b="1" baseline="30000" dirty="0">
              <a:solidFill>
                <a:schemeClr val="bg1"/>
              </a:solidFill>
              <a:ea typeface="MS PGothic" pitchFamily="34" charset="-128"/>
            </a:endParaRPr>
          </a:p>
        </p:txBody>
      </p:sp>
    </p:spTree>
    <p:extLst>
      <p:ext uri="{BB962C8B-B14F-4D97-AF65-F5344CB8AC3E}">
        <p14:creationId xmlns:p14="http://schemas.microsoft.com/office/powerpoint/2010/main" xmlns="" val="2207801300"/>
      </p:ext>
    </p:extLst>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9" name="Rectangle 3"/>
          <p:cNvSpPr>
            <a:spLocks noChangeArrowheads="1"/>
          </p:cNvSpPr>
          <p:nvPr/>
        </p:nvSpPr>
        <p:spPr bwMode="auto">
          <a:xfrm>
            <a:off x="648072" y="4005064"/>
            <a:ext cx="8244408"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l-GR" sz="3600" dirty="0" smtClean="0"/>
              <a:t> Τ</a:t>
            </a:r>
            <a:r>
              <a:rPr lang="en-US" sz="3600" dirty="0" smtClean="0"/>
              <a:t> lymphocytes in MS </a:t>
            </a:r>
          </a:p>
          <a:p>
            <a:pPr marL="342900" indent="-342900" algn="ctr">
              <a:spcBef>
                <a:spcPct val="20000"/>
              </a:spcBef>
              <a:buClr>
                <a:schemeClr val="bg2"/>
              </a:buClr>
              <a:buSzPct val="75000"/>
              <a:buFont typeface="Wingdings" pitchFamily="2" charset="2"/>
              <a:buNone/>
            </a:pPr>
            <a:r>
              <a:rPr lang="en-US" sz="3600" dirty="0" smtClean="0"/>
              <a:t>(Th1 </a:t>
            </a:r>
            <a:r>
              <a:rPr lang="el-GR" sz="3600" dirty="0" smtClean="0"/>
              <a:t>και Τ</a:t>
            </a:r>
            <a:r>
              <a:rPr lang="en-US" sz="3600" dirty="0" smtClean="0"/>
              <a:t>h-17 </a:t>
            </a:r>
            <a:r>
              <a:rPr lang="el-GR" sz="3600" dirty="0" smtClean="0"/>
              <a:t>βοηθητικά λεμφοκύτταρα</a:t>
            </a:r>
            <a:r>
              <a:rPr lang="en-US" sz="3600" dirty="0" smtClean="0"/>
              <a:t>)</a:t>
            </a:r>
            <a:r>
              <a:rPr lang="en-GB" sz="3600" dirty="0" smtClean="0"/>
              <a:t> </a:t>
            </a:r>
            <a:endParaRPr lang="el-GR" sz="3600" dirty="0"/>
          </a:p>
        </p:txBody>
      </p:sp>
      <p:sp>
        <p:nvSpPr>
          <p:cNvPr id="7" name="Rectangle 6"/>
          <p:cNvSpPr/>
          <p:nvPr/>
        </p:nvSpPr>
        <p:spPr>
          <a:xfrm>
            <a:off x="360040" y="6279703"/>
            <a:ext cx="4572000" cy="461665"/>
          </a:xfrm>
          <a:prstGeom prst="rect">
            <a:avLst/>
          </a:prstGeom>
        </p:spPr>
        <p:txBody>
          <a:bodyPr>
            <a:spAutoFit/>
          </a:bodyPr>
          <a:lstStyle/>
          <a:p>
            <a:r>
              <a:rPr lang="el-GR" sz="2400" dirty="0" smtClean="0"/>
              <a:t>Ηράκλειο, 7</a:t>
            </a:r>
            <a:r>
              <a:rPr lang="en-US" sz="2400" dirty="0" smtClean="0"/>
              <a:t>.</a:t>
            </a:r>
            <a:r>
              <a:rPr lang="el-GR" sz="2400" dirty="0" smtClean="0"/>
              <a:t>10</a:t>
            </a:r>
            <a:r>
              <a:rPr lang="en-US" sz="2400" dirty="0" smtClean="0"/>
              <a:t>.1</a:t>
            </a:r>
            <a:r>
              <a:rPr lang="el-GR" sz="2400" dirty="0" smtClean="0"/>
              <a:t>7</a:t>
            </a:r>
            <a:endParaRPr lang="en-US" sz="2400" dirty="0"/>
          </a:p>
        </p:txBody>
      </p:sp>
      <p:sp>
        <p:nvSpPr>
          <p:cNvPr id="12" name="Title 1"/>
          <p:cNvSpPr txBox="1">
            <a:spLocks/>
          </p:cNvSpPr>
          <p:nvPr/>
        </p:nvSpPr>
        <p:spPr>
          <a:xfrm>
            <a:off x="1619672" y="1598935"/>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smtClean="0">
                <a:ln>
                  <a:noFill/>
                </a:ln>
                <a:solidFill>
                  <a:schemeClr val="tx1"/>
                </a:solidFill>
                <a:effectLst/>
                <a:uLnTx/>
                <a:uFillTx/>
                <a:latin typeface="+mj-lt"/>
                <a:ea typeface="+mj-ea"/>
                <a:cs typeface="+mj-cs"/>
              </a:rPr>
              <a:t> </a:t>
            </a:r>
            <a:r>
              <a:rPr kumimoji="0" lang="el-GR" sz="2800" b="1" i="0" u="none" strike="noStrike" kern="1200" cap="none" spc="0" normalizeH="0" baseline="0" noProof="0" smtClean="0">
                <a:ln>
                  <a:noFill/>
                </a:ln>
                <a:solidFill>
                  <a:schemeClr val="tx2"/>
                </a:solidFill>
                <a:effectLst/>
                <a:uLnTx/>
                <a:uFillTx/>
                <a:latin typeface="+mj-lt"/>
                <a:ea typeface="+mj-ea"/>
                <a:cs typeface="+mj-cs"/>
              </a:rPr>
              <a:t>Φλεγμονώδη/απομυελινωτικά 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0" y="-27384"/>
            <a:ext cx="9144000" cy="6858000"/>
          </a:xfrm>
          <a:prstGeom prst="rect">
            <a:avLst/>
          </a:prstGeom>
          <a:noFill/>
          <a:ln>
            <a:noFill/>
          </a:ln>
        </p:spPr>
      </p:pic>
      <p:sp>
        <p:nvSpPr>
          <p:cNvPr id="3" name="TextBox 2"/>
          <p:cNvSpPr txBox="1"/>
          <p:nvPr/>
        </p:nvSpPr>
        <p:spPr>
          <a:xfrm>
            <a:off x="4427984" y="5013176"/>
            <a:ext cx="4248472" cy="707886"/>
          </a:xfrm>
          <a:prstGeom prst="rect">
            <a:avLst/>
          </a:prstGeom>
          <a:solidFill>
            <a:schemeClr val="bg1"/>
          </a:solidFill>
        </p:spPr>
        <p:txBody>
          <a:bodyPr wrap="square" rtlCol="0">
            <a:spAutoFit/>
          </a:bodyPr>
          <a:lstStyle/>
          <a:p>
            <a:r>
              <a:rPr lang="en-US" dirty="0" smtClean="0"/>
              <a:t> </a:t>
            </a:r>
            <a:r>
              <a:rPr lang="en-US" sz="2000" b="1" dirty="0" smtClean="0"/>
              <a:t>Myelin specific Th1 and Th17  </a:t>
            </a:r>
            <a:r>
              <a:rPr lang="en-US" sz="2000" b="1" dirty="0" err="1" smtClean="0"/>
              <a:t>Thelper</a:t>
            </a:r>
            <a:endParaRPr lang="en-US" sz="2000" b="1" dirty="0" smtClean="0"/>
          </a:p>
          <a:p>
            <a:r>
              <a:rPr lang="en-US" sz="2000" b="1" dirty="0" smtClean="0"/>
              <a:t> cells can transfer EAE</a:t>
            </a:r>
            <a:endParaRPr lang="el-GR" sz="2000" b="1" dirty="0"/>
          </a:p>
        </p:txBody>
      </p:sp>
    </p:spTree>
    <p:extLst>
      <p:ext uri="{BB962C8B-B14F-4D97-AF65-F5344CB8AC3E}">
        <p14:creationId xmlns="" xmlns:p14="http://schemas.microsoft.com/office/powerpoint/2010/main" val="26055477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Cuser\Documents\15. other OCT 15\immune synapse.gif"/>
          <p:cNvPicPr>
            <a:picLocks noChangeAspect="1" noChangeArrowheads="1"/>
          </p:cNvPicPr>
          <p:nvPr/>
        </p:nvPicPr>
        <p:blipFill>
          <a:blip r:embed="rId2" cstate="print"/>
          <a:srcRect/>
          <a:stretch>
            <a:fillRect/>
          </a:stretch>
        </p:blipFill>
        <p:spPr bwMode="auto">
          <a:xfrm>
            <a:off x="1691680" y="1298276"/>
            <a:ext cx="5688632" cy="4522764"/>
          </a:xfrm>
          <a:prstGeom prst="rect">
            <a:avLst/>
          </a:prstGeom>
          <a:noFill/>
        </p:spPr>
      </p:pic>
      <p:sp>
        <p:nvSpPr>
          <p:cNvPr id="4" name="Title 1"/>
          <p:cNvSpPr txBox="1">
            <a:spLocks/>
          </p:cNvSpPr>
          <p:nvPr/>
        </p:nvSpPr>
        <p:spPr>
          <a:xfrm>
            <a:off x="457200" y="95712"/>
            <a:ext cx="8229600" cy="88501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2"/>
                </a:solidFill>
                <a:effectLst/>
                <a:uLnTx/>
                <a:uFillTx/>
                <a:latin typeface="+mj-lt"/>
                <a:ea typeface="+mj-ea"/>
                <a:cs typeface="+mj-cs"/>
              </a:rPr>
              <a:t>CD4+ T helper cells:</a:t>
            </a:r>
            <a:r>
              <a:rPr kumimoji="0" lang="en-US" sz="2800" b="1" i="0" u="none" strike="noStrike" kern="1200" cap="none" spc="0" normalizeH="0" noProof="0" dirty="0" smtClean="0">
                <a:ln>
                  <a:noFill/>
                </a:ln>
                <a:solidFill>
                  <a:schemeClr val="tx2"/>
                </a:solidFill>
                <a:effectLst/>
                <a:uLnTx/>
                <a:uFillTx/>
                <a:latin typeface="+mj-lt"/>
                <a:ea typeface="+mj-ea"/>
                <a:cs typeface="+mj-cs"/>
              </a:rPr>
              <a:t> immunological synapse</a:t>
            </a:r>
            <a:endParaRPr kumimoji="0" lang="en-US" sz="2800" b="1"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2605547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l-GR"/>
          </a:p>
        </p:txBody>
      </p:sp>
      <p:sp>
        <p:nvSpPr>
          <p:cNvPr id="3" name="Subtitle 2"/>
          <p:cNvSpPr>
            <a:spLocks noGrp="1"/>
          </p:cNvSpPr>
          <p:nvPr>
            <p:ph type="subTitle" idx="1"/>
          </p:nvPr>
        </p:nvSpPr>
        <p:spPr/>
        <p:txBody>
          <a:bodyPr/>
          <a:lstStyle/>
          <a:p>
            <a:endParaRPr lang="el-GR" dirty="0"/>
          </a:p>
        </p:txBody>
      </p:sp>
      <p:sp>
        <p:nvSpPr>
          <p:cNvPr id="4" name="Rectangle 3"/>
          <p:cNvSpPr/>
          <p:nvPr/>
        </p:nvSpPr>
        <p:spPr>
          <a:xfrm>
            <a:off x="0" y="-27384"/>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a:spLocks noChangeArrowheads="1"/>
          </p:cNvSpPr>
          <p:nvPr/>
        </p:nvSpPr>
        <p:spPr bwMode="auto">
          <a:xfrm>
            <a:off x="0" y="-315416"/>
            <a:ext cx="9144000" cy="1152128"/>
          </a:xfrm>
          <a:prstGeom prst="rect">
            <a:avLst/>
          </a:prstGeom>
          <a:noFill/>
          <a:ln w="9525">
            <a:noFill/>
            <a:miter lim="800000"/>
            <a:headEnd/>
            <a:tailEnd/>
          </a:ln>
        </p:spPr>
        <p:txBody>
          <a:bodyPr anchor="ctr"/>
          <a:lstStyle/>
          <a:p>
            <a:r>
              <a:rPr lang="en-US" sz="2800" b="1" dirty="0" smtClean="0">
                <a:solidFill>
                  <a:schemeClr val="bg1"/>
                </a:solidFill>
              </a:rPr>
              <a:t> </a:t>
            </a:r>
            <a:r>
              <a:rPr lang="en-GB" sz="2400" b="1" dirty="0" err="1" smtClean="0">
                <a:solidFill>
                  <a:schemeClr val="bg1"/>
                </a:solidFill>
              </a:rPr>
              <a:t>autoreactive</a:t>
            </a:r>
            <a:r>
              <a:rPr lang="en-GB" sz="2400" b="1" dirty="0" smtClean="0">
                <a:solidFill>
                  <a:schemeClr val="bg1"/>
                </a:solidFill>
              </a:rPr>
              <a:t> T cell clones present in MS and healthy controls</a:t>
            </a:r>
            <a:endParaRPr lang="el-GR" sz="2400" b="1" dirty="0">
              <a:solidFill>
                <a:schemeClr val="bg1"/>
              </a:solidFill>
            </a:endParaRPr>
          </a:p>
        </p:txBody>
      </p:sp>
      <p:sp>
        <p:nvSpPr>
          <p:cNvPr id="6" name="Rectangle 5"/>
          <p:cNvSpPr/>
          <p:nvPr/>
        </p:nvSpPr>
        <p:spPr>
          <a:xfrm>
            <a:off x="467544" y="116632"/>
            <a:ext cx="8280920" cy="6555641"/>
          </a:xfrm>
          <a:prstGeom prst="rect">
            <a:avLst/>
          </a:prstGeom>
        </p:spPr>
        <p:txBody>
          <a:bodyPr wrap="square">
            <a:spAutoFit/>
          </a:bodyPr>
          <a:lstStyle/>
          <a:p>
            <a:pPr>
              <a:lnSpc>
                <a:spcPct val="150000"/>
              </a:lnSpc>
            </a:pPr>
            <a:r>
              <a:rPr lang="el-GR" sz="2000" dirty="0" smtClean="0"/>
              <a:t> </a:t>
            </a:r>
            <a:r>
              <a:rPr lang="en-GB" sz="2000" dirty="0" smtClean="0"/>
              <a:t> </a:t>
            </a:r>
          </a:p>
          <a:p>
            <a:pPr>
              <a:lnSpc>
                <a:spcPct val="150000"/>
              </a:lnSpc>
              <a:buFont typeface="Wingdings" pitchFamily="2" charset="2"/>
              <a:buChar char="q"/>
            </a:pPr>
            <a:r>
              <a:rPr lang="en-GB" sz="2000" dirty="0" smtClean="0"/>
              <a:t>  MBP:</a:t>
            </a:r>
          </a:p>
          <a:p>
            <a:pPr lvl="1">
              <a:lnSpc>
                <a:spcPct val="150000"/>
              </a:lnSpc>
              <a:buFont typeface="Wingdings" pitchFamily="2" charset="2"/>
              <a:buChar char="q"/>
            </a:pPr>
            <a:r>
              <a:rPr lang="en-GB" sz="2000" dirty="0" smtClean="0"/>
              <a:t> increased responses of MBP-reactive T cells from MS patients than healthy controls (</a:t>
            </a:r>
            <a:r>
              <a:rPr lang="en-GB" sz="2000" dirty="0" err="1" smtClean="0"/>
              <a:t>Alegretta</a:t>
            </a:r>
            <a:r>
              <a:rPr lang="en-GB" sz="2000" dirty="0" smtClean="0"/>
              <a:t> et al, 1990).</a:t>
            </a:r>
            <a:endParaRPr lang="el-GR" sz="2000" dirty="0" smtClean="0"/>
          </a:p>
          <a:p>
            <a:pPr>
              <a:lnSpc>
                <a:spcPct val="150000"/>
              </a:lnSpc>
              <a:buFont typeface="Wingdings" pitchFamily="2" charset="2"/>
              <a:buChar char="q"/>
            </a:pPr>
            <a:r>
              <a:rPr lang="el-GR" sz="2000" dirty="0" smtClean="0"/>
              <a:t> </a:t>
            </a:r>
            <a:r>
              <a:rPr lang="en-US" sz="2000" dirty="0" smtClean="0"/>
              <a:t> PLP:</a:t>
            </a:r>
          </a:p>
          <a:p>
            <a:pPr lvl="1">
              <a:lnSpc>
                <a:spcPct val="150000"/>
              </a:lnSpc>
              <a:buFont typeface="Wingdings" pitchFamily="2" charset="2"/>
              <a:buChar char="q"/>
            </a:pPr>
            <a:r>
              <a:rPr lang="el-GR" sz="2000" dirty="0" smtClean="0"/>
              <a:t> </a:t>
            </a:r>
            <a:r>
              <a:rPr lang="en-US" sz="2000" dirty="0" smtClean="0"/>
              <a:t>stronger response to PLP by PLP  reactive T cells from MS patients than healthy controls (Olsson et al, 1990)</a:t>
            </a:r>
          </a:p>
          <a:p>
            <a:pPr lvl="1">
              <a:lnSpc>
                <a:spcPct val="150000"/>
              </a:lnSpc>
              <a:buFont typeface="Wingdings" pitchFamily="2" charset="2"/>
              <a:buChar char="q"/>
            </a:pPr>
            <a:r>
              <a:rPr lang="en-US" sz="2000" dirty="0" smtClean="0"/>
              <a:t> PLP reactive T cells have a Th1 phenotype (</a:t>
            </a:r>
            <a:r>
              <a:rPr lang="en-US" sz="2000" dirty="0" err="1" smtClean="0"/>
              <a:t>Correale</a:t>
            </a:r>
            <a:r>
              <a:rPr lang="en-US" sz="2000" dirty="0" smtClean="0"/>
              <a:t> et al, 1995) </a:t>
            </a:r>
          </a:p>
          <a:p>
            <a:pPr>
              <a:lnSpc>
                <a:spcPct val="150000"/>
              </a:lnSpc>
              <a:buFont typeface="Wingdings" pitchFamily="2" charset="2"/>
              <a:buChar char="q"/>
            </a:pPr>
            <a:r>
              <a:rPr lang="en-US" sz="2000" dirty="0" smtClean="0"/>
              <a:t> MOG:</a:t>
            </a:r>
          </a:p>
          <a:p>
            <a:pPr lvl="1">
              <a:lnSpc>
                <a:spcPct val="150000"/>
              </a:lnSpc>
              <a:buFont typeface="Wingdings" pitchFamily="2" charset="2"/>
              <a:buChar char="q"/>
            </a:pPr>
            <a:r>
              <a:rPr lang="en-US" sz="2000" dirty="0" smtClean="0"/>
              <a:t> stronger proliferative responses of peripheral blood T cells to native MOG from MS patients than healthy controls (</a:t>
            </a:r>
            <a:r>
              <a:rPr lang="en-US" sz="2000" dirty="0" err="1" smtClean="0"/>
              <a:t>Kerlero</a:t>
            </a:r>
            <a:r>
              <a:rPr lang="en-US" sz="2000" dirty="0" smtClean="0"/>
              <a:t> de </a:t>
            </a:r>
            <a:r>
              <a:rPr lang="en-US" sz="2000" dirty="0" err="1" smtClean="0"/>
              <a:t>Rosbo</a:t>
            </a:r>
            <a:r>
              <a:rPr lang="en-US" sz="2000" dirty="0" smtClean="0"/>
              <a:t> et al, 1993).   </a:t>
            </a:r>
          </a:p>
          <a:p>
            <a:pPr lvl="1">
              <a:lnSpc>
                <a:spcPct val="150000"/>
              </a:lnSpc>
              <a:buFont typeface="Wingdings" pitchFamily="2" charset="2"/>
              <a:buChar char="q"/>
            </a:pPr>
            <a:r>
              <a:rPr lang="en-US" sz="2000" dirty="0" smtClean="0"/>
              <a:t>  increased frequencies of MOG-reactive T cells  in peripheral blood and CSF of MS patients compared to controls  (Sun et al, 1991).</a:t>
            </a:r>
            <a:endParaRPr lang="en-GB"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981200" y="918865"/>
            <a:ext cx="4344688" cy="5545866"/>
          </a:xfrm>
          <a:prstGeom prst="rect">
            <a:avLst/>
          </a:prstGeom>
        </p:spPr>
      </p:pic>
      <p:sp>
        <p:nvSpPr>
          <p:cNvPr id="4" name="Rectangle 3"/>
          <p:cNvSpPr/>
          <p:nvPr/>
        </p:nvSpPr>
        <p:spPr>
          <a:xfrm>
            <a:off x="2286000" y="166469"/>
            <a:ext cx="4267200" cy="461665"/>
          </a:xfrm>
          <a:prstGeom prst="rect">
            <a:avLst/>
          </a:prstGeom>
        </p:spPr>
        <p:txBody>
          <a:bodyPr wrap="square">
            <a:spAutoFit/>
          </a:bodyPr>
          <a:lstStyle/>
          <a:p>
            <a:r>
              <a:rPr lang="en-GB" sz="2400" b="1" dirty="0" err="1" smtClean="0">
                <a:solidFill>
                  <a:srgbClr val="000090"/>
                </a:solidFill>
                <a:latin typeface="Times New Roman" charset="0"/>
              </a:rPr>
              <a:t>Thymic</a:t>
            </a:r>
            <a:r>
              <a:rPr lang="en-GB" sz="2400" b="1" dirty="0" smtClean="0">
                <a:solidFill>
                  <a:srgbClr val="000090"/>
                </a:solidFill>
                <a:latin typeface="Times New Roman" charset="0"/>
              </a:rPr>
              <a:t> selection is </a:t>
            </a:r>
            <a:r>
              <a:rPr lang="en-GB" sz="2400" b="1" u="sng" dirty="0" smtClean="0">
                <a:solidFill>
                  <a:srgbClr val="000090"/>
                </a:solidFill>
                <a:latin typeface="Times New Roman" charset="0"/>
              </a:rPr>
              <a:t>incomplete</a:t>
            </a:r>
            <a:endParaRPr lang="en-US" sz="2400" u="sng"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858" name="Object 0"/>
          <p:cNvGraphicFramePr>
            <a:graphicFrameLocks noChangeAspect="1"/>
          </p:cNvGraphicFramePr>
          <p:nvPr/>
        </p:nvGraphicFramePr>
        <p:xfrm>
          <a:off x="381000" y="1235075"/>
          <a:ext cx="8331200" cy="4479925"/>
        </p:xfrm>
        <a:graphic>
          <a:graphicData uri="http://schemas.openxmlformats.org/presentationml/2006/ole">
            <p:oleObj spid="_x0000_s1026" name="Slide" r:id="rId3" imgW="1310610" imgH="874776" progId="PowerPoint.Slide.8">
              <p:embed/>
            </p:oleObj>
          </a:graphicData>
        </a:graphic>
      </p:graphicFrame>
      <p:pic>
        <p:nvPicPr>
          <p:cNvPr id="249859" name="Picture 3" descr="Imperial College London"/>
          <p:cNvPicPr>
            <a:picLocks noChangeAspect="1" noChangeArrowheads="1"/>
          </p:cNvPicPr>
          <p:nvPr/>
        </p:nvPicPr>
        <p:blipFill>
          <a:blip r:embed="rId4" cstate="print"/>
          <a:srcRect/>
          <a:stretch>
            <a:fillRect/>
          </a:stretch>
        </p:blipFill>
        <p:spPr bwMode="auto">
          <a:xfrm>
            <a:off x="7535416" y="5301208"/>
            <a:ext cx="1141040" cy="298844"/>
          </a:xfrm>
          <a:prstGeom prst="rect">
            <a:avLst/>
          </a:prstGeom>
          <a:noFill/>
        </p:spPr>
      </p:pic>
      <p:sp>
        <p:nvSpPr>
          <p:cNvPr id="249863" name="Text Box 7"/>
          <p:cNvSpPr txBox="1">
            <a:spLocks noChangeArrowheads="1"/>
          </p:cNvSpPr>
          <p:nvPr/>
        </p:nvSpPr>
        <p:spPr bwMode="auto">
          <a:xfrm>
            <a:off x="3707904" y="3668713"/>
            <a:ext cx="1651414" cy="400110"/>
          </a:xfrm>
          <a:prstGeom prst="rect">
            <a:avLst/>
          </a:prstGeom>
          <a:noFill/>
          <a:ln w="9525">
            <a:noFill/>
            <a:miter lim="800000"/>
            <a:headEnd/>
            <a:tailEnd/>
          </a:ln>
          <a:effectLst/>
        </p:spPr>
        <p:txBody>
          <a:bodyPr wrap="none">
            <a:spAutoFit/>
          </a:bodyPr>
          <a:lstStyle/>
          <a:p>
            <a:r>
              <a:rPr lang="en-GB" sz="2000" dirty="0" smtClean="0">
                <a:solidFill>
                  <a:schemeClr val="bg1"/>
                </a:solidFill>
              </a:rPr>
              <a:t>CD4+ </a:t>
            </a:r>
            <a:r>
              <a:rPr lang="en-GB" sz="2000" dirty="0" err="1" smtClean="0">
                <a:solidFill>
                  <a:schemeClr val="bg1"/>
                </a:solidFill>
              </a:rPr>
              <a:t>Thelper</a:t>
            </a:r>
            <a:r>
              <a:rPr lang="en-GB" sz="2000" dirty="0" smtClean="0">
                <a:solidFill>
                  <a:schemeClr val="bg1"/>
                </a:solidFill>
              </a:rPr>
              <a:t> </a:t>
            </a:r>
            <a:endParaRPr lang="el-GR" sz="2000" dirty="0">
              <a:solidFill>
                <a:schemeClr val="bg1"/>
              </a:solidFill>
            </a:endParaRPr>
          </a:p>
        </p:txBody>
      </p:sp>
      <p:sp>
        <p:nvSpPr>
          <p:cNvPr id="9" name="Rectangle 4"/>
          <p:cNvSpPr>
            <a:spLocks noChangeArrowheads="1"/>
          </p:cNvSpPr>
          <p:nvPr/>
        </p:nvSpPr>
        <p:spPr bwMode="auto">
          <a:xfrm>
            <a:off x="806896" y="-171400"/>
            <a:ext cx="8229600" cy="1143000"/>
          </a:xfrm>
          <a:prstGeom prst="rect">
            <a:avLst/>
          </a:prstGeom>
          <a:noFill/>
          <a:ln w="9525">
            <a:noFill/>
            <a:miter lim="800000"/>
            <a:headEnd/>
            <a:tailEnd/>
          </a:ln>
        </p:spPr>
        <p:txBody>
          <a:bodyPr anchor="ctr"/>
          <a:lstStyle/>
          <a:p>
            <a:pPr algn="ctr"/>
            <a:r>
              <a:rPr lang="en-US" sz="3200" b="1" dirty="0" smtClean="0">
                <a:solidFill>
                  <a:schemeClr val="tx2"/>
                </a:solidFill>
              </a:rPr>
              <a:t>CD4+ </a:t>
            </a:r>
            <a:r>
              <a:rPr lang="en-US" sz="3200" b="1" dirty="0" err="1" smtClean="0">
                <a:solidFill>
                  <a:schemeClr val="tx2"/>
                </a:solidFill>
              </a:rPr>
              <a:t>Thelper</a:t>
            </a:r>
            <a:r>
              <a:rPr lang="en-US" sz="3200" b="1" dirty="0" smtClean="0">
                <a:solidFill>
                  <a:schemeClr val="tx2"/>
                </a:solidFill>
              </a:rPr>
              <a:t> cell: </a:t>
            </a:r>
            <a:r>
              <a:rPr lang="el-GR" sz="3200" b="1" dirty="0" smtClean="0">
                <a:solidFill>
                  <a:schemeClr val="tx2"/>
                </a:solidFill>
              </a:rPr>
              <a:t>συντονιστικός ρόλος</a:t>
            </a:r>
            <a:endParaRPr lang="el-GR" sz="3200" b="1" dirty="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9" name="Rectangle 3"/>
          <p:cNvSpPr>
            <a:spLocks noChangeArrowheads="1"/>
          </p:cNvSpPr>
          <p:nvPr/>
        </p:nvSpPr>
        <p:spPr bwMode="auto">
          <a:xfrm>
            <a:off x="899592" y="4005064"/>
            <a:ext cx="7344816"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n-US" sz="3600" dirty="0" smtClean="0"/>
              <a:t>I.</a:t>
            </a:r>
            <a:r>
              <a:rPr lang="el-GR" sz="3600" dirty="0" smtClean="0"/>
              <a:t> εισαγωγή</a:t>
            </a:r>
            <a:r>
              <a:rPr lang="en-GB" sz="3600" dirty="0" smtClean="0"/>
              <a:t> </a:t>
            </a:r>
            <a:endParaRPr lang="el-GR" sz="3600" dirty="0"/>
          </a:p>
        </p:txBody>
      </p:sp>
      <p:sp>
        <p:nvSpPr>
          <p:cNvPr id="7" name="Rectangle 6"/>
          <p:cNvSpPr/>
          <p:nvPr/>
        </p:nvSpPr>
        <p:spPr>
          <a:xfrm>
            <a:off x="360040" y="6279703"/>
            <a:ext cx="4572000" cy="461665"/>
          </a:xfrm>
          <a:prstGeom prst="rect">
            <a:avLst/>
          </a:prstGeom>
        </p:spPr>
        <p:txBody>
          <a:bodyPr>
            <a:spAutoFit/>
          </a:bodyPr>
          <a:lstStyle/>
          <a:p>
            <a:r>
              <a:rPr lang="el-GR" sz="2400" dirty="0" smtClean="0"/>
              <a:t>Ηράκλειο, 7</a:t>
            </a:r>
            <a:r>
              <a:rPr lang="en-US" sz="2400" dirty="0" smtClean="0"/>
              <a:t>.</a:t>
            </a:r>
            <a:r>
              <a:rPr lang="el-GR" sz="2400" dirty="0" smtClean="0"/>
              <a:t>10</a:t>
            </a:r>
            <a:r>
              <a:rPr lang="en-US" sz="2400" dirty="0" smtClean="0"/>
              <a:t>.1</a:t>
            </a:r>
            <a:r>
              <a:rPr lang="el-GR" sz="2400" dirty="0" smtClean="0"/>
              <a:t>7</a:t>
            </a:r>
            <a:endParaRPr lang="en-US" sz="2400" dirty="0"/>
          </a:p>
        </p:txBody>
      </p:sp>
      <p:sp>
        <p:nvSpPr>
          <p:cNvPr id="12" name="Title 1"/>
          <p:cNvSpPr txBox="1">
            <a:spLocks/>
          </p:cNvSpPr>
          <p:nvPr/>
        </p:nvSpPr>
        <p:spPr>
          <a:xfrm>
            <a:off x="1619672" y="1598935"/>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Φλεγμονώδη/</a:t>
            </a:r>
            <a:r>
              <a:rPr kumimoji="0" lang="el-GR" sz="2800" b="1" i="0" u="none" strike="noStrike" kern="1200" cap="none" spc="0" normalizeH="0" baseline="0" noProof="0" dirty="0" err="1" smtClean="0">
                <a:ln>
                  <a:noFill/>
                </a:ln>
                <a:solidFill>
                  <a:schemeClr val="tx2"/>
                </a:solidFill>
                <a:effectLst/>
                <a:uLnTx/>
                <a:uFillTx/>
                <a:latin typeface="+mj-lt"/>
                <a:ea typeface="+mj-ea"/>
                <a:cs typeface="+mj-cs"/>
              </a:rPr>
              <a:t>απομυελινωτικά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Object 2"/>
          <p:cNvGraphicFramePr>
            <a:graphicFrameLocks noChangeAspect="1"/>
          </p:cNvGraphicFramePr>
          <p:nvPr/>
        </p:nvGraphicFramePr>
        <p:xfrm>
          <a:off x="609600" y="1082675"/>
          <a:ext cx="8128000" cy="5013325"/>
        </p:xfrm>
        <a:graphic>
          <a:graphicData uri="http://schemas.openxmlformats.org/presentationml/2006/ole">
            <p:oleObj spid="_x0000_s271362" name="Slide" r:id="rId3" imgW="2231169" imgH="1485992" progId="PowerPoint.Slide.8">
              <p:embed/>
            </p:oleObj>
          </a:graphicData>
        </a:graphic>
      </p:graphicFrame>
      <p:pic>
        <p:nvPicPr>
          <p:cNvPr id="161796" name="Picture 4" descr="Imperial College London"/>
          <p:cNvPicPr>
            <a:picLocks noChangeAspect="1" noChangeArrowheads="1"/>
          </p:cNvPicPr>
          <p:nvPr/>
        </p:nvPicPr>
        <p:blipFill>
          <a:blip r:embed="rId4" cstate="print"/>
          <a:srcRect/>
          <a:stretch>
            <a:fillRect/>
          </a:stretch>
        </p:blipFill>
        <p:spPr bwMode="auto">
          <a:xfrm>
            <a:off x="7596336" y="5730924"/>
            <a:ext cx="1108663" cy="290364"/>
          </a:xfrm>
          <a:prstGeom prst="rect">
            <a:avLst/>
          </a:prstGeom>
          <a:noFill/>
        </p:spPr>
      </p:pic>
      <p:sp>
        <p:nvSpPr>
          <p:cNvPr id="5" name="Rectangle 4"/>
          <p:cNvSpPr>
            <a:spLocks noChangeArrowheads="1"/>
          </p:cNvSpPr>
          <p:nvPr/>
        </p:nvSpPr>
        <p:spPr bwMode="auto">
          <a:xfrm>
            <a:off x="806896" y="-171400"/>
            <a:ext cx="8229600" cy="1143000"/>
          </a:xfrm>
          <a:prstGeom prst="rect">
            <a:avLst/>
          </a:prstGeom>
          <a:noFill/>
          <a:ln w="9525">
            <a:noFill/>
            <a:miter lim="800000"/>
            <a:headEnd/>
            <a:tailEnd/>
          </a:ln>
        </p:spPr>
        <p:txBody>
          <a:bodyPr anchor="ctr"/>
          <a:lstStyle/>
          <a:p>
            <a:pPr algn="ctr"/>
            <a:r>
              <a:rPr lang="en-US" sz="3200" b="1" dirty="0" smtClean="0">
                <a:solidFill>
                  <a:schemeClr val="tx2"/>
                </a:solidFill>
              </a:rPr>
              <a:t>CD4+ </a:t>
            </a:r>
            <a:r>
              <a:rPr lang="en-US" sz="3200" b="1" dirty="0" err="1" smtClean="0">
                <a:solidFill>
                  <a:schemeClr val="tx2"/>
                </a:solidFill>
              </a:rPr>
              <a:t>Thelper</a:t>
            </a:r>
            <a:r>
              <a:rPr lang="en-US" sz="3200" b="1" dirty="0" smtClean="0">
                <a:solidFill>
                  <a:schemeClr val="tx2"/>
                </a:solidFill>
              </a:rPr>
              <a:t> cell: </a:t>
            </a:r>
            <a:r>
              <a:rPr lang="el-GR" sz="3200" b="1" dirty="0" smtClean="0">
                <a:solidFill>
                  <a:schemeClr val="tx2"/>
                </a:solidFill>
              </a:rPr>
              <a:t>συντονιστικός ρόλος</a:t>
            </a:r>
            <a:endParaRPr lang="el-GR" sz="3200" b="1" dirty="0">
              <a:solidFill>
                <a:schemeClr val="tx2"/>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603250" y="6251575"/>
            <a:ext cx="8280400" cy="260350"/>
          </a:xfrm>
        </p:spPr>
        <p:txBody>
          <a:bodyPr/>
          <a:lstStyle/>
          <a:p>
            <a:pPr>
              <a:defRPr/>
            </a:pPr>
            <a:endParaRPr lang="en-GB" sz="1800" dirty="0">
              <a:solidFill>
                <a:srgbClr val="FFFFFF"/>
              </a:solidFill>
              <a:latin typeface="Arial" pitchFamily="34" charset="0"/>
              <a:ea typeface="MS PGothic" pitchFamily="34" charset="-128"/>
            </a:endParaRPr>
          </a:p>
        </p:txBody>
      </p:sp>
      <p:sp>
        <p:nvSpPr>
          <p:cNvPr id="27" name="Rectangle 26"/>
          <p:cNvSpPr>
            <a:spLocks noGrp="1" noChangeArrowheads="1"/>
          </p:cNvSpPr>
          <p:nvPr>
            <p:ph type="title"/>
          </p:nvPr>
        </p:nvSpPr>
        <p:spPr>
          <a:xfrm>
            <a:off x="598488" y="0"/>
            <a:ext cx="7595601" cy="683581"/>
          </a:xfrm>
        </p:spPr>
        <p:txBody>
          <a:bodyPr>
            <a:normAutofit/>
          </a:bodyPr>
          <a:lstStyle/>
          <a:p>
            <a:pPr algn="l" eaLnBrk="1" hangingPunct="1"/>
            <a:r>
              <a:rPr lang="en-GB" altLang="en-US" sz="3200" dirty="0" err="1" smtClean="0">
                <a:solidFill>
                  <a:schemeClr val="bg1"/>
                </a:solidFill>
              </a:rPr>
              <a:t>Natalizumab</a:t>
            </a:r>
            <a:r>
              <a:rPr lang="en-GB" altLang="en-US" sz="3200" dirty="0" smtClean="0">
                <a:solidFill>
                  <a:schemeClr val="bg1"/>
                </a:solidFill>
              </a:rPr>
              <a:t>: </a:t>
            </a:r>
            <a:r>
              <a:rPr lang="el-GR" altLang="en-US" sz="3200" dirty="0" smtClean="0">
                <a:solidFill>
                  <a:schemeClr val="bg1"/>
                </a:solidFill>
              </a:rPr>
              <a:t>μηχανισμός δράσης</a:t>
            </a:r>
            <a:endParaRPr lang="en-GB" altLang="en-US" sz="3200" dirty="0" smtClean="0">
              <a:solidFill>
                <a:schemeClr val="bg1"/>
              </a:solidFill>
            </a:endParaRPr>
          </a:p>
        </p:txBody>
      </p:sp>
      <p:sp>
        <p:nvSpPr>
          <p:cNvPr id="28" name="Rectangle 3"/>
          <p:cNvSpPr>
            <a:spLocks noGrp="1" noChangeArrowheads="1"/>
          </p:cNvSpPr>
          <p:nvPr>
            <p:ph idx="4294967295"/>
          </p:nvPr>
        </p:nvSpPr>
        <p:spPr>
          <a:xfrm>
            <a:off x="3643313" y="1717675"/>
            <a:ext cx="5500687" cy="4256088"/>
          </a:xfrm>
        </p:spPr>
        <p:txBody>
          <a:bodyPr>
            <a:normAutofit lnSpcReduction="10000"/>
          </a:bodyPr>
          <a:lstStyle/>
          <a:p>
            <a:pPr eaLnBrk="1" hangingPunct="1"/>
            <a:r>
              <a:rPr lang="en-GB" altLang="en-US" sz="1600" dirty="0" smtClean="0"/>
              <a:t>IV infusion, every 4 weeks (300 mg)</a:t>
            </a:r>
          </a:p>
          <a:p>
            <a:pPr eaLnBrk="1" hangingPunct="1"/>
            <a:r>
              <a:rPr lang="en-GB" altLang="en-US" sz="1600" dirty="0" smtClean="0"/>
              <a:t>Anti-VLA-4 humanised monoclonal antibody</a:t>
            </a:r>
          </a:p>
          <a:p>
            <a:pPr lvl="1" eaLnBrk="1" hangingPunct="1"/>
            <a:r>
              <a:rPr lang="en-GB" altLang="en-US" sz="1400" dirty="0" smtClean="0"/>
              <a:t>also approved for the treatment of Crohn’s disease</a:t>
            </a:r>
          </a:p>
          <a:p>
            <a:pPr eaLnBrk="1" hangingPunct="1"/>
            <a:r>
              <a:rPr lang="en-GB" altLang="en-US" sz="1600" dirty="0" smtClean="0"/>
              <a:t>Binds to the α4 chain of VLA-4 (α4-β1 integrin) on the surface of immune cells</a:t>
            </a:r>
          </a:p>
          <a:p>
            <a:pPr eaLnBrk="1" hangingPunct="1"/>
            <a:r>
              <a:rPr lang="en-GB" altLang="en-US" sz="1600" dirty="0" smtClean="0"/>
              <a:t>Inhibits binding of lymphocytes to </a:t>
            </a:r>
            <a:br>
              <a:rPr lang="en-GB" altLang="en-US" sz="1600" dirty="0" smtClean="0"/>
            </a:br>
            <a:r>
              <a:rPr lang="en-GB" altLang="en-US" sz="1600" dirty="0" smtClean="0"/>
              <a:t>natural ligands</a:t>
            </a:r>
            <a:r>
              <a:rPr lang="en-GB" altLang="en-US" sz="1600" baseline="30000" dirty="0" smtClean="0"/>
              <a:t>1</a:t>
            </a:r>
          </a:p>
          <a:p>
            <a:pPr lvl="1" eaLnBrk="1" hangingPunct="1"/>
            <a:r>
              <a:rPr lang="en-GB" altLang="en-US" sz="1400" dirty="0" smtClean="0"/>
              <a:t>VCAM-1 (endothelium)</a:t>
            </a:r>
          </a:p>
          <a:p>
            <a:pPr lvl="1" eaLnBrk="1" hangingPunct="1"/>
            <a:r>
              <a:rPr lang="en-GB" altLang="en-US" sz="1400" dirty="0" smtClean="0"/>
              <a:t>fibronectin (extracellular matrix)</a:t>
            </a:r>
          </a:p>
          <a:p>
            <a:pPr lvl="1" eaLnBrk="1" hangingPunct="1"/>
            <a:r>
              <a:rPr lang="en-GB" altLang="en-US" sz="1400" dirty="0" err="1" smtClean="0"/>
              <a:t>osteopontin</a:t>
            </a:r>
            <a:r>
              <a:rPr lang="en-GB" altLang="en-US" sz="1400" dirty="0" smtClean="0"/>
              <a:t> (extracellular matrix)</a:t>
            </a:r>
          </a:p>
          <a:p>
            <a:pPr eaLnBrk="1" hangingPunct="1"/>
            <a:r>
              <a:rPr lang="en-GB" altLang="en-US" sz="1600" dirty="0" smtClean="0"/>
              <a:t>Prevents adhesion of leukocytes to the endothelium and subsequent migration across </a:t>
            </a:r>
            <a:br>
              <a:rPr lang="en-GB" altLang="en-US" sz="1600" dirty="0" smtClean="0"/>
            </a:br>
            <a:r>
              <a:rPr lang="en-GB" altLang="en-US" sz="1600" dirty="0" smtClean="0"/>
              <a:t>the BBB</a:t>
            </a:r>
            <a:r>
              <a:rPr lang="en-GB" altLang="en-US" sz="1600" baseline="30000" dirty="0" smtClean="0"/>
              <a:t>1,2</a:t>
            </a:r>
          </a:p>
          <a:p>
            <a:pPr eaLnBrk="1" hangingPunct="1"/>
            <a:r>
              <a:rPr lang="en-GB" altLang="en-US" sz="1600" dirty="0" smtClean="0"/>
              <a:t>Blocks binding to the extracellular matrix, suppressing lymphocyte activation </a:t>
            </a:r>
            <a:br>
              <a:rPr lang="en-GB" altLang="en-US" sz="1600" dirty="0" smtClean="0"/>
            </a:br>
            <a:r>
              <a:rPr lang="en-GB" altLang="en-US" sz="1600" dirty="0" smtClean="0"/>
              <a:t>and proliferation</a:t>
            </a:r>
            <a:r>
              <a:rPr lang="en-GB" altLang="en-US" sz="1600" baseline="30000" dirty="0" smtClean="0"/>
              <a:t>1</a:t>
            </a:r>
          </a:p>
        </p:txBody>
      </p:sp>
      <p:cxnSp>
        <p:nvCxnSpPr>
          <p:cNvPr id="29" name="Straight Arrow Connector 28"/>
          <p:cNvCxnSpPr/>
          <p:nvPr/>
        </p:nvCxnSpPr>
        <p:spPr>
          <a:xfrm>
            <a:off x="515938" y="3382963"/>
            <a:ext cx="692150" cy="6350"/>
          </a:xfrm>
          <a:prstGeom prst="straightConnector1">
            <a:avLst/>
          </a:prstGeom>
          <a:ln w="28575">
            <a:prstDash val="dash"/>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121"/>
          <p:cNvSpPr txBox="1">
            <a:spLocks noChangeArrowheads="1"/>
          </p:cNvSpPr>
          <p:nvPr/>
        </p:nvSpPr>
        <p:spPr bwMode="auto">
          <a:xfrm>
            <a:off x="1395413" y="2778125"/>
            <a:ext cx="4064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a:spcBef>
                <a:spcPct val="0"/>
              </a:spcBef>
              <a:spcAft>
                <a:spcPct val="0"/>
              </a:spcAft>
              <a:buClrTx/>
              <a:buFontTx/>
              <a:buNone/>
            </a:pPr>
            <a:r>
              <a:rPr lang="en-GB" altLang="en-US" sz="1100">
                <a:solidFill>
                  <a:srgbClr val="000000"/>
                </a:solidFill>
                <a:ea typeface="ヒラギノ角ゴ Pro W3"/>
                <a:cs typeface="ヒラギノ角ゴ Pro W3"/>
              </a:rPr>
              <a:t>VLA-4</a:t>
            </a:r>
          </a:p>
        </p:txBody>
      </p:sp>
      <p:cxnSp>
        <p:nvCxnSpPr>
          <p:cNvPr id="31" name="Straight Connector 30"/>
          <p:cNvCxnSpPr/>
          <p:nvPr/>
        </p:nvCxnSpPr>
        <p:spPr bwMode="auto">
          <a:xfrm rot="15219799">
            <a:off x="1142206" y="2455069"/>
            <a:ext cx="534988" cy="0"/>
          </a:xfrm>
          <a:prstGeom prst="line">
            <a:avLst/>
          </a:prstGeom>
          <a:ln w="19050">
            <a:solidFill>
              <a:srgbClr val="E44C1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9819799">
            <a:off x="1357313" y="2719388"/>
            <a:ext cx="239712" cy="0"/>
          </a:xfrm>
          <a:prstGeom prst="line">
            <a:avLst/>
          </a:prstGeom>
          <a:ln w="19050">
            <a:solidFill>
              <a:srgbClr val="E44C16"/>
            </a:solidFill>
          </a:ln>
        </p:spPr>
        <p:style>
          <a:lnRef idx="1">
            <a:schemeClr val="accent1"/>
          </a:lnRef>
          <a:fillRef idx="0">
            <a:schemeClr val="accent1"/>
          </a:fillRef>
          <a:effectRef idx="0">
            <a:schemeClr val="accent1"/>
          </a:effectRef>
          <a:fontRef idx="minor">
            <a:schemeClr val="tx1"/>
          </a:fontRef>
        </p:style>
      </p:cxnSp>
      <p:sp>
        <p:nvSpPr>
          <p:cNvPr id="33" name="AutoShape 364"/>
          <p:cNvSpPr>
            <a:spLocks noChangeArrowheads="1"/>
          </p:cNvSpPr>
          <p:nvPr/>
        </p:nvSpPr>
        <p:spPr bwMode="auto">
          <a:xfrm>
            <a:off x="365125" y="1993900"/>
            <a:ext cx="1293813" cy="357188"/>
          </a:xfrm>
          <a:prstGeom prst="roundRect">
            <a:avLst>
              <a:gd name="adj" fmla="val 16667"/>
            </a:avLst>
          </a:prstGeom>
          <a:solidFill>
            <a:srgbClr val="00B050"/>
          </a:solidFill>
          <a:ln w="19050">
            <a:solidFill>
              <a:schemeClr val="bg1"/>
            </a:solidFill>
            <a:round/>
            <a:headEnd/>
            <a:tailEnd/>
          </a:ln>
          <a:effectLst>
            <a:outerShdw blurRad="50800" dist="38100" dir="2700000" algn="tl" rotWithShape="0">
              <a:prstClr val="black">
                <a:alpha val="40000"/>
              </a:prstClr>
            </a:outerShdw>
          </a:effectLst>
        </p:spPr>
        <p:txBody>
          <a:bodyPr lIns="0" rIns="0" anchor="ctr"/>
          <a:lstStyle/>
          <a:p>
            <a:pPr algn="ctr" eaLnBrk="0" hangingPunct="0">
              <a:defRPr/>
            </a:pPr>
            <a:r>
              <a:rPr lang="en-GB" altLang="en-US" sz="1400" b="1" dirty="0" err="1">
                <a:solidFill>
                  <a:schemeClr val="bg1"/>
                </a:solidFill>
                <a:latin typeface="Arial" charset="0"/>
                <a:ea typeface="MS PGothic" pitchFamily="34" charset="-128"/>
                <a:cs typeface="Arial" charset="0"/>
              </a:rPr>
              <a:t>Natalizumab</a:t>
            </a:r>
          </a:p>
        </p:txBody>
      </p:sp>
      <p:pic>
        <p:nvPicPr>
          <p:cNvPr id="34" name="Picture 333"/>
          <p:cNvPicPr>
            <a:picLocks noChangeAspect="1" noChangeArrowheads="1"/>
          </p:cNvPicPr>
          <p:nvPr/>
        </p:nvPicPr>
        <p:blipFill>
          <a:blip r:embed="rId2" cstate="print">
            <a:extLst>
              <a:ext uri="{28A0092B-C50C-407E-A947-70E740481C1C}">
                <a14:useLocalDpi xmlns:a14="http://schemas.microsoft.com/office/drawing/2010/main" xmlns="" val="0"/>
              </a:ext>
            </a:extLst>
          </a:blip>
          <a:srcRect t="4501" b="49751"/>
          <a:stretch>
            <a:fillRect/>
          </a:stretch>
        </p:blipFill>
        <p:spPr bwMode="auto">
          <a:xfrm>
            <a:off x="1957388" y="3540125"/>
            <a:ext cx="450850"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33"/>
          <p:cNvPicPr>
            <a:picLocks noChangeAspect="1" noChangeArrowheads="1"/>
          </p:cNvPicPr>
          <p:nvPr/>
        </p:nvPicPr>
        <p:blipFill>
          <a:blip r:embed="rId2" cstate="print">
            <a:extLst>
              <a:ext uri="{28A0092B-C50C-407E-A947-70E740481C1C}">
                <a14:useLocalDpi xmlns:a14="http://schemas.microsoft.com/office/drawing/2010/main" xmlns="" val="0"/>
              </a:ext>
            </a:extLst>
          </a:blip>
          <a:srcRect t="4501" b="49751"/>
          <a:stretch>
            <a:fillRect/>
          </a:stretch>
        </p:blipFill>
        <p:spPr bwMode="auto">
          <a:xfrm>
            <a:off x="1955800" y="2022475"/>
            <a:ext cx="450850"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Freeform 35"/>
          <p:cNvSpPr/>
          <p:nvPr/>
        </p:nvSpPr>
        <p:spPr bwMode="auto">
          <a:xfrm>
            <a:off x="1465263" y="3060700"/>
            <a:ext cx="115887" cy="111125"/>
          </a:xfrm>
          <a:custGeom>
            <a:avLst/>
            <a:gdLst>
              <a:gd name="connsiteX0" fmla="*/ 33337 w 88106"/>
              <a:gd name="connsiteY0" fmla="*/ 102394 h 102394"/>
              <a:gd name="connsiteX1" fmla="*/ 0 w 88106"/>
              <a:gd name="connsiteY1" fmla="*/ 45244 h 102394"/>
              <a:gd name="connsiteX2" fmla="*/ 0 w 88106"/>
              <a:gd name="connsiteY2" fmla="*/ 0 h 102394"/>
              <a:gd name="connsiteX3" fmla="*/ 88106 w 88106"/>
              <a:gd name="connsiteY3" fmla="*/ 78581 h 102394"/>
              <a:gd name="connsiteX4" fmla="*/ 33337 w 88106"/>
              <a:gd name="connsiteY4" fmla="*/ 102394 h 10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6" h="102394">
                <a:moveTo>
                  <a:pt x="33337" y="102394"/>
                </a:moveTo>
                <a:lnTo>
                  <a:pt x="0" y="45244"/>
                </a:lnTo>
                <a:lnTo>
                  <a:pt x="0" y="0"/>
                </a:lnTo>
                <a:lnTo>
                  <a:pt x="88106" y="78581"/>
                </a:lnTo>
                <a:lnTo>
                  <a:pt x="33337" y="102394"/>
                </a:lnTo>
                <a:close/>
              </a:path>
            </a:pathLst>
          </a:custGeom>
          <a:solidFill>
            <a:srgbClr val="CC99FF"/>
          </a:solidFill>
          <a:ln w="6350">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1600" dirty="0">
              <a:solidFill>
                <a:srgbClr val="FFFFFF"/>
              </a:solidFill>
            </a:endParaRPr>
          </a:p>
        </p:txBody>
      </p:sp>
      <p:sp>
        <p:nvSpPr>
          <p:cNvPr id="37" name="Freeform 36"/>
          <p:cNvSpPr/>
          <p:nvPr/>
        </p:nvSpPr>
        <p:spPr bwMode="auto">
          <a:xfrm>
            <a:off x="1660525" y="3024188"/>
            <a:ext cx="107950" cy="147637"/>
          </a:xfrm>
          <a:custGeom>
            <a:avLst/>
            <a:gdLst>
              <a:gd name="connsiteX0" fmla="*/ 0 w 83343"/>
              <a:gd name="connsiteY0" fmla="*/ 109538 h 135732"/>
              <a:gd name="connsiteX1" fmla="*/ 59531 w 83343"/>
              <a:gd name="connsiteY1" fmla="*/ 0 h 135732"/>
              <a:gd name="connsiteX2" fmla="*/ 83343 w 83343"/>
              <a:gd name="connsiteY2" fmla="*/ 61913 h 135732"/>
              <a:gd name="connsiteX3" fmla="*/ 83343 w 83343"/>
              <a:gd name="connsiteY3" fmla="*/ 135732 h 135732"/>
              <a:gd name="connsiteX4" fmla="*/ 0 w 83343"/>
              <a:gd name="connsiteY4" fmla="*/ 109538 h 1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3" h="135732">
                <a:moveTo>
                  <a:pt x="0" y="109538"/>
                </a:moveTo>
                <a:lnTo>
                  <a:pt x="59531" y="0"/>
                </a:lnTo>
                <a:lnTo>
                  <a:pt x="83343" y="61913"/>
                </a:lnTo>
                <a:lnTo>
                  <a:pt x="83343" y="135732"/>
                </a:lnTo>
                <a:lnTo>
                  <a:pt x="0" y="109538"/>
                </a:lnTo>
                <a:close/>
              </a:path>
            </a:pathLst>
          </a:custGeom>
          <a:solidFill>
            <a:srgbClr val="CC99FF"/>
          </a:solidFill>
          <a:ln w="6350">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1600" dirty="0">
              <a:solidFill>
                <a:srgbClr val="FFFFFF"/>
              </a:solidFill>
            </a:endParaRPr>
          </a:p>
        </p:txBody>
      </p:sp>
      <p:sp>
        <p:nvSpPr>
          <p:cNvPr id="38" name="Freeform 125"/>
          <p:cNvSpPr>
            <a:spLocks/>
          </p:cNvSpPr>
          <p:nvPr/>
        </p:nvSpPr>
        <p:spPr bwMode="auto">
          <a:xfrm>
            <a:off x="1233488" y="3119438"/>
            <a:ext cx="1323975" cy="554037"/>
          </a:xfrm>
          <a:custGeom>
            <a:avLst/>
            <a:gdLst>
              <a:gd name="T0" fmla="*/ 2147483647 w 1025129"/>
              <a:gd name="T1" fmla="*/ 22820169 h 507206"/>
              <a:gd name="T2" fmla="*/ 2147483647 w 1025129"/>
              <a:gd name="T3" fmla="*/ 12976124 h 507206"/>
              <a:gd name="T4" fmla="*/ 2147483647 w 1025129"/>
              <a:gd name="T5" fmla="*/ 2 h 507206"/>
              <a:gd name="T6" fmla="*/ 2147483647 w 1025129"/>
              <a:gd name="T7" fmla="*/ 6401936 h 507206"/>
              <a:gd name="T8" fmla="*/ 2147483647 w 1025129"/>
              <a:gd name="T9" fmla="*/ 13433613 h 507206"/>
              <a:gd name="T10" fmla="*/ 0 w 1025129"/>
              <a:gd name="T11" fmla="*/ 32971121 h 507206"/>
              <a:gd name="T12" fmla="*/ 2147483647 w 1025129"/>
              <a:gd name="T13" fmla="*/ 48002476 h 507206"/>
              <a:gd name="T14" fmla="*/ 2147483647 w 1025129"/>
              <a:gd name="T15" fmla="*/ 60285928 h 507206"/>
              <a:gd name="T16" fmla="*/ 2147483647 w 1025129"/>
              <a:gd name="T17" fmla="*/ 62564279 h 507206"/>
              <a:gd name="T18" fmla="*/ 2147483647 w 1025129"/>
              <a:gd name="T19" fmla="*/ 60580883 h 507206"/>
              <a:gd name="T20" fmla="*/ 2147483647 w 1025129"/>
              <a:gd name="T21" fmla="*/ 50772389 h 507206"/>
              <a:gd name="T22" fmla="*/ 2147483647 w 1025129"/>
              <a:gd name="T23" fmla="*/ 38600097 h 507206"/>
              <a:gd name="T24" fmla="*/ 2147483647 w 1025129"/>
              <a:gd name="T25" fmla="*/ 35662396 h 507206"/>
              <a:gd name="T26" fmla="*/ 2147483647 w 1025129"/>
              <a:gd name="T27" fmla="*/ 32971121 h 507206"/>
              <a:gd name="T28" fmla="*/ 2147483647 w 1025129"/>
              <a:gd name="T29" fmla="*/ 25297150 h 507206"/>
              <a:gd name="T30" fmla="*/ 2147483647 w 1025129"/>
              <a:gd name="T31" fmla="*/ 12976124 h 507206"/>
              <a:gd name="T32" fmla="*/ 2147483647 w 1025129"/>
              <a:gd name="T33" fmla="*/ 12976124 h 507206"/>
              <a:gd name="T34" fmla="*/ 2147483647 w 1025129"/>
              <a:gd name="T35" fmla="*/ 12976124 h 507206"/>
              <a:gd name="T36" fmla="*/ 2147483647 w 1025129"/>
              <a:gd name="T37" fmla="*/ 16028823 h 507206"/>
              <a:gd name="T38" fmla="*/ 2147483647 w 1025129"/>
              <a:gd name="T39" fmla="*/ 24927162 h 507206"/>
              <a:gd name="T40" fmla="*/ 2147483647 w 1025129"/>
              <a:gd name="T41" fmla="*/ 25297150 h 507206"/>
              <a:gd name="T42" fmla="*/ 2147483647 w 1025129"/>
              <a:gd name="T43" fmla="*/ 22820169 h 5072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5129"/>
              <a:gd name="T67" fmla="*/ 0 h 507206"/>
              <a:gd name="T68" fmla="*/ 1025129 w 1025129"/>
              <a:gd name="T69" fmla="*/ 507206 h 5072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5129" h="507206">
                <a:moveTo>
                  <a:pt x="574675" y="174625"/>
                </a:moveTo>
                <a:cubicBezTo>
                  <a:pt x="552847" y="152400"/>
                  <a:pt x="534194" y="88503"/>
                  <a:pt x="498475" y="60325"/>
                </a:cubicBezTo>
                <a:cubicBezTo>
                  <a:pt x="462756" y="32147"/>
                  <a:pt x="413941" y="11112"/>
                  <a:pt x="360363" y="5556"/>
                </a:cubicBezTo>
                <a:cubicBezTo>
                  <a:pt x="306785" y="0"/>
                  <a:pt x="229791" y="6746"/>
                  <a:pt x="177007" y="26987"/>
                </a:cubicBezTo>
                <a:cubicBezTo>
                  <a:pt x="124223" y="47228"/>
                  <a:pt x="73026" y="88503"/>
                  <a:pt x="43657" y="127000"/>
                </a:cubicBezTo>
                <a:cubicBezTo>
                  <a:pt x="14288" y="165497"/>
                  <a:pt x="0" y="215107"/>
                  <a:pt x="794" y="257969"/>
                </a:cubicBezTo>
                <a:cubicBezTo>
                  <a:pt x="1588" y="300831"/>
                  <a:pt x="21035" y="348060"/>
                  <a:pt x="48419" y="384175"/>
                </a:cubicBezTo>
                <a:cubicBezTo>
                  <a:pt x="75803" y="420291"/>
                  <a:pt x="120253" y="454421"/>
                  <a:pt x="165100" y="474662"/>
                </a:cubicBezTo>
                <a:cubicBezTo>
                  <a:pt x="209947" y="494903"/>
                  <a:pt x="269081" y="504032"/>
                  <a:pt x="317500" y="505619"/>
                </a:cubicBezTo>
                <a:cubicBezTo>
                  <a:pt x="365919" y="507206"/>
                  <a:pt x="415529" y="501650"/>
                  <a:pt x="455613" y="484187"/>
                </a:cubicBezTo>
                <a:cubicBezTo>
                  <a:pt x="495698" y="466725"/>
                  <a:pt x="533401" y="430213"/>
                  <a:pt x="558007" y="400844"/>
                </a:cubicBezTo>
                <a:cubicBezTo>
                  <a:pt x="582613" y="371475"/>
                  <a:pt x="580231" y="327422"/>
                  <a:pt x="603250" y="307975"/>
                </a:cubicBezTo>
                <a:cubicBezTo>
                  <a:pt x="626269" y="288528"/>
                  <a:pt x="652860" y="292893"/>
                  <a:pt x="696119" y="284162"/>
                </a:cubicBezTo>
                <a:cubicBezTo>
                  <a:pt x="739378" y="275431"/>
                  <a:pt x="813594" y="271065"/>
                  <a:pt x="862807" y="255587"/>
                </a:cubicBezTo>
                <a:cubicBezTo>
                  <a:pt x="912020" y="240109"/>
                  <a:pt x="965597" y="217091"/>
                  <a:pt x="991394" y="191294"/>
                </a:cubicBezTo>
                <a:cubicBezTo>
                  <a:pt x="1017191" y="165497"/>
                  <a:pt x="1025129" y="121047"/>
                  <a:pt x="1017588" y="100806"/>
                </a:cubicBezTo>
                <a:cubicBezTo>
                  <a:pt x="1010047" y="80565"/>
                  <a:pt x="971550" y="72628"/>
                  <a:pt x="946150" y="69850"/>
                </a:cubicBezTo>
                <a:cubicBezTo>
                  <a:pt x="920750" y="67072"/>
                  <a:pt x="893763" y="73025"/>
                  <a:pt x="865188" y="84137"/>
                </a:cubicBezTo>
                <a:cubicBezTo>
                  <a:pt x="836613" y="95249"/>
                  <a:pt x="800894" y="119459"/>
                  <a:pt x="774700" y="136525"/>
                </a:cubicBezTo>
                <a:cubicBezTo>
                  <a:pt x="748506" y="153591"/>
                  <a:pt x="732234" y="177006"/>
                  <a:pt x="708025" y="186531"/>
                </a:cubicBezTo>
                <a:cubicBezTo>
                  <a:pt x="683816" y="196056"/>
                  <a:pt x="651272" y="195262"/>
                  <a:pt x="629444" y="193675"/>
                </a:cubicBezTo>
                <a:cubicBezTo>
                  <a:pt x="607616" y="192088"/>
                  <a:pt x="596503" y="196850"/>
                  <a:pt x="574675" y="174625"/>
                </a:cubicBezTo>
                <a:close/>
              </a:path>
            </a:pathLst>
          </a:custGeom>
          <a:solidFill>
            <a:srgbClr val="FFFFFF"/>
          </a:solidFill>
          <a:ln w="19050" cap="flat" cmpd="sng" algn="ctr">
            <a:solidFill>
              <a:srgbClr val="A290E4"/>
            </a:solidFill>
            <a:prstDash val="solid"/>
            <a:round/>
            <a:headEnd/>
            <a:tailEnd/>
          </a:ln>
        </p:spPr>
        <p:txBody>
          <a:bodyPr anchor="ctr"/>
          <a:lstStyle/>
          <a:p>
            <a:endParaRPr lang="el-GR"/>
          </a:p>
        </p:txBody>
      </p:sp>
      <p:grpSp>
        <p:nvGrpSpPr>
          <p:cNvPr id="2" name="Oval 277"/>
          <p:cNvGrpSpPr>
            <a:grpSpLocks/>
          </p:cNvGrpSpPr>
          <p:nvPr/>
        </p:nvGrpSpPr>
        <p:grpSpPr bwMode="auto">
          <a:xfrm>
            <a:off x="1277938" y="3187700"/>
            <a:ext cx="590550" cy="420688"/>
            <a:chOff x="1066800" y="3493008"/>
            <a:chExt cx="591312" cy="420624"/>
          </a:xfrm>
        </p:grpSpPr>
        <p:pic>
          <p:nvPicPr>
            <p:cNvPr id="40" name="Oval 277"/>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3493008"/>
              <a:ext cx="591312" cy="420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 Box 103"/>
            <p:cNvSpPr txBox="1">
              <a:spLocks noChangeArrowheads="1"/>
            </p:cNvSpPr>
            <p:nvPr/>
          </p:nvSpPr>
          <p:spPr bwMode="auto">
            <a:xfrm>
              <a:off x="1155226" y="3558745"/>
              <a:ext cx="408898" cy="283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a:spcBef>
                  <a:spcPct val="0"/>
                </a:spcBef>
                <a:spcAft>
                  <a:spcPct val="0"/>
                </a:spcAft>
                <a:buClrTx/>
                <a:buFontTx/>
                <a:buNone/>
              </a:pPr>
              <a:r>
                <a:rPr lang="en-GB" altLang="en-US" sz="900" b="0">
                  <a:solidFill>
                    <a:srgbClr val="000000"/>
                  </a:solidFill>
                </a:rPr>
                <a:t>T</a:t>
              </a:r>
            </a:p>
          </p:txBody>
        </p:sp>
      </p:grpSp>
      <p:sp>
        <p:nvSpPr>
          <p:cNvPr id="42" name="Multiply 18"/>
          <p:cNvSpPr>
            <a:spLocks/>
          </p:cNvSpPr>
          <p:nvPr/>
        </p:nvSpPr>
        <p:spPr bwMode="auto">
          <a:xfrm>
            <a:off x="1577975" y="2754313"/>
            <a:ext cx="1260475" cy="1260475"/>
          </a:xfrm>
          <a:custGeom>
            <a:avLst/>
            <a:gdLst>
              <a:gd name="T0" fmla="*/ 302735 w 1260475"/>
              <a:gd name="T1" fmla="*/ 302735 h 1260475"/>
              <a:gd name="T2" fmla="*/ 957740 w 1260475"/>
              <a:gd name="T3" fmla="*/ 302735 h 1260475"/>
              <a:gd name="T4" fmla="*/ 957740 w 1260475"/>
              <a:gd name="T5" fmla="*/ 957740 h 1260475"/>
              <a:gd name="T6" fmla="*/ 302735 w 1260475"/>
              <a:gd name="T7" fmla="*/ 957740 h 1260475"/>
              <a:gd name="T8" fmla="*/ 11796480 60000 65536"/>
              <a:gd name="T9" fmla="*/ 17694720 60000 65536"/>
              <a:gd name="T10" fmla="*/ 0 60000 65536"/>
              <a:gd name="T11" fmla="*/ 5898240 60000 65536"/>
              <a:gd name="T12" fmla="*/ 255091 w 1260475"/>
              <a:gd name="T13" fmla="*/ 255091 h 1260475"/>
              <a:gd name="T14" fmla="*/ 1005384 w 1260475"/>
              <a:gd name="T15" fmla="*/ 1005384 h 1260475"/>
            </a:gdLst>
            <a:ahLst/>
            <a:cxnLst>
              <a:cxn ang="T8">
                <a:pos x="T0" y="T1"/>
              </a:cxn>
              <a:cxn ang="T9">
                <a:pos x="T2" y="T3"/>
              </a:cxn>
              <a:cxn ang="T10">
                <a:pos x="T4" y="T5"/>
              </a:cxn>
              <a:cxn ang="T11">
                <a:pos x="T6" y="T7"/>
              </a:cxn>
            </a:cxnLst>
            <a:rect l="T12" t="T13" r="T14" b="T15"/>
            <a:pathLst>
              <a:path w="1260475" h="1260475">
                <a:moveTo>
                  <a:pt x="255091" y="350379"/>
                </a:moveTo>
                <a:lnTo>
                  <a:pt x="350379" y="255091"/>
                </a:lnTo>
                <a:lnTo>
                  <a:pt x="630238" y="534950"/>
                </a:lnTo>
                <a:lnTo>
                  <a:pt x="910096" y="255091"/>
                </a:lnTo>
                <a:lnTo>
                  <a:pt x="1005384" y="350379"/>
                </a:lnTo>
                <a:lnTo>
                  <a:pt x="725525" y="630238"/>
                </a:lnTo>
                <a:lnTo>
                  <a:pt x="1005384" y="910096"/>
                </a:lnTo>
                <a:lnTo>
                  <a:pt x="910096" y="1005384"/>
                </a:lnTo>
                <a:lnTo>
                  <a:pt x="630238" y="725525"/>
                </a:lnTo>
                <a:lnTo>
                  <a:pt x="350379" y="1005384"/>
                </a:lnTo>
                <a:lnTo>
                  <a:pt x="255091" y="910096"/>
                </a:lnTo>
                <a:lnTo>
                  <a:pt x="534950" y="630238"/>
                </a:lnTo>
                <a:lnTo>
                  <a:pt x="255091" y="350379"/>
                </a:lnTo>
                <a:close/>
              </a:path>
            </a:pathLst>
          </a:custGeom>
          <a:solidFill>
            <a:schemeClr val="accent1"/>
          </a:solidFill>
          <a:ln w="6350" cap="flat" cmpd="sng" algn="ctr">
            <a:solidFill>
              <a:schemeClr val="hlink"/>
            </a:solidFill>
            <a:prstDash val="solid"/>
            <a:round/>
            <a:headEnd/>
            <a:tailEnd/>
          </a:ln>
        </p:spPr>
        <p:txBody>
          <a:bodyPr anchor="ctr"/>
          <a:lstStyle/>
          <a:p>
            <a:endParaRPr lang="el-GR"/>
          </a:p>
        </p:txBody>
      </p:sp>
      <p:sp>
        <p:nvSpPr>
          <p:cNvPr id="43" name="Arc 42"/>
          <p:cNvSpPr/>
          <p:nvPr/>
        </p:nvSpPr>
        <p:spPr>
          <a:xfrm rot="5176664">
            <a:off x="895350" y="3536950"/>
            <a:ext cx="914400" cy="914400"/>
          </a:xfrm>
          <a:prstGeom prst="arc">
            <a:avLst>
              <a:gd name="adj1" fmla="val 13627271"/>
              <a:gd name="adj2" fmla="val 0"/>
            </a:avLst>
          </a:prstGeom>
          <a:ln w="28575">
            <a:prstDash val="dash"/>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dirty="0"/>
          </a:p>
        </p:txBody>
      </p:sp>
      <p:sp>
        <p:nvSpPr>
          <p:cNvPr id="44" name="AutoShape 109"/>
          <p:cNvSpPr>
            <a:spLocks noChangeArrowheads="1"/>
          </p:cNvSpPr>
          <p:nvPr/>
        </p:nvSpPr>
        <p:spPr bwMode="auto">
          <a:xfrm>
            <a:off x="1814513" y="1649413"/>
            <a:ext cx="681037" cy="341312"/>
          </a:xfrm>
          <a:prstGeom prst="roundRect">
            <a:avLst>
              <a:gd name="adj" fmla="val 16667"/>
            </a:avLst>
          </a:prstGeom>
          <a:solidFill>
            <a:schemeClr val="folHlink"/>
          </a:solidFill>
          <a:ln w="6350" algn="ctr">
            <a:solidFill>
              <a:schemeClr val="folHlink"/>
            </a:solidFill>
            <a:round/>
            <a:headEnd/>
            <a:tailEnd/>
          </a:ln>
          <a:effectLst>
            <a:outerShdw dist="53882" dir="2700000" algn="ctr" rotWithShape="0">
              <a:schemeClr val="bg2">
                <a:alpha val="50000"/>
              </a:schemeClr>
            </a:outerShdw>
          </a:effectLst>
        </p:spPr>
        <p:txBody>
          <a:bodyPr wrap="none" anchor="ct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spcBef>
                <a:spcPct val="0"/>
              </a:spcBef>
              <a:spcAft>
                <a:spcPct val="0"/>
              </a:spcAft>
              <a:buClrTx/>
              <a:buFontTx/>
              <a:buNone/>
            </a:pPr>
            <a:r>
              <a:rPr lang="en-GB" altLang="en-US" sz="1400">
                <a:solidFill>
                  <a:schemeClr val="bg1"/>
                </a:solidFill>
              </a:rPr>
              <a:t>BBB</a:t>
            </a:r>
          </a:p>
        </p:txBody>
      </p:sp>
      <p:sp>
        <p:nvSpPr>
          <p:cNvPr id="45" name="Text Box 219"/>
          <p:cNvSpPr txBox="1">
            <a:spLocks noChangeArrowheads="1"/>
          </p:cNvSpPr>
          <p:nvPr/>
        </p:nvSpPr>
        <p:spPr bwMode="auto">
          <a:xfrm>
            <a:off x="365125" y="6446838"/>
            <a:ext cx="8535987" cy="33855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eaLnBrk="1" hangingPunct="1">
              <a:spcBef>
                <a:spcPct val="0"/>
              </a:spcBef>
              <a:spcAft>
                <a:spcPct val="0"/>
              </a:spcAft>
              <a:buClrTx/>
              <a:buFontTx/>
              <a:buNone/>
            </a:pPr>
            <a:r>
              <a:rPr lang="en-GB" altLang="en-US" sz="800" b="0" dirty="0">
                <a:solidFill>
                  <a:srgbClr val="606060"/>
                </a:solidFill>
              </a:rPr>
              <a:t>VCAM, vascular cell adhesion molecule; VLA, Very Late Antigen</a:t>
            </a:r>
            <a:br>
              <a:rPr lang="en-GB" altLang="en-US" sz="800" b="0" dirty="0">
                <a:solidFill>
                  <a:srgbClr val="606060"/>
                </a:solidFill>
              </a:rPr>
            </a:br>
            <a:r>
              <a:rPr lang="en-GB" altLang="en-US" sz="800" b="0" dirty="0">
                <a:solidFill>
                  <a:srgbClr val="606060"/>
                </a:solidFill>
              </a:rPr>
              <a:t>1. </a:t>
            </a:r>
            <a:r>
              <a:rPr lang="en-GB" altLang="en-US" sz="800" b="0" dirty="0">
                <a:solidFill>
                  <a:srgbClr val="606060"/>
                </a:solidFill>
                <a:hlinkClick r:id="rId4"/>
              </a:rPr>
              <a:t>Rice et al. Neurology 2005</a:t>
            </a:r>
            <a:r>
              <a:rPr lang="en-GB" altLang="en-US" sz="800" b="0" dirty="0">
                <a:solidFill>
                  <a:srgbClr val="606060"/>
                </a:solidFill>
              </a:rPr>
              <a:t>; 2. </a:t>
            </a:r>
            <a:r>
              <a:rPr lang="en-GB" altLang="en-US" sz="800" b="0" dirty="0" err="1">
                <a:solidFill>
                  <a:srgbClr val="606060"/>
                </a:solidFill>
                <a:hlinkClick r:id="rId5"/>
              </a:rPr>
              <a:t>Niino</a:t>
            </a:r>
            <a:r>
              <a:rPr lang="en-GB" altLang="en-US" sz="800" b="0" dirty="0">
                <a:solidFill>
                  <a:srgbClr val="606060"/>
                </a:solidFill>
                <a:hlinkClick r:id="rId5"/>
              </a:rPr>
              <a:t> M et al. Ann </a:t>
            </a:r>
            <a:r>
              <a:rPr lang="en-GB" altLang="en-US" sz="800" b="0" dirty="0" err="1">
                <a:solidFill>
                  <a:srgbClr val="606060"/>
                </a:solidFill>
                <a:hlinkClick r:id="rId5"/>
              </a:rPr>
              <a:t>Neurol</a:t>
            </a:r>
            <a:r>
              <a:rPr lang="en-GB" altLang="en-US" sz="800" b="0" dirty="0">
                <a:solidFill>
                  <a:srgbClr val="606060"/>
                </a:solidFill>
                <a:hlinkClick r:id="rId5"/>
              </a:rPr>
              <a:t> 2006 </a:t>
            </a:r>
            <a:r>
              <a:rPr lang="en-GB" altLang="en-US" sz="800" b="0" dirty="0">
                <a:solidFill>
                  <a:srgbClr val="606060"/>
                </a:solidFill>
              </a:rPr>
              <a:t>; Mechanism images adapted from: </a:t>
            </a:r>
            <a:r>
              <a:rPr lang="en-GB" altLang="en-US" sz="800" b="0" dirty="0">
                <a:solidFill>
                  <a:srgbClr val="606060"/>
                </a:solidFill>
                <a:hlinkClick r:id="rId6"/>
              </a:rPr>
              <a:t>Linker RA et al. Trends </a:t>
            </a:r>
            <a:r>
              <a:rPr lang="en-GB" altLang="en-US" sz="800" b="0" dirty="0" err="1">
                <a:solidFill>
                  <a:srgbClr val="606060"/>
                </a:solidFill>
                <a:hlinkClick r:id="rId6"/>
              </a:rPr>
              <a:t>Pharmacol</a:t>
            </a:r>
            <a:r>
              <a:rPr lang="en-GB" altLang="en-US" sz="800" b="0" dirty="0">
                <a:solidFill>
                  <a:srgbClr val="606060"/>
                </a:solidFill>
                <a:hlinkClick r:id="rId6"/>
              </a:rPr>
              <a:t> </a:t>
            </a:r>
            <a:r>
              <a:rPr lang="en-GB" altLang="en-US" sz="800" b="0" dirty="0" err="1">
                <a:solidFill>
                  <a:srgbClr val="606060"/>
                </a:solidFill>
                <a:hlinkClick r:id="rId6"/>
              </a:rPr>
              <a:t>Sci</a:t>
            </a:r>
            <a:r>
              <a:rPr lang="en-GB" altLang="en-US" sz="800" b="0" dirty="0">
                <a:solidFill>
                  <a:srgbClr val="606060"/>
                </a:solidFill>
                <a:hlinkClick r:id="rId6"/>
              </a:rPr>
              <a:t> 2008</a:t>
            </a:r>
            <a:endParaRPr lang="en-GB" altLang="en-US" sz="800" b="0" dirty="0">
              <a:solidFill>
                <a:srgbClr val="606060"/>
              </a:solidFill>
            </a:endParaRPr>
          </a:p>
        </p:txBody>
      </p:sp>
      <p:sp>
        <p:nvSpPr>
          <p:cNvPr id="46" name="AutoShape 2"/>
          <p:cNvSpPr>
            <a:spLocks noChangeArrowheads="1"/>
          </p:cNvSpPr>
          <p:nvPr/>
        </p:nvSpPr>
        <p:spPr bwMode="auto">
          <a:xfrm>
            <a:off x="123825" y="954088"/>
            <a:ext cx="1644650" cy="552450"/>
          </a:xfrm>
          <a:prstGeom prst="roundRect">
            <a:avLst>
              <a:gd name="adj" fmla="val 16667"/>
            </a:avLst>
          </a:prstGeom>
          <a:solidFill>
            <a:srgbClr val="7030A0"/>
          </a:solidFill>
          <a:ln w="6350">
            <a:solidFill>
              <a:schemeClr val="folHlink"/>
            </a:solidFill>
            <a:round/>
            <a:headEnd/>
            <a:tailEnd/>
          </a:ln>
          <a:effectLst>
            <a:outerShdw dist="53882" dir="2700000" algn="ctr" rotWithShape="0">
              <a:schemeClr val="bg2">
                <a:alpha val="50000"/>
              </a:schemeClr>
            </a:outerShdw>
          </a:effectLst>
        </p:spPr>
        <p:txBody>
          <a:bodyPr wrap="none" anchor="ctr"/>
          <a:lstStyle/>
          <a:p>
            <a:pPr algn="ctr">
              <a:defRPr/>
            </a:pPr>
            <a:r>
              <a:rPr lang="en-GB" sz="1400" b="1" dirty="0">
                <a:solidFill>
                  <a:srgbClr val="FFFFFF"/>
                </a:solidFill>
                <a:latin typeface="Arial" charset="0"/>
                <a:cs typeface="+mn-cs"/>
              </a:rPr>
              <a:t>Periphery/ </a:t>
            </a:r>
          </a:p>
          <a:p>
            <a:pPr algn="ctr">
              <a:defRPr/>
            </a:pPr>
            <a:r>
              <a:rPr lang="en-GB" sz="1400" b="1" dirty="0">
                <a:solidFill>
                  <a:srgbClr val="FFFFFF"/>
                </a:solidFill>
                <a:latin typeface="Arial" charset="0"/>
                <a:cs typeface="+mn-cs"/>
              </a:rPr>
              <a:t>Immune system</a:t>
            </a:r>
          </a:p>
        </p:txBody>
      </p:sp>
      <p:sp>
        <p:nvSpPr>
          <p:cNvPr id="47" name="AutoShape 20"/>
          <p:cNvSpPr>
            <a:spLocks noChangeAspect="1" noChangeArrowheads="1"/>
          </p:cNvSpPr>
          <p:nvPr/>
        </p:nvSpPr>
        <p:spPr bwMode="auto">
          <a:xfrm>
            <a:off x="5611813" y="981075"/>
            <a:ext cx="3387725" cy="441325"/>
          </a:xfrm>
          <a:prstGeom prst="flowChartAlternateProcess">
            <a:avLst/>
          </a:prstGeom>
          <a:solidFill>
            <a:srgbClr val="F5D0CC"/>
          </a:solidFill>
          <a:ln w="9525" algn="ctr">
            <a:solidFill>
              <a:schemeClr val="tx1"/>
            </a:solidFill>
            <a:miter lim="800000"/>
            <a:headEnd/>
            <a:tailEnd/>
          </a:ln>
        </p:spPr>
        <p:txBody>
          <a:bodyPr lIns="72000" tIns="0" rIns="0" bIns="0" anchor="ctr"/>
          <a:lstStyle>
            <a:lvl1pPr marL="341313" indent="-341313"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eaLnBrk="1" hangingPunct="1">
              <a:spcBef>
                <a:spcPts val="475"/>
              </a:spcBef>
              <a:spcAft>
                <a:spcPts val="475"/>
              </a:spcAft>
              <a:buClr>
                <a:srgbClr val="A50021"/>
              </a:buClr>
              <a:buFontTx/>
              <a:buNone/>
            </a:pPr>
            <a:r>
              <a:rPr lang="en-GB" altLang="en-US" sz="1500">
                <a:solidFill>
                  <a:srgbClr val="000000"/>
                </a:solidFill>
                <a:ea typeface="ヒラギノ角ゴ Pro W3"/>
                <a:cs typeface="ヒラギノ角ゴ Pro W3"/>
              </a:rPr>
              <a:t>Target / principle: immune system</a:t>
            </a:r>
          </a:p>
        </p:txBody>
      </p:sp>
      <p:sp>
        <p:nvSpPr>
          <p:cNvPr id="48" name="AutoShape 89"/>
          <p:cNvSpPr>
            <a:spLocks noChangeArrowheads="1"/>
          </p:cNvSpPr>
          <p:nvPr/>
        </p:nvSpPr>
        <p:spPr bwMode="auto">
          <a:xfrm>
            <a:off x="2084388" y="954088"/>
            <a:ext cx="1878012" cy="579437"/>
          </a:xfrm>
          <a:prstGeom prst="roundRect">
            <a:avLst>
              <a:gd name="adj" fmla="val 16667"/>
            </a:avLst>
          </a:prstGeom>
          <a:solidFill>
            <a:schemeClr val="accent2"/>
          </a:solidFill>
          <a:ln w="6350" algn="ctr">
            <a:solidFill>
              <a:schemeClr val="folHlink"/>
            </a:solidFill>
            <a:round/>
            <a:headEnd/>
            <a:tailEnd/>
          </a:ln>
          <a:effectLst>
            <a:outerShdw dist="53882" dir="2700000" algn="ctr" rotWithShape="0">
              <a:schemeClr val="bg2">
                <a:alpha val="50000"/>
              </a:schemeClr>
            </a:outerShdw>
          </a:effectLst>
        </p:spPr>
        <p:txBody>
          <a:bodyPr anchor="ct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spcBef>
                <a:spcPct val="0"/>
              </a:spcBef>
              <a:spcAft>
                <a:spcPct val="0"/>
              </a:spcAft>
              <a:buClrTx/>
              <a:buFontTx/>
              <a:buNone/>
            </a:pPr>
            <a:r>
              <a:rPr lang="en-GB" altLang="en-US" sz="1400" dirty="0">
                <a:solidFill>
                  <a:schemeClr val="bg1"/>
                </a:solidFill>
              </a:rPr>
              <a:t>CNS / Immune and Neural system</a:t>
            </a:r>
          </a:p>
        </p:txBody>
      </p:sp>
    </p:spTree>
    <p:extLst>
      <p:ext uri="{BB962C8B-B14F-4D97-AF65-F5344CB8AC3E}">
        <p14:creationId xmlns:p14="http://schemas.microsoft.com/office/powerpoint/2010/main" xmlns="" val="2630155488"/>
      </p:ext>
    </p:extLst>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2" name="Line 8"/>
          <p:cNvSpPr>
            <a:spLocks noChangeShapeType="1"/>
          </p:cNvSpPr>
          <p:nvPr/>
        </p:nvSpPr>
        <p:spPr bwMode="auto">
          <a:xfrm>
            <a:off x="1828800" y="3810000"/>
            <a:ext cx="2057400" cy="838200"/>
          </a:xfrm>
          <a:prstGeom prst="line">
            <a:avLst/>
          </a:prstGeom>
          <a:noFill/>
          <a:ln w="25400">
            <a:solidFill>
              <a:srgbClr val="FFFF00"/>
            </a:solidFill>
            <a:round/>
            <a:headEnd/>
            <a:tailEnd type="triangle" w="med" len="med"/>
          </a:ln>
          <a:effectLst/>
        </p:spPr>
        <p:txBody>
          <a:bodyPr/>
          <a:lstStyle/>
          <a:p>
            <a:endParaRPr lang="el-GR"/>
          </a:p>
        </p:txBody>
      </p:sp>
      <p:sp>
        <p:nvSpPr>
          <p:cNvPr id="164873" name="Text Box 9"/>
          <p:cNvSpPr txBox="1">
            <a:spLocks noChangeArrowheads="1"/>
          </p:cNvSpPr>
          <p:nvPr/>
        </p:nvSpPr>
        <p:spPr bwMode="auto">
          <a:xfrm>
            <a:off x="4327525" y="3668713"/>
            <a:ext cx="792163" cy="396875"/>
          </a:xfrm>
          <a:prstGeom prst="rect">
            <a:avLst/>
          </a:prstGeom>
          <a:noFill/>
          <a:ln w="9525">
            <a:noFill/>
            <a:miter lim="800000"/>
            <a:headEnd/>
            <a:tailEnd/>
          </a:ln>
          <a:effectLst/>
        </p:spPr>
        <p:txBody>
          <a:bodyPr wrap="none">
            <a:spAutoFit/>
          </a:bodyPr>
          <a:lstStyle/>
          <a:p>
            <a:r>
              <a:rPr lang="en-GB" sz="2000">
                <a:solidFill>
                  <a:schemeClr val="bg1"/>
                </a:solidFill>
              </a:rPr>
              <a:t>T cell</a:t>
            </a:r>
            <a:endParaRPr lang="el-GR" sz="2000">
              <a:solidFill>
                <a:schemeClr val="bg1"/>
              </a:solidFill>
            </a:endParaRPr>
          </a:p>
        </p:txBody>
      </p:sp>
      <p:pic>
        <p:nvPicPr>
          <p:cNvPr id="164874" name="Picture 10"/>
          <p:cNvPicPr>
            <a:picLocks noChangeAspect="1" noChangeArrowheads="1"/>
          </p:cNvPicPr>
          <p:nvPr/>
        </p:nvPicPr>
        <p:blipFill>
          <a:blip r:embed="rId2" cstate="print"/>
          <a:srcRect/>
          <a:stretch>
            <a:fillRect/>
          </a:stretch>
        </p:blipFill>
        <p:spPr bwMode="auto">
          <a:xfrm>
            <a:off x="990600" y="1196975"/>
            <a:ext cx="7072313" cy="4670425"/>
          </a:xfrm>
          <a:prstGeom prst="rect">
            <a:avLst/>
          </a:prstGeom>
          <a:noFill/>
          <a:ln w="9525">
            <a:noFill/>
            <a:miter lim="800000"/>
            <a:headEnd/>
            <a:tailEnd/>
          </a:ln>
          <a:effectLst/>
        </p:spPr>
      </p:pic>
      <p:sp>
        <p:nvSpPr>
          <p:cNvPr id="164875" name="Text Box 11"/>
          <p:cNvSpPr txBox="1">
            <a:spLocks noChangeArrowheads="1"/>
          </p:cNvSpPr>
          <p:nvPr/>
        </p:nvSpPr>
        <p:spPr bwMode="auto">
          <a:xfrm>
            <a:off x="6096000" y="5943600"/>
            <a:ext cx="2992438" cy="304800"/>
          </a:xfrm>
          <a:prstGeom prst="rect">
            <a:avLst/>
          </a:prstGeom>
          <a:noFill/>
          <a:ln w="9525">
            <a:noFill/>
            <a:miter lim="800000"/>
            <a:headEnd/>
            <a:tailEnd/>
          </a:ln>
          <a:effectLst/>
        </p:spPr>
        <p:txBody>
          <a:bodyPr wrap="none">
            <a:spAutoFit/>
          </a:bodyPr>
          <a:lstStyle/>
          <a:p>
            <a:r>
              <a:rPr lang="en-GB" sz="1400" b="1"/>
              <a:t>Engelhardt, 2006, JNeuralTransm</a:t>
            </a:r>
            <a:endParaRPr lang="el-GR" sz="1400" b="1"/>
          </a:p>
        </p:txBody>
      </p:sp>
      <p:pic>
        <p:nvPicPr>
          <p:cNvPr id="164876" name="Picture 12" descr="Imperial College London"/>
          <p:cNvPicPr>
            <a:picLocks noChangeAspect="1" noChangeArrowheads="1"/>
          </p:cNvPicPr>
          <p:nvPr/>
        </p:nvPicPr>
        <p:blipFill>
          <a:blip r:embed="rId3" cstate="print"/>
          <a:srcRect/>
          <a:stretch>
            <a:fillRect/>
          </a:stretch>
        </p:blipFill>
        <p:spPr bwMode="auto">
          <a:xfrm>
            <a:off x="7391400" y="6324600"/>
            <a:ext cx="1600200" cy="419100"/>
          </a:xfrm>
          <a:prstGeom prst="rect">
            <a:avLst/>
          </a:prstGeom>
          <a:noFill/>
        </p:spPr>
      </p:pic>
      <p:sp>
        <p:nvSpPr>
          <p:cNvPr id="164877" name="Rectangle 13"/>
          <p:cNvSpPr>
            <a:spLocks noChangeArrowheads="1"/>
          </p:cNvSpPr>
          <p:nvPr/>
        </p:nvSpPr>
        <p:spPr bwMode="auto">
          <a:xfrm>
            <a:off x="955858" y="332656"/>
            <a:ext cx="7184659" cy="400110"/>
          </a:xfrm>
          <a:prstGeom prst="rect">
            <a:avLst/>
          </a:prstGeom>
          <a:noFill/>
          <a:ln w="9525">
            <a:noFill/>
            <a:miter lim="800000"/>
            <a:headEnd/>
            <a:tailEnd/>
          </a:ln>
          <a:effectLst/>
        </p:spPr>
        <p:txBody>
          <a:bodyPr wrap="none">
            <a:spAutoFit/>
          </a:bodyPr>
          <a:lstStyle/>
          <a:p>
            <a:pPr algn="ctr"/>
            <a:r>
              <a:rPr lang="el-GR" sz="2000" b="1" dirty="0" err="1"/>
              <a:t>Molecular</a:t>
            </a:r>
            <a:r>
              <a:rPr lang="el-GR" sz="2000" b="1" dirty="0"/>
              <a:t> </a:t>
            </a:r>
            <a:r>
              <a:rPr lang="el-GR" sz="2000" b="1" dirty="0" err="1"/>
              <a:t>mechanisms</a:t>
            </a:r>
            <a:r>
              <a:rPr lang="el-GR" sz="2000" b="1" dirty="0"/>
              <a:t> </a:t>
            </a:r>
            <a:r>
              <a:rPr lang="el-GR" sz="2000" b="1" dirty="0" err="1"/>
              <a:t>involved</a:t>
            </a:r>
            <a:r>
              <a:rPr lang="el-GR" sz="2000" b="1" dirty="0"/>
              <a:t> </a:t>
            </a:r>
            <a:r>
              <a:rPr lang="el-GR" sz="2000" b="1" dirty="0" err="1"/>
              <a:t>in</a:t>
            </a:r>
            <a:r>
              <a:rPr lang="el-GR" sz="2000" b="1" dirty="0"/>
              <a:t> T </a:t>
            </a:r>
            <a:r>
              <a:rPr lang="el-GR" sz="2000" b="1" dirty="0" err="1"/>
              <a:t>cell</a:t>
            </a:r>
            <a:r>
              <a:rPr lang="el-GR" sz="2000" b="1" dirty="0"/>
              <a:t> </a:t>
            </a:r>
            <a:r>
              <a:rPr lang="el-GR" sz="2000" b="1" dirty="0" err="1"/>
              <a:t>migration</a:t>
            </a:r>
            <a:r>
              <a:rPr lang="el-GR" sz="2000" b="1" dirty="0"/>
              <a:t> </a:t>
            </a:r>
            <a:r>
              <a:rPr lang="el-GR" sz="2000" b="1" dirty="0" err="1"/>
              <a:t>across</a:t>
            </a:r>
            <a:r>
              <a:rPr lang="el-GR" sz="2000" b="1" dirty="0"/>
              <a:t> </a:t>
            </a:r>
            <a:r>
              <a:rPr lang="el-GR" sz="2000" b="1" dirty="0" err="1"/>
              <a:t>the</a:t>
            </a:r>
            <a:r>
              <a:rPr lang="el-GR" sz="2000" b="1" dirty="0"/>
              <a:t> BBB</a:t>
            </a:r>
          </a:p>
        </p:txBody>
      </p:sp>
      <p:sp>
        <p:nvSpPr>
          <p:cNvPr id="164879" name="Text Box 15"/>
          <p:cNvSpPr txBox="1">
            <a:spLocks noChangeArrowheads="1"/>
          </p:cNvSpPr>
          <p:nvPr/>
        </p:nvSpPr>
        <p:spPr bwMode="auto">
          <a:xfrm>
            <a:off x="1143000" y="5334000"/>
            <a:ext cx="381000" cy="366713"/>
          </a:xfrm>
          <a:prstGeom prst="rect">
            <a:avLst/>
          </a:prstGeom>
          <a:solidFill>
            <a:schemeClr val="bg1"/>
          </a:solidFill>
          <a:ln w="9525">
            <a:noFill/>
            <a:miter lim="800000"/>
            <a:headEnd/>
            <a:tailEnd/>
          </a:ln>
          <a:effectLst/>
        </p:spPr>
        <p:txBody>
          <a:bodyPr>
            <a:spAutoFit/>
          </a:bodyPr>
          <a:lstStyle/>
          <a:p>
            <a:pPr>
              <a:spcBef>
                <a:spcPct val="50000"/>
              </a:spcBef>
            </a:pPr>
            <a:endParaRPr lang="el-G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2031091691"/>
              </p:ext>
            </p:extLst>
          </p:nvPr>
        </p:nvGraphicFramePr>
        <p:xfrm>
          <a:off x="1524000" y="1585913"/>
          <a:ext cx="7297740" cy="4095750"/>
        </p:xfrm>
        <a:graphic>
          <a:graphicData uri="http://schemas.openxmlformats.org/drawingml/2006/table">
            <a:tbl>
              <a:tblPr firstRow="1" bandRow="1">
                <a:tableStyleId>{5C22544A-7EE6-4342-B048-85BDC9FD1C3A}</a:tableStyleId>
              </a:tblPr>
              <a:tblGrid>
                <a:gridCol w="1824435"/>
                <a:gridCol w="1824435"/>
                <a:gridCol w="1824435"/>
                <a:gridCol w="1824435"/>
              </a:tblGrid>
              <a:tr h="2047875">
                <a:tc>
                  <a:txBody>
                    <a:bodyPr/>
                    <a:lstStyle/>
                    <a:p>
                      <a:endParaRPr lang="en-GB" dirty="0"/>
                    </a:p>
                  </a:txBody>
                  <a:tcPr marL="91433" marR="914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Arial" charset="0"/>
                          <a:ea typeface="+mn-ea"/>
                          <a:cs typeface="Arial" charset="0"/>
                        </a:rPr>
                        <a:t>-42%***</a:t>
                      </a:r>
                      <a:r>
                        <a:rPr kumimoji="0" lang="en-GB" sz="1400" b="1" i="0" u="none" strike="noStrike" kern="1200" cap="none" spc="0" normalizeH="0" baseline="30000" noProof="0" dirty="0" smtClean="0">
                          <a:ln>
                            <a:noFill/>
                          </a:ln>
                          <a:solidFill>
                            <a:srgbClr val="000000"/>
                          </a:solidFill>
                          <a:effectLst/>
                          <a:uLnTx/>
                          <a:uFillTx/>
                          <a:latin typeface="Arial" charset="0"/>
                          <a:ea typeface="+mn-ea"/>
                          <a:cs typeface="Arial" charset="0"/>
                        </a:rPr>
                        <a:t> </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rPr>
                        <a:t>(3-mo conf.)</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Arial" charset="0"/>
                          <a:ea typeface="+mn-ea"/>
                          <a:cs typeface="Arial" charset="0"/>
                        </a:rPr>
                        <a:t>-54%***</a:t>
                      </a:r>
                      <a:r>
                        <a:rPr kumimoji="0" lang="en-GB" sz="1400" b="1" i="0" u="none" strike="noStrike" kern="1200" cap="none" spc="0" normalizeH="0" baseline="30000" noProof="0" dirty="0" smtClean="0">
                          <a:ln>
                            <a:noFill/>
                          </a:ln>
                          <a:solidFill>
                            <a:srgbClr val="000000"/>
                          </a:solidFill>
                          <a:effectLst/>
                          <a:uLnTx/>
                          <a:uFillTx/>
                          <a:latin typeface="Arial" charset="0"/>
                          <a:ea typeface="+mn-ea"/>
                          <a:cs typeface="Arial" charset="0"/>
                        </a:rPr>
                        <a:t> </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rPr>
                        <a:t>(6-mo conf.)</a:t>
                      </a: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Arial" charset="0"/>
                          <a:ea typeface="+mn-ea"/>
                          <a:cs typeface="Arial" charset="0"/>
                        </a:rPr>
                        <a:t>-92%*** </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a:t>
                      </a:r>
                      <a:r>
                        <a:rPr kumimoji="0" lang="en-GB" sz="1400" b="0" i="0" u="none" strike="noStrike" kern="1200" cap="none" spc="0" normalizeH="0" baseline="0" noProof="0" dirty="0" err="1" smtClean="0">
                          <a:ln>
                            <a:noFill/>
                          </a:ln>
                          <a:solidFill>
                            <a:srgbClr val="000000"/>
                          </a:solidFill>
                          <a:effectLst/>
                          <a:uLnTx/>
                          <a:uFillTx/>
                          <a:latin typeface="Arial" charset="0"/>
                          <a:ea typeface="+mn-ea"/>
                          <a:cs typeface="Arial" charset="0"/>
                        </a:rPr>
                        <a:t>Gd</a:t>
                      </a:r>
                      <a:r>
                        <a:rPr kumimoji="0" lang="en-GB" sz="1400" b="0" i="0" u="none" strike="noStrike" kern="1200" cap="none" spc="0" normalizeH="0" baseline="30000" noProof="0" dirty="0" smtClean="0">
                          <a:ln>
                            <a:noFill/>
                          </a:ln>
                          <a:solidFill>
                            <a:srgbClr val="000000"/>
                          </a:solidFill>
                          <a:effectLst/>
                          <a:uLnTx/>
                          <a:uFillTx/>
                          <a:latin typeface="Arial" charset="0"/>
                          <a:ea typeface="+mn-ea"/>
                          <a:cs typeface="Arial" charset="0"/>
                        </a:rPr>
                        <a:t>+</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Arial" charset="0"/>
                          <a:ea typeface="+mn-ea"/>
                          <a:cs typeface="Arial" charset="0"/>
                        </a:rPr>
                        <a:t>-83%*** </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(T</a:t>
                      </a:r>
                      <a:r>
                        <a:rPr kumimoji="0" lang="en-GB" sz="1400" b="0" i="0" u="none" strike="noStrike" kern="1200" cap="none" spc="0" normalizeH="0" baseline="-25000" noProof="0" dirty="0" smtClean="0">
                          <a:ln>
                            <a:noFill/>
                          </a:ln>
                          <a:solidFill>
                            <a:srgbClr val="000000"/>
                          </a:solidFill>
                          <a:effectLst/>
                          <a:uLnTx/>
                          <a:uFillTx/>
                          <a:latin typeface="Arial" charset="0"/>
                          <a:ea typeface="+mn-ea"/>
                          <a:cs typeface="Arial" charset="0"/>
                        </a:rPr>
                        <a:t>2</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a:t>
                      </a:r>
                      <a:endParaRPr kumimoji="0" lang="en-GB" sz="1400" b="0" i="0" u="none" strike="noStrike" kern="1200" cap="none" spc="0" normalizeH="0" baseline="30000" noProof="0" dirty="0" smtClean="0">
                        <a:ln>
                          <a:noFill/>
                        </a:ln>
                        <a:solidFill>
                          <a:srgbClr val="000000"/>
                        </a:solidFill>
                        <a:effectLst/>
                        <a:uLnTx/>
                        <a:uFillTx/>
                        <a:latin typeface="Arial" charset="0"/>
                        <a:ea typeface="+mn-ea"/>
                        <a:cs typeface="Arial" charset="0"/>
                      </a:endParaRP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dirty="0" smtClean="0">
                          <a:solidFill>
                            <a:schemeClr val="tx1"/>
                          </a:solidFill>
                        </a:rPr>
                        <a:t>No significant effect over 2 years</a:t>
                      </a:r>
                      <a:r>
                        <a:rPr lang="en-GB" sz="1400" b="0" baseline="30000" dirty="0" smtClean="0">
                          <a:solidFill>
                            <a:schemeClr val="tx1"/>
                          </a:solidFill>
                        </a:rPr>
                        <a:t>‡</a:t>
                      </a: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47875">
                <a:tc>
                  <a:txBody>
                    <a:bodyPr/>
                    <a:lstStyle/>
                    <a:p>
                      <a:endParaRPr lang="en-GB" dirty="0"/>
                    </a:p>
                  </a:txBody>
                  <a:tcPr marL="91433" marR="914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Arial" charset="0"/>
                          <a:ea typeface="+mn-ea"/>
                          <a:cs typeface="Arial" charset="0"/>
                        </a:rPr>
                        <a:t>-24%*</a:t>
                      </a:r>
                      <a:r>
                        <a:rPr kumimoji="0" lang="en-GB" sz="1400" b="1" i="0" u="none" strike="noStrike" kern="1200" cap="none" spc="0" normalizeH="0" baseline="30000" noProof="0" dirty="0" smtClean="0">
                          <a:ln>
                            <a:noFill/>
                          </a:ln>
                          <a:solidFill>
                            <a:srgbClr val="000000"/>
                          </a:solidFill>
                          <a:effectLst/>
                          <a:uLnTx/>
                          <a:uFillTx/>
                          <a:latin typeface="Arial" charset="0"/>
                          <a:ea typeface="+mn-ea"/>
                          <a:cs typeface="Arial" charset="0"/>
                        </a:rPr>
                        <a:t> </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rPr>
                        <a:t>(3-mo conf.)</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Arial" charset="0"/>
                          <a:ea typeface="+mn-ea"/>
                          <a:cs typeface="Arial" charset="0"/>
                        </a:rPr>
                        <a:t>-18%, </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rPr>
                        <a:t>NS</a:t>
                      </a:r>
                      <a:r>
                        <a:rPr kumimoji="0" lang="en-GB" sz="1200" b="0" i="0" u="none" strike="noStrike" kern="1200" cap="none" spc="0" normalizeH="0" baseline="30000" noProof="0" dirty="0" smtClean="0">
                          <a:ln>
                            <a:noFill/>
                          </a:ln>
                          <a:solidFill>
                            <a:srgbClr val="000000"/>
                          </a:solidFill>
                          <a:effectLst/>
                          <a:uLnTx/>
                          <a:uFillTx/>
                          <a:latin typeface="Arial" charset="0"/>
                          <a:ea typeface="+mn-ea"/>
                          <a:cs typeface="Arial" charset="0"/>
                        </a:rPr>
                        <a:t> </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rPr>
                        <a:t>(6-mo conf.)</a:t>
                      </a: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Arial" charset="0"/>
                          <a:ea typeface="+mn-ea"/>
                          <a:cs typeface="Arial" charset="0"/>
                        </a:rPr>
                        <a:t>-89%*** </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a:t>
                      </a:r>
                      <a:r>
                        <a:rPr kumimoji="0" lang="en-GB" sz="1400" b="0" i="0" u="none" strike="noStrike" kern="1200" cap="none" spc="0" normalizeH="0" baseline="0" noProof="0" dirty="0" err="1" smtClean="0">
                          <a:ln>
                            <a:noFill/>
                          </a:ln>
                          <a:solidFill>
                            <a:srgbClr val="000000"/>
                          </a:solidFill>
                          <a:effectLst/>
                          <a:uLnTx/>
                          <a:uFillTx/>
                          <a:latin typeface="Arial" charset="0"/>
                          <a:ea typeface="+mn-ea"/>
                          <a:cs typeface="Arial" charset="0"/>
                        </a:rPr>
                        <a:t>Gd</a:t>
                      </a:r>
                      <a:r>
                        <a:rPr kumimoji="0" lang="en-GB" sz="1400" b="0" i="0" u="none" strike="noStrike" kern="1200" cap="none" spc="0" normalizeH="0" baseline="30000" noProof="0" dirty="0" smtClean="0">
                          <a:ln>
                            <a:noFill/>
                          </a:ln>
                          <a:solidFill>
                            <a:srgbClr val="000000"/>
                          </a:solidFill>
                          <a:effectLst/>
                          <a:uLnTx/>
                          <a:uFillTx/>
                          <a:latin typeface="Arial" charset="0"/>
                          <a:ea typeface="+mn-ea"/>
                          <a:cs typeface="Arial" charset="0"/>
                        </a:rPr>
                        <a:t>+</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Arial" charset="0"/>
                          <a:ea typeface="+mn-ea"/>
                          <a:cs typeface="Arial" charset="0"/>
                        </a:rPr>
                        <a:t>-83%*** </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(T</a:t>
                      </a:r>
                      <a:r>
                        <a:rPr kumimoji="0" lang="en-GB" sz="1400" b="0" i="0" u="none" strike="noStrike" kern="1200" cap="none" spc="0" normalizeH="0" baseline="-25000" noProof="0" dirty="0" smtClean="0">
                          <a:ln>
                            <a:noFill/>
                          </a:ln>
                          <a:solidFill>
                            <a:srgbClr val="000000"/>
                          </a:solidFill>
                          <a:effectLst/>
                          <a:uLnTx/>
                          <a:uFillTx/>
                          <a:latin typeface="Arial" charset="0"/>
                          <a:ea typeface="+mn-ea"/>
                          <a:cs typeface="Arial" charset="0"/>
                        </a:rPr>
                        <a:t>2</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a:t>
                      </a:r>
                      <a:endParaRPr kumimoji="0" lang="en-GB" sz="1400" b="0" i="0" u="none" strike="noStrike" kern="1200" cap="none" spc="0" normalizeH="0" baseline="30000" noProof="0" dirty="0" smtClean="0">
                        <a:ln>
                          <a:noFill/>
                        </a:ln>
                        <a:solidFill>
                          <a:srgbClr val="000000"/>
                        </a:solidFill>
                        <a:effectLst/>
                        <a:uLnTx/>
                        <a:uFillTx/>
                        <a:latin typeface="Arial" charset="0"/>
                        <a:ea typeface="+mn-ea"/>
                        <a:cs typeface="Arial" charset="0"/>
                      </a:endParaRP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smtClean="0"/>
                        <a:t>No significan</a:t>
                      </a:r>
                      <a:r>
                        <a:rPr lang="en-GB" sz="1400" b="0" baseline="0" dirty="0" smtClean="0"/>
                        <a:t>t effect over 2 years</a:t>
                      </a:r>
                      <a:r>
                        <a:rPr lang="en-GB" sz="1400" b="0" baseline="30000" dirty="0" smtClean="0"/>
                        <a:t>§</a:t>
                      </a:r>
                    </a:p>
                  </a:txBody>
                  <a:tcPr marL="91433" marR="914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ounded Rectangle 5"/>
          <p:cNvSpPr/>
          <p:nvPr/>
        </p:nvSpPr>
        <p:spPr>
          <a:xfrm>
            <a:off x="5214938" y="1585913"/>
            <a:ext cx="1838325" cy="4097337"/>
          </a:xfrm>
          <a:prstGeom prst="roundRect">
            <a:avLst>
              <a:gd name="adj" fmla="val 8920"/>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GB">
              <a:solidFill>
                <a:srgbClr val="000000"/>
              </a:solidFill>
            </a:endParaRPr>
          </a:p>
        </p:txBody>
      </p:sp>
      <p:sp>
        <p:nvSpPr>
          <p:cNvPr id="7" name="Rounded Rectangle 6"/>
          <p:cNvSpPr/>
          <p:nvPr/>
        </p:nvSpPr>
        <p:spPr>
          <a:xfrm>
            <a:off x="7061200" y="1584325"/>
            <a:ext cx="1836738" cy="4097338"/>
          </a:xfrm>
          <a:prstGeom prst="roundRect">
            <a:avLst>
              <a:gd name="adj" fmla="val 8920"/>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GB">
              <a:solidFill>
                <a:srgbClr val="000000"/>
              </a:solidFill>
            </a:endParaRPr>
          </a:p>
        </p:txBody>
      </p:sp>
      <p:sp>
        <p:nvSpPr>
          <p:cNvPr id="8" name="Rounded Rectangle 7"/>
          <p:cNvSpPr/>
          <p:nvPr/>
        </p:nvSpPr>
        <p:spPr>
          <a:xfrm>
            <a:off x="3370263" y="1584325"/>
            <a:ext cx="1836737" cy="4097338"/>
          </a:xfrm>
          <a:prstGeom prst="roundRect">
            <a:avLst>
              <a:gd name="adj" fmla="val 8920"/>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GB">
              <a:solidFill>
                <a:srgbClr val="000000"/>
              </a:solidFill>
            </a:endParaRPr>
          </a:p>
        </p:txBody>
      </p:sp>
      <p:sp>
        <p:nvSpPr>
          <p:cNvPr id="9" name="Title 1"/>
          <p:cNvSpPr>
            <a:spLocks noGrp="1"/>
          </p:cNvSpPr>
          <p:nvPr>
            <p:ph type="title"/>
          </p:nvPr>
        </p:nvSpPr>
        <p:spPr>
          <a:xfrm>
            <a:off x="598488" y="0"/>
            <a:ext cx="7719889" cy="674703"/>
          </a:xfrm>
        </p:spPr>
        <p:txBody>
          <a:bodyPr>
            <a:noAutofit/>
          </a:bodyPr>
          <a:lstStyle/>
          <a:p>
            <a:pPr algn="l"/>
            <a:r>
              <a:rPr lang="en-GB" altLang="en-US" sz="2800" dirty="0" err="1" smtClean="0">
                <a:solidFill>
                  <a:schemeClr val="bg1"/>
                </a:solidFill>
              </a:rPr>
              <a:t>Natalizumab</a:t>
            </a:r>
            <a:r>
              <a:rPr lang="en-GB" altLang="en-US" sz="2800" dirty="0" smtClean="0">
                <a:solidFill>
                  <a:schemeClr val="bg1"/>
                </a:solidFill>
              </a:rPr>
              <a:t> : </a:t>
            </a:r>
            <a:r>
              <a:rPr lang="el-GR" altLang="en-US" sz="2800" dirty="0" smtClean="0">
                <a:solidFill>
                  <a:schemeClr val="bg1"/>
                </a:solidFill>
              </a:rPr>
              <a:t>αποτελέσματα μελετών φάσης ΙΙΙ</a:t>
            </a:r>
            <a:endParaRPr lang="en-GB" altLang="en-US" sz="2800" dirty="0" smtClean="0">
              <a:solidFill>
                <a:schemeClr val="bg1"/>
              </a:solidFill>
            </a:endParaRPr>
          </a:p>
        </p:txBody>
      </p:sp>
      <p:sp>
        <p:nvSpPr>
          <p:cNvPr id="10" name="Footer Placeholder 3"/>
          <p:cNvSpPr>
            <a:spLocks noGrp="1"/>
          </p:cNvSpPr>
          <p:nvPr>
            <p:ph type="ftr" sz="quarter" idx="10"/>
          </p:nvPr>
        </p:nvSpPr>
        <p:spPr>
          <a:xfrm>
            <a:off x="573881" y="6199187"/>
            <a:ext cx="8280400" cy="646113"/>
          </a:xfrm>
          <a:solidFill>
            <a:schemeClr val="bg1"/>
          </a:solidFill>
        </p:spPr>
        <p:txBody>
          <a:bodyPr/>
          <a:lstStyle/>
          <a:p>
            <a:pPr algn="just">
              <a:defRPr/>
            </a:pPr>
            <a:r>
              <a:rPr lang="de-DE" dirty="0" smtClean="0"/>
              <a:t>1</a:t>
            </a:r>
            <a:r>
              <a:rPr lang="en-GB" dirty="0">
                <a:solidFill>
                  <a:srgbClr val="606060"/>
                </a:solidFill>
                <a:latin typeface="Arial" pitchFamily="34" charset="0"/>
                <a:cs typeface="Arial" pitchFamily="34" charset="0"/>
              </a:rPr>
              <a:t>. </a:t>
            </a:r>
            <a:r>
              <a:rPr lang="en-GB" dirty="0" err="1">
                <a:solidFill>
                  <a:srgbClr val="606060"/>
                </a:solidFill>
                <a:latin typeface="Arial" pitchFamily="34" charset="0"/>
                <a:cs typeface="Arial" pitchFamily="34" charset="0"/>
                <a:hlinkClick r:id="rId3"/>
              </a:rPr>
              <a:t>Polman</a:t>
            </a:r>
            <a:r>
              <a:rPr lang="en-GB" dirty="0">
                <a:solidFill>
                  <a:srgbClr val="606060"/>
                </a:solidFill>
                <a:latin typeface="Arial" pitchFamily="34" charset="0"/>
                <a:cs typeface="Arial" pitchFamily="34" charset="0"/>
                <a:hlinkClick r:id="rId3"/>
              </a:rPr>
              <a:t> CH et al. N </a:t>
            </a:r>
            <a:r>
              <a:rPr lang="en-GB" dirty="0" err="1">
                <a:solidFill>
                  <a:srgbClr val="606060"/>
                </a:solidFill>
                <a:latin typeface="Arial" pitchFamily="34" charset="0"/>
                <a:cs typeface="Arial" pitchFamily="34" charset="0"/>
                <a:hlinkClick r:id="rId3"/>
              </a:rPr>
              <a:t>Engl</a:t>
            </a:r>
            <a:r>
              <a:rPr lang="en-GB" dirty="0">
                <a:solidFill>
                  <a:srgbClr val="606060"/>
                </a:solidFill>
                <a:latin typeface="Arial" pitchFamily="34" charset="0"/>
                <a:cs typeface="Arial" pitchFamily="34" charset="0"/>
                <a:hlinkClick r:id="rId3"/>
              </a:rPr>
              <a:t> J Med 2006</a:t>
            </a:r>
            <a:r>
              <a:rPr lang="en-GB" dirty="0">
                <a:solidFill>
                  <a:srgbClr val="606060"/>
                </a:solidFill>
                <a:latin typeface="Arial" pitchFamily="34" charset="0"/>
                <a:cs typeface="Arial" pitchFamily="34" charset="0"/>
              </a:rPr>
              <a:t>; 2. </a:t>
            </a:r>
            <a:r>
              <a:rPr lang="en-GB" dirty="0">
                <a:solidFill>
                  <a:srgbClr val="606060"/>
                </a:solidFill>
                <a:latin typeface="Arial" pitchFamily="34" charset="0"/>
                <a:cs typeface="Arial" pitchFamily="34" charset="0"/>
                <a:hlinkClick r:id="rId4"/>
              </a:rPr>
              <a:t>Miller DH et al. Neurology 2007</a:t>
            </a:r>
            <a:r>
              <a:rPr lang="en-GB" dirty="0">
                <a:solidFill>
                  <a:srgbClr val="606060"/>
                </a:solidFill>
                <a:latin typeface="Arial" pitchFamily="34" charset="0"/>
                <a:cs typeface="Arial" pitchFamily="34" charset="0"/>
              </a:rPr>
              <a:t>; 3. </a:t>
            </a:r>
            <a:r>
              <a:rPr lang="en-GB" dirty="0" err="1">
                <a:solidFill>
                  <a:srgbClr val="606060"/>
                </a:solidFill>
                <a:latin typeface="Arial" pitchFamily="34" charset="0"/>
                <a:cs typeface="Arial" pitchFamily="34" charset="0"/>
                <a:hlinkClick r:id="rId5"/>
              </a:rPr>
              <a:t>Rudick</a:t>
            </a:r>
            <a:r>
              <a:rPr lang="en-GB" dirty="0">
                <a:solidFill>
                  <a:srgbClr val="606060"/>
                </a:solidFill>
                <a:latin typeface="Arial" pitchFamily="34" charset="0"/>
                <a:cs typeface="Arial" pitchFamily="34" charset="0"/>
                <a:hlinkClick r:id="rId5"/>
              </a:rPr>
              <a:t> RA et al. N </a:t>
            </a:r>
            <a:r>
              <a:rPr lang="en-GB" dirty="0" err="1">
                <a:solidFill>
                  <a:srgbClr val="606060"/>
                </a:solidFill>
                <a:latin typeface="Arial" pitchFamily="34" charset="0"/>
                <a:cs typeface="Arial" pitchFamily="34" charset="0"/>
                <a:hlinkClick r:id="rId5"/>
              </a:rPr>
              <a:t>Engl</a:t>
            </a:r>
            <a:r>
              <a:rPr lang="en-GB" dirty="0">
                <a:solidFill>
                  <a:srgbClr val="606060"/>
                </a:solidFill>
                <a:latin typeface="Arial" pitchFamily="34" charset="0"/>
                <a:cs typeface="Arial" pitchFamily="34" charset="0"/>
                <a:hlinkClick r:id="rId5"/>
              </a:rPr>
              <a:t> J Med 2006</a:t>
            </a:r>
            <a:r>
              <a:rPr lang="en-GB" dirty="0">
                <a:solidFill>
                  <a:srgbClr val="606060"/>
                </a:solidFill>
                <a:latin typeface="Arial" pitchFamily="34" charset="0"/>
                <a:cs typeface="Arial" pitchFamily="34" charset="0"/>
              </a:rPr>
              <a:t>; 4. </a:t>
            </a:r>
            <a:r>
              <a:rPr lang="en-GB" dirty="0" err="1">
                <a:solidFill>
                  <a:srgbClr val="606060"/>
                </a:solidFill>
                <a:latin typeface="Arial" pitchFamily="34" charset="0"/>
                <a:cs typeface="Arial" pitchFamily="34" charset="0"/>
                <a:hlinkClick r:id="rId6"/>
              </a:rPr>
              <a:t>Radue</a:t>
            </a:r>
            <a:r>
              <a:rPr lang="en-GB" dirty="0">
                <a:solidFill>
                  <a:srgbClr val="606060"/>
                </a:solidFill>
                <a:latin typeface="Arial" pitchFamily="34" charset="0"/>
                <a:cs typeface="Arial" pitchFamily="34" charset="0"/>
                <a:hlinkClick r:id="rId6"/>
              </a:rPr>
              <a:t> EW et al. J </a:t>
            </a:r>
            <a:r>
              <a:rPr lang="en-GB" dirty="0" err="1">
                <a:solidFill>
                  <a:srgbClr val="606060"/>
                </a:solidFill>
                <a:latin typeface="Arial" pitchFamily="34" charset="0"/>
                <a:cs typeface="Arial" pitchFamily="34" charset="0"/>
                <a:hlinkClick r:id="rId6"/>
              </a:rPr>
              <a:t>Neurol</a:t>
            </a:r>
            <a:r>
              <a:rPr lang="en-GB" dirty="0">
                <a:solidFill>
                  <a:srgbClr val="606060"/>
                </a:solidFill>
                <a:latin typeface="Arial" pitchFamily="34" charset="0"/>
                <a:cs typeface="Arial" pitchFamily="34" charset="0"/>
                <a:hlinkClick r:id="rId6"/>
              </a:rPr>
              <a:t> </a:t>
            </a:r>
            <a:r>
              <a:rPr lang="en-GB" dirty="0" err="1">
                <a:solidFill>
                  <a:srgbClr val="606060"/>
                </a:solidFill>
                <a:latin typeface="Arial" pitchFamily="34" charset="0"/>
                <a:cs typeface="Arial" pitchFamily="34" charset="0"/>
                <a:hlinkClick r:id="rId6"/>
              </a:rPr>
              <a:t>Sci</a:t>
            </a:r>
            <a:r>
              <a:rPr lang="en-GB" dirty="0">
                <a:solidFill>
                  <a:srgbClr val="606060"/>
                </a:solidFill>
                <a:latin typeface="Arial" pitchFamily="34" charset="0"/>
                <a:cs typeface="Arial" pitchFamily="34" charset="0"/>
                <a:hlinkClick r:id="rId6"/>
              </a:rPr>
              <a:t> 2010</a:t>
            </a:r>
            <a:endParaRPr lang="en-GB" altLang="en-US" dirty="0">
              <a:solidFill>
                <a:srgbClr val="606060"/>
              </a:solidFill>
              <a:latin typeface="Arial" pitchFamily="34" charset="0"/>
              <a:cs typeface="Arial" pitchFamily="34" charset="0"/>
            </a:endParaRPr>
          </a:p>
        </p:txBody>
      </p:sp>
      <p:sp>
        <p:nvSpPr>
          <p:cNvPr id="11" name="Rounded Rectangle 10"/>
          <p:cNvSpPr/>
          <p:nvPr/>
        </p:nvSpPr>
        <p:spPr>
          <a:xfrm>
            <a:off x="1524000" y="1582738"/>
            <a:ext cx="1836738" cy="4097337"/>
          </a:xfrm>
          <a:prstGeom prst="roundRect">
            <a:avLst>
              <a:gd name="adj" fmla="val 8920"/>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GB" sz="800">
              <a:solidFill>
                <a:srgbClr val="000000"/>
              </a:solidFill>
            </a:endParaRPr>
          </a:p>
        </p:txBody>
      </p:sp>
      <p:sp>
        <p:nvSpPr>
          <p:cNvPr id="12" name="TextBox 33"/>
          <p:cNvSpPr txBox="1">
            <a:spLocks noChangeArrowheads="1"/>
          </p:cNvSpPr>
          <p:nvPr/>
        </p:nvSpPr>
        <p:spPr bwMode="auto">
          <a:xfrm>
            <a:off x="33338" y="2171700"/>
            <a:ext cx="1501775"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eaLnBrk="1" hangingPunct="1">
              <a:spcBef>
                <a:spcPct val="0"/>
              </a:spcBef>
              <a:spcAft>
                <a:spcPct val="0"/>
              </a:spcAft>
              <a:buClrTx/>
              <a:buFontTx/>
              <a:buNone/>
            </a:pPr>
            <a:r>
              <a:rPr lang="en-GB" altLang="en-US" sz="1300">
                <a:solidFill>
                  <a:srgbClr val="E44C16"/>
                </a:solidFill>
              </a:rPr>
              <a:t>AFFIRM</a:t>
            </a:r>
            <a:r>
              <a:rPr lang="en-GB" altLang="en-US" sz="1300" baseline="30000">
                <a:solidFill>
                  <a:srgbClr val="E44C16"/>
                </a:solidFill>
              </a:rPr>
              <a:t>1,2</a:t>
            </a:r>
            <a:endParaRPr lang="en-GB" altLang="en-US" sz="1300">
              <a:solidFill>
                <a:srgbClr val="E44C16"/>
              </a:solidFill>
            </a:endParaRPr>
          </a:p>
          <a:p>
            <a:pPr eaLnBrk="1" hangingPunct="1">
              <a:spcBef>
                <a:spcPct val="0"/>
              </a:spcBef>
              <a:spcAft>
                <a:spcPct val="0"/>
              </a:spcAft>
              <a:buClrTx/>
              <a:buFontTx/>
              <a:buNone/>
            </a:pPr>
            <a:r>
              <a:rPr lang="en-GB" altLang="en-US" sz="1200" b="0">
                <a:solidFill>
                  <a:srgbClr val="E44C16"/>
                </a:solidFill>
              </a:rPr>
              <a:t>2 years, RRMS (n=942)</a:t>
            </a:r>
          </a:p>
          <a:p>
            <a:pPr eaLnBrk="1" hangingPunct="1">
              <a:spcBef>
                <a:spcPct val="0"/>
              </a:spcBef>
              <a:spcAft>
                <a:spcPct val="0"/>
              </a:spcAft>
              <a:buClrTx/>
              <a:buFontTx/>
              <a:buNone/>
            </a:pPr>
            <a:r>
              <a:rPr lang="en-GB" altLang="en-US" sz="1200">
                <a:solidFill>
                  <a:srgbClr val="7F7F7F"/>
                </a:solidFill>
              </a:rPr>
              <a:t>vs placebo</a:t>
            </a:r>
          </a:p>
        </p:txBody>
      </p:sp>
      <p:sp>
        <p:nvSpPr>
          <p:cNvPr id="13" name="TextBox 34"/>
          <p:cNvSpPr txBox="1">
            <a:spLocks noChangeArrowheads="1"/>
          </p:cNvSpPr>
          <p:nvPr/>
        </p:nvSpPr>
        <p:spPr bwMode="auto">
          <a:xfrm>
            <a:off x="33338" y="4037013"/>
            <a:ext cx="1501775"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eaLnBrk="1" hangingPunct="1">
              <a:spcBef>
                <a:spcPct val="0"/>
              </a:spcBef>
              <a:spcAft>
                <a:spcPct val="0"/>
              </a:spcAft>
              <a:buClrTx/>
              <a:buFontTx/>
              <a:buNone/>
            </a:pPr>
            <a:r>
              <a:rPr lang="en-GB" altLang="en-US" sz="1300">
                <a:solidFill>
                  <a:srgbClr val="E44C16"/>
                </a:solidFill>
              </a:rPr>
              <a:t>SENTINEL</a:t>
            </a:r>
            <a:r>
              <a:rPr lang="en-GB" altLang="en-US" sz="1300" baseline="30000">
                <a:solidFill>
                  <a:srgbClr val="E44C16"/>
                </a:solidFill>
              </a:rPr>
              <a:t>3,4</a:t>
            </a:r>
          </a:p>
          <a:p>
            <a:pPr eaLnBrk="1" hangingPunct="1">
              <a:spcBef>
                <a:spcPct val="0"/>
              </a:spcBef>
              <a:spcAft>
                <a:spcPct val="0"/>
              </a:spcAft>
              <a:buClrTx/>
              <a:buFontTx/>
              <a:buNone/>
            </a:pPr>
            <a:r>
              <a:rPr lang="en-GB" altLang="en-US" sz="1200" b="0">
                <a:solidFill>
                  <a:srgbClr val="E44C16"/>
                </a:solidFill>
              </a:rPr>
              <a:t>2 years, RRMS (n=1171)</a:t>
            </a:r>
          </a:p>
          <a:p>
            <a:pPr eaLnBrk="1" hangingPunct="1">
              <a:spcBef>
                <a:spcPct val="0"/>
              </a:spcBef>
              <a:spcAft>
                <a:spcPct val="0"/>
              </a:spcAft>
              <a:buClrTx/>
              <a:buFontTx/>
              <a:buNone/>
            </a:pPr>
            <a:r>
              <a:rPr lang="en-GB" altLang="en-US" sz="1200">
                <a:solidFill>
                  <a:srgbClr val="3333CC"/>
                </a:solidFill>
              </a:rPr>
              <a:t>Combination therapy</a:t>
            </a:r>
            <a:r>
              <a:rPr lang="en-GB" altLang="en-US" sz="1200" baseline="30000">
                <a:solidFill>
                  <a:srgbClr val="3333CC"/>
                </a:solidFill>
              </a:rPr>
              <a:t>§</a:t>
            </a:r>
            <a:r>
              <a:rPr lang="en-GB" altLang="en-US" sz="1200">
                <a:solidFill>
                  <a:srgbClr val="3333CC"/>
                </a:solidFill>
              </a:rPr>
              <a:t> </a:t>
            </a:r>
          </a:p>
          <a:p>
            <a:pPr eaLnBrk="1" hangingPunct="1">
              <a:spcBef>
                <a:spcPct val="0"/>
              </a:spcBef>
              <a:spcAft>
                <a:spcPct val="0"/>
              </a:spcAft>
              <a:buClrTx/>
              <a:buFontTx/>
              <a:buNone/>
            </a:pPr>
            <a:r>
              <a:rPr lang="en-GB" altLang="en-US" sz="1200">
                <a:solidFill>
                  <a:srgbClr val="9933FF"/>
                </a:solidFill>
              </a:rPr>
              <a:t>vs IFN</a:t>
            </a:r>
            <a:r>
              <a:rPr lang="el-GR" altLang="en-US" sz="1200">
                <a:solidFill>
                  <a:srgbClr val="9933FF"/>
                </a:solidFill>
              </a:rPr>
              <a:t>β</a:t>
            </a:r>
            <a:r>
              <a:rPr lang="en-GB" altLang="en-US" sz="1200">
                <a:solidFill>
                  <a:srgbClr val="9933FF"/>
                </a:solidFill>
              </a:rPr>
              <a:t> IM</a:t>
            </a:r>
          </a:p>
        </p:txBody>
      </p:sp>
      <p:sp>
        <p:nvSpPr>
          <p:cNvPr id="14" name="Rounded Rectangle 13"/>
          <p:cNvSpPr/>
          <p:nvPr/>
        </p:nvSpPr>
        <p:spPr>
          <a:xfrm>
            <a:off x="7061200" y="973138"/>
            <a:ext cx="1836738" cy="530225"/>
          </a:xfrm>
          <a:prstGeom prst="roundRect">
            <a:avLst/>
          </a:prstGeom>
        </p:spPr>
        <p:style>
          <a:lnRef idx="3">
            <a:schemeClr val="lt1"/>
          </a:lnRef>
          <a:fillRef idx="1">
            <a:schemeClr val="accent2"/>
          </a:fillRef>
          <a:effectRef idx="1">
            <a:schemeClr val="accent2"/>
          </a:effectRef>
          <a:fontRef idx="minor">
            <a:schemeClr val="lt1"/>
          </a:fontRef>
        </p:style>
        <p:txBody>
          <a:bodyPr lIns="0" rIns="0" anchor="ctr"/>
          <a:lstStyle/>
          <a:p>
            <a:pPr algn="ctr">
              <a:defRPr/>
            </a:pPr>
            <a:r>
              <a:rPr lang="en-GB" sz="1400" b="1" dirty="0">
                <a:solidFill>
                  <a:schemeClr val="bg1"/>
                </a:solidFill>
              </a:rPr>
              <a:t>BRAIN VOLUME LOSS</a:t>
            </a:r>
          </a:p>
        </p:txBody>
      </p:sp>
      <p:sp>
        <p:nvSpPr>
          <p:cNvPr id="15" name="Rounded Rectangle 14"/>
          <p:cNvSpPr/>
          <p:nvPr/>
        </p:nvSpPr>
        <p:spPr>
          <a:xfrm>
            <a:off x="5207000" y="973138"/>
            <a:ext cx="1836738" cy="530225"/>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GB" sz="1600" b="1" dirty="0">
                <a:solidFill>
                  <a:schemeClr val="bg1"/>
                </a:solidFill>
              </a:rPr>
              <a:t>LESIONS</a:t>
            </a:r>
            <a:r>
              <a:rPr lang="en-GB" sz="1600" b="1" baseline="30000" dirty="0">
                <a:solidFill>
                  <a:schemeClr val="bg1"/>
                </a:solidFill>
              </a:rPr>
              <a:t>†</a:t>
            </a:r>
            <a:endParaRPr lang="en-GB" sz="1600" b="1" dirty="0">
              <a:solidFill>
                <a:schemeClr val="bg1"/>
              </a:solidFill>
            </a:endParaRPr>
          </a:p>
        </p:txBody>
      </p:sp>
      <p:sp>
        <p:nvSpPr>
          <p:cNvPr id="16" name="Rounded Rectangle 15"/>
          <p:cNvSpPr/>
          <p:nvPr/>
        </p:nvSpPr>
        <p:spPr>
          <a:xfrm>
            <a:off x="3376613" y="973138"/>
            <a:ext cx="1836737" cy="530225"/>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GB" sz="1400" b="1" dirty="0">
                <a:solidFill>
                  <a:schemeClr val="bg1"/>
                </a:solidFill>
              </a:rPr>
              <a:t>DISABILITY PROGRESSION</a:t>
            </a:r>
          </a:p>
        </p:txBody>
      </p:sp>
      <p:sp>
        <p:nvSpPr>
          <p:cNvPr id="17" name="Rounded Rectangle 16"/>
          <p:cNvSpPr/>
          <p:nvPr/>
        </p:nvSpPr>
        <p:spPr>
          <a:xfrm>
            <a:off x="1535113" y="963613"/>
            <a:ext cx="1836737" cy="52705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GB" sz="1600" b="1" dirty="0">
                <a:solidFill>
                  <a:schemeClr val="bg1"/>
                </a:solidFill>
              </a:rPr>
              <a:t>RELAPSES</a:t>
            </a:r>
          </a:p>
        </p:txBody>
      </p:sp>
      <p:grpSp>
        <p:nvGrpSpPr>
          <p:cNvPr id="2" name="Group 33"/>
          <p:cNvGrpSpPr>
            <a:grpSpLocks/>
          </p:cNvGrpSpPr>
          <p:nvPr/>
        </p:nvGrpSpPr>
        <p:grpSpPr bwMode="auto">
          <a:xfrm>
            <a:off x="1528763" y="3800475"/>
            <a:ext cx="1708150" cy="1727200"/>
            <a:chOff x="1528763" y="3995738"/>
            <a:chExt cx="1708150" cy="1727200"/>
          </a:xfrm>
        </p:grpSpPr>
        <p:graphicFrame>
          <p:nvGraphicFramePr>
            <p:cNvPr id="19" name="Object 59"/>
            <p:cNvGraphicFramePr>
              <a:graphicFrameLocks noChangeAspect="1"/>
            </p:cNvGraphicFramePr>
            <p:nvPr/>
          </p:nvGraphicFramePr>
          <p:xfrm>
            <a:off x="1690688" y="3995738"/>
            <a:ext cx="1527175" cy="1439862"/>
          </p:xfrm>
          <a:graphic>
            <a:graphicData uri="http://schemas.openxmlformats.org/presentationml/2006/ole">
              <p:oleObj spid="_x0000_s270338" name="Chart" r:id="rId7" imgW="2762166" imgH="2285961" progId="MSGraph.Chart.8">
                <p:embed followColorScheme="full"/>
              </p:oleObj>
            </a:graphicData>
          </a:graphic>
        </p:graphicFrame>
        <p:sp>
          <p:nvSpPr>
            <p:cNvPr id="20" name="Text Box 60"/>
            <p:cNvSpPr txBox="1">
              <a:spLocks noChangeArrowheads="1"/>
            </p:cNvSpPr>
            <p:nvPr/>
          </p:nvSpPr>
          <p:spPr bwMode="auto">
            <a:xfrm>
              <a:off x="1898650" y="5262563"/>
              <a:ext cx="7048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spcBef>
                  <a:spcPct val="50000"/>
                </a:spcBef>
                <a:spcAft>
                  <a:spcPct val="0"/>
                </a:spcAft>
                <a:buClrTx/>
                <a:buFontTx/>
                <a:buNone/>
              </a:pPr>
              <a:r>
                <a:rPr lang="en-GB" altLang="en-US" sz="800" b="0">
                  <a:solidFill>
                    <a:srgbClr val="000000"/>
                  </a:solidFill>
                </a:rPr>
                <a:t>IFN</a:t>
              </a:r>
              <a:r>
                <a:rPr lang="el-GR" altLang="en-US" sz="800" b="0">
                  <a:solidFill>
                    <a:srgbClr val="000000"/>
                  </a:solidFill>
                </a:rPr>
                <a:t>β</a:t>
              </a:r>
              <a:r>
                <a:rPr lang="en-GB" altLang="en-US" sz="800" b="0">
                  <a:solidFill>
                    <a:srgbClr val="000000"/>
                  </a:solidFill>
                </a:rPr>
                <a:t>-1a IM</a:t>
              </a:r>
              <a:br>
                <a:rPr lang="en-GB" altLang="en-US" sz="800" b="0">
                  <a:solidFill>
                    <a:srgbClr val="000000"/>
                  </a:solidFill>
                </a:rPr>
              </a:br>
              <a:r>
                <a:rPr lang="en-GB" altLang="en-US" sz="800" b="0">
                  <a:solidFill>
                    <a:srgbClr val="000000"/>
                  </a:solidFill>
                </a:rPr>
                <a:t>(n = 582)</a:t>
              </a:r>
            </a:p>
          </p:txBody>
        </p:sp>
        <p:sp>
          <p:nvSpPr>
            <p:cNvPr id="21" name="Text Box 61"/>
            <p:cNvSpPr txBox="1">
              <a:spLocks noChangeArrowheads="1"/>
            </p:cNvSpPr>
            <p:nvPr/>
          </p:nvSpPr>
          <p:spPr bwMode="auto">
            <a:xfrm>
              <a:off x="2466975" y="5260975"/>
              <a:ext cx="7699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spcBef>
                  <a:spcPct val="50000"/>
                </a:spcBef>
                <a:spcAft>
                  <a:spcPct val="0"/>
                </a:spcAft>
                <a:buClrTx/>
                <a:buFontTx/>
                <a:buNone/>
              </a:pPr>
              <a:r>
                <a:rPr lang="en-GB" altLang="en-US" sz="800" b="0">
                  <a:solidFill>
                    <a:srgbClr val="000000"/>
                  </a:solidFill>
                </a:rPr>
                <a:t>Combination</a:t>
              </a:r>
              <a:br>
                <a:rPr lang="en-GB" altLang="en-US" sz="800" b="0">
                  <a:solidFill>
                    <a:srgbClr val="000000"/>
                  </a:solidFill>
                </a:rPr>
              </a:br>
              <a:r>
                <a:rPr lang="en-GB" altLang="en-US" sz="800" b="0">
                  <a:solidFill>
                    <a:srgbClr val="000000"/>
                  </a:solidFill>
                </a:rPr>
                <a:t>therapy</a:t>
              </a:r>
              <a:r>
                <a:rPr lang="en-GB" altLang="en-US" sz="800" b="0" baseline="30000">
                  <a:solidFill>
                    <a:srgbClr val="000000"/>
                  </a:solidFill>
                </a:rPr>
                <a:t>§</a:t>
              </a:r>
              <a:r>
                <a:rPr lang="en-GB" altLang="en-US" sz="800" b="0">
                  <a:solidFill>
                    <a:srgbClr val="000000"/>
                  </a:solidFill>
                </a:rPr>
                <a:t> </a:t>
              </a:r>
              <a:br>
                <a:rPr lang="en-GB" altLang="en-US" sz="800" b="0">
                  <a:solidFill>
                    <a:srgbClr val="000000"/>
                  </a:solidFill>
                </a:rPr>
              </a:br>
              <a:r>
                <a:rPr lang="en-GB" altLang="en-US" sz="800" b="0">
                  <a:solidFill>
                    <a:srgbClr val="000000"/>
                  </a:solidFill>
                </a:rPr>
                <a:t>(n = 589)</a:t>
              </a:r>
            </a:p>
          </p:txBody>
        </p:sp>
        <p:sp>
          <p:nvSpPr>
            <p:cNvPr id="22" name="AutoShape 71"/>
            <p:cNvSpPr>
              <a:spLocks noChangeArrowheads="1"/>
            </p:cNvSpPr>
            <p:nvPr/>
          </p:nvSpPr>
          <p:spPr bwMode="auto">
            <a:xfrm rot="5400000">
              <a:off x="2713831" y="4560094"/>
              <a:ext cx="276225" cy="2619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298 h 21600"/>
                <a:gd name="T14" fmla="*/ 17126 w 21600"/>
                <a:gd name="T15" fmla="*/ 16302 h 21600"/>
              </a:gdLst>
              <a:ahLst/>
              <a:cxnLst>
                <a:cxn ang="T8">
                  <a:pos x="T0" y="T1"/>
                </a:cxn>
                <a:cxn ang="T9">
                  <a:pos x="T2" y="T3"/>
                </a:cxn>
                <a:cxn ang="T10">
                  <a:pos x="T4" y="T5"/>
                </a:cxn>
                <a:cxn ang="T11">
                  <a:pos x="T6" y="T7"/>
                </a:cxn>
              </a:cxnLst>
              <a:rect l="T12" t="T13" r="T14" b="T15"/>
              <a:pathLst>
                <a:path w="21600" h="21600">
                  <a:moveTo>
                    <a:pt x="12817" y="0"/>
                  </a:moveTo>
                  <a:lnTo>
                    <a:pt x="12817" y="5298"/>
                  </a:lnTo>
                  <a:lnTo>
                    <a:pt x="3375" y="5298"/>
                  </a:lnTo>
                  <a:lnTo>
                    <a:pt x="3375" y="16302"/>
                  </a:lnTo>
                  <a:lnTo>
                    <a:pt x="12817" y="16302"/>
                  </a:lnTo>
                  <a:lnTo>
                    <a:pt x="12817" y="21600"/>
                  </a:lnTo>
                  <a:lnTo>
                    <a:pt x="21600" y="10800"/>
                  </a:lnTo>
                  <a:lnTo>
                    <a:pt x="12817" y="0"/>
                  </a:lnTo>
                  <a:close/>
                </a:path>
                <a:path w="21600" h="21600">
                  <a:moveTo>
                    <a:pt x="1350" y="5298"/>
                  </a:moveTo>
                  <a:lnTo>
                    <a:pt x="1350" y="16302"/>
                  </a:lnTo>
                  <a:lnTo>
                    <a:pt x="2700" y="16302"/>
                  </a:lnTo>
                  <a:lnTo>
                    <a:pt x="2700" y="5298"/>
                  </a:lnTo>
                  <a:lnTo>
                    <a:pt x="1350" y="5298"/>
                  </a:lnTo>
                  <a:close/>
                </a:path>
                <a:path w="21600" h="21600">
                  <a:moveTo>
                    <a:pt x="0" y="5298"/>
                  </a:moveTo>
                  <a:lnTo>
                    <a:pt x="0" y="16302"/>
                  </a:lnTo>
                  <a:lnTo>
                    <a:pt x="675" y="16302"/>
                  </a:lnTo>
                  <a:lnTo>
                    <a:pt x="675" y="5298"/>
                  </a:lnTo>
                  <a:lnTo>
                    <a:pt x="0" y="5298"/>
                  </a:lnTo>
                  <a:close/>
                </a:path>
              </a:pathLst>
            </a:custGeom>
            <a:solidFill>
              <a:srgbClr val="00B0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l-GR"/>
            </a:p>
          </p:txBody>
        </p:sp>
        <p:sp>
          <p:nvSpPr>
            <p:cNvPr id="23" name="Rectangle 21"/>
            <p:cNvSpPr>
              <a:spLocks noChangeArrowheads="1"/>
            </p:cNvSpPr>
            <p:nvPr/>
          </p:nvSpPr>
          <p:spPr bwMode="auto">
            <a:xfrm rot="-5400000">
              <a:off x="961231" y="4729957"/>
              <a:ext cx="1260475" cy="12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lnSpc>
                  <a:spcPct val="90000"/>
                </a:lnSpc>
                <a:spcBef>
                  <a:spcPct val="0"/>
                </a:spcBef>
                <a:spcAft>
                  <a:spcPct val="0"/>
                </a:spcAft>
                <a:buClrTx/>
                <a:buFontTx/>
                <a:buNone/>
              </a:pPr>
              <a:r>
                <a:rPr lang="en-GB" altLang="en-US" sz="800" b="0">
                  <a:solidFill>
                    <a:srgbClr val="000000"/>
                  </a:solidFill>
                </a:rPr>
                <a:t>ARR (1 year)</a:t>
              </a:r>
            </a:p>
          </p:txBody>
        </p:sp>
        <p:sp>
          <p:nvSpPr>
            <p:cNvPr id="24" name="AutoShape 40"/>
            <p:cNvSpPr>
              <a:spLocks noChangeAspect="1" noChangeArrowheads="1"/>
            </p:cNvSpPr>
            <p:nvPr/>
          </p:nvSpPr>
          <p:spPr bwMode="auto">
            <a:xfrm>
              <a:off x="2489200" y="4241800"/>
              <a:ext cx="684213" cy="304800"/>
            </a:xfrm>
            <a:prstGeom prst="roundRect">
              <a:avLst>
                <a:gd name="adj" fmla="val 16667"/>
              </a:avLst>
            </a:prstGeom>
            <a:solidFill>
              <a:srgbClr val="FFFFFF"/>
            </a:solidFill>
            <a:ln w="19050">
              <a:solidFill>
                <a:srgbClr val="969696"/>
              </a:solidFill>
              <a:round/>
              <a:headEnd/>
              <a:tailEnd/>
            </a:ln>
          </p:spPr>
          <p:txBody>
            <a:bodyPr lIns="36000" tIns="0" rIns="36000" bIns="0" anchor="ct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lnSpc>
                  <a:spcPct val="90000"/>
                </a:lnSpc>
                <a:spcBef>
                  <a:spcPct val="0"/>
                </a:spcBef>
                <a:spcAft>
                  <a:spcPct val="0"/>
                </a:spcAft>
                <a:buClrTx/>
                <a:buFontTx/>
                <a:buNone/>
              </a:pPr>
              <a:r>
                <a:rPr lang="en-GB" altLang="en-US" sz="1300">
                  <a:solidFill>
                    <a:srgbClr val="000000"/>
                  </a:solidFill>
                  <a:ea typeface="ヒラギノ角ゴ Pro W3"/>
                  <a:cs typeface="ヒラギノ角ゴ Pro W3"/>
                </a:rPr>
                <a:t>-54%***</a:t>
              </a:r>
              <a:endParaRPr lang="en-GB" altLang="en-US" sz="800">
                <a:solidFill>
                  <a:srgbClr val="000000"/>
                </a:solidFill>
                <a:ea typeface="ヒラギノ角ゴ Pro W3"/>
                <a:cs typeface="ヒラギノ角ゴ Pro W3"/>
              </a:endParaRPr>
            </a:p>
          </p:txBody>
        </p:sp>
        <p:sp>
          <p:nvSpPr>
            <p:cNvPr id="25" name="Text Box 34"/>
            <p:cNvSpPr txBox="1">
              <a:spLocks noChangeArrowheads="1"/>
            </p:cNvSpPr>
            <p:nvPr/>
          </p:nvSpPr>
          <p:spPr bwMode="auto">
            <a:xfrm rot="-5400000">
              <a:off x="1101726" y="4587875"/>
              <a:ext cx="1109662" cy="230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spcBef>
                  <a:spcPct val="50000"/>
                </a:spcBef>
                <a:spcAft>
                  <a:spcPct val="0"/>
                </a:spcAft>
                <a:buClrTx/>
                <a:buFontTx/>
                <a:buNone/>
              </a:pPr>
              <a:r>
                <a:rPr lang="en-GB" altLang="en-US" sz="900">
                  <a:solidFill>
                    <a:srgbClr val="000000"/>
                  </a:solidFill>
                </a:rPr>
                <a:t>ARR (1 year)</a:t>
              </a:r>
            </a:p>
          </p:txBody>
        </p:sp>
      </p:grpSp>
      <p:grpSp>
        <p:nvGrpSpPr>
          <p:cNvPr id="3" name="Group 34"/>
          <p:cNvGrpSpPr>
            <a:grpSpLocks/>
          </p:cNvGrpSpPr>
          <p:nvPr/>
        </p:nvGrpSpPr>
        <p:grpSpPr bwMode="auto">
          <a:xfrm>
            <a:off x="1531938" y="1822450"/>
            <a:ext cx="1711325" cy="1557338"/>
            <a:chOff x="1531938" y="1949450"/>
            <a:chExt cx="1711325" cy="1557338"/>
          </a:xfrm>
        </p:grpSpPr>
        <p:graphicFrame>
          <p:nvGraphicFramePr>
            <p:cNvPr id="27" name="Object 18"/>
            <p:cNvGraphicFramePr>
              <a:graphicFrameLocks noChangeAspect="1"/>
            </p:cNvGraphicFramePr>
            <p:nvPr/>
          </p:nvGraphicFramePr>
          <p:xfrm>
            <a:off x="1701800" y="1949450"/>
            <a:ext cx="1490663" cy="1398588"/>
          </p:xfrm>
          <a:graphic>
            <a:graphicData uri="http://schemas.openxmlformats.org/presentationml/2006/ole">
              <p:oleObj spid="_x0000_s270339" name="Chart" r:id="rId8" imgW="2762166" imgH="2390839" progId="MSGraph.Chart.8">
                <p:embed followColorScheme="full"/>
              </p:oleObj>
            </a:graphicData>
          </a:graphic>
        </p:graphicFrame>
        <p:sp>
          <p:nvSpPr>
            <p:cNvPr id="28" name="Text Box 19"/>
            <p:cNvSpPr txBox="1">
              <a:spLocks noChangeArrowheads="1"/>
            </p:cNvSpPr>
            <p:nvPr/>
          </p:nvSpPr>
          <p:spPr bwMode="auto">
            <a:xfrm>
              <a:off x="1922463" y="3168650"/>
              <a:ext cx="6175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spcBef>
                  <a:spcPct val="50000"/>
                </a:spcBef>
                <a:spcAft>
                  <a:spcPct val="0"/>
                </a:spcAft>
                <a:buClrTx/>
                <a:buFontTx/>
                <a:buNone/>
              </a:pPr>
              <a:r>
                <a:rPr lang="en-GB" altLang="en-US" sz="800" b="0">
                  <a:solidFill>
                    <a:srgbClr val="000000"/>
                  </a:solidFill>
                </a:rPr>
                <a:t>Placebo</a:t>
              </a:r>
              <a:br>
                <a:rPr lang="en-GB" altLang="en-US" sz="800" b="0">
                  <a:solidFill>
                    <a:srgbClr val="000000"/>
                  </a:solidFill>
                </a:rPr>
              </a:br>
              <a:r>
                <a:rPr lang="en-GB" altLang="en-US" sz="800" b="0">
                  <a:solidFill>
                    <a:srgbClr val="000000"/>
                  </a:solidFill>
                </a:rPr>
                <a:t>(n = 315)</a:t>
              </a:r>
            </a:p>
          </p:txBody>
        </p:sp>
        <p:sp>
          <p:nvSpPr>
            <p:cNvPr id="29" name="Text Box 20"/>
            <p:cNvSpPr txBox="1">
              <a:spLocks noChangeArrowheads="1"/>
            </p:cNvSpPr>
            <p:nvPr/>
          </p:nvSpPr>
          <p:spPr bwMode="auto">
            <a:xfrm>
              <a:off x="2400300" y="3168650"/>
              <a:ext cx="8429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spcBef>
                  <a:spcPct val="50000"/>
                </a:spcBef>
                <a:spcAft>
                  <a:spcPct val="0"/>
                </a:spcAft>
                <a:buClrTx/>
                <a:buFontTx/>
                <a:buNone/>
              </a:pPr>
              <a:r>
                <a:rPr lang="en-GB" altLang="en-US" sz="800" b="0">
                  <a:solidFill>
                    <a:srgbClr val="000000"/>
                  </a:solidFill>
                </a:rPr>
                <a:t>Natalizumab </a:t>
              </a:r>
              <a:br>
                <a:rPr lang="en-GB" altLang="en-US" sz="800" b="0">
                  <a:solidFill>
                    <a:srgbClr val="000000"/>
                  </a:solidFill>
                </a:rPr>
              </a:br>
              <a:r>
                <a:rPr lang="en-GB" altLang="en-US" sz="800" b="0">
                  <a:solidFill>
                    <a:srgbClr val="000000"/>
                  </a:solidFill>
                </a:rPr>
                <a:t>(n = 627)</a:t>
              </a:r>
            </a:p>
          </p:txBody>
        </p:sp>
        <p:sp>
          <p:nvSpPr>
            <p:cNvPr id="30" name="AutoShape 56"/>
            <p:cNvSpPr>
              <a:spLocks noChangeArrowheads="1"/>
            </p:cNvSpPr>
            <p:nvPr/>
          </p:nvSpPr>
          <p:spPr bwMode="auto">
            <a:xfrm rot="5400000">
              <a:off x="2686844" y="2624931"/>
              <a:ext cx="268288" cy="25082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40 h 21600"/>
                <a:gd name="T14" fmla="*/ 18900 w 21600"/>
                <a:gd name="T15" fmla="*/ 1616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B0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p>
          </p:txBody>
        </p:sp>
        <p:sp>
          <p:nvSpPr>
            <p:cNvPr id="31" name="Rectangle 21"/>
            <p:cNvSpPr>
              <a:spLocks noChangeArrowheads="1"/>
            </p:cNvSpPr>
            <p:nvPr/>
          </p:nvSpPr>
          <p:spPr bwMode="auto">
            <a:xfrm rot="-5400000">
              <a:off x="1048544" y="2499519"/>
              <a:ext cx="1173163"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lnSpc>
                  <a:spcPct val="90000"/>
                </a:lnSpc>
                <a:spcBef>
                  <a:spcPct val="0"/>
                </a:spcBef>
                <a:spcAft>
                  <a:spcPct val="0"/>
                </a:spcAft>
                <a:buClrTx/>
                <a:buFontTx/>
                <a:buNone/>
              </a:pPr>
              <a:r>
                <a:rPr lang="en-GB" altLang="en-US" sz="800" b="0">
                  <a:solidFill>
                    <a:srgbClr val="000000"/>
                  </a:solidFill>
                </a:rPr>
                <a:t>ARR (1 year)</a:t>
              </a:r>
            </a:p>
          </p:txBody>
        </p:sp>
        <p:sp>
          <p:nvSpPr>
            <p:cNvPr id="32" name="AutoShape 40"/>
            <p:cNvSpPr>
              <a:spLocks noChangeAspect="1" noChangeArrowheads="1"/>
            </p:cNvSpPr>
            <p:nvPr/>
          </p:nvSpPr>
          <p:spPr bwMode="auto">
            <a:xfrm>
              <a:off x="2474913" y="2301875"/>
              <a:ext cx="684212" cy="304800"/>
            </a:xfrm>
            <a:prstGeom prst="roundRect">
              <a:avLst>
                <a:gd name="adj" fmla="val 16667"/>
              </a:avLst>
            </a:prstGeom>
            <a:solidFill>
              <a:srgbClr val="FFFFFF"/>
            </a:solidFill>
            <a:ln w="19050">
              <a:solidFill>
                <a:srgbClr val="969696"/>
              </a:solidFill>
              <a:round/>
              <a:headEnd/>
              <a:tailEnd/>
            </a:ln>
          </p:spPr>
          <p:txBody>
            <a:bodyPr lIns="36000" tIns="0" rIns="36000" bIns="0" anchor="ct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lnSpc>
                  <a:spcPct val="90000"/>
                </a:lnSpc>
                <a:spcBef>
                  <a:spcPct val="0"/>
                </a:spcBef>
                <a:spcAft>
                  <a:spcPct val="0"/>
                </a:spcAft>
                <a:buClrTx/>
                <a:buFontTx/>
                <a:buNone/>
              </a:pPr>
              <a:r>
                <a:rPr lang="en-GB" altLang="en-US" sz="1300">
                  <a:solidFill>
                    <a:srgbClr val="000000"/>
                  </a:solidFill>
                  <a:ea typeface="ヒラギノ角ゴ Pro W3"/>
                  <a:cs typeface="ヒラギノ角ゴ Pro W3"/>
                </a:rPr>
                <a:t>-68%***</a:t>
              </a:r>
              <a:endParaRPr lang="en-GB" altLang="en-US" sz="800">
                <a:solidFill>
                  <a:srgbClr val="000000"/>
                </a:solidFill>
                <a:ea typeface="ヒラギノ角ゴ Pro W3"/>
                <a:cs typeface="ヒラギノ角ゴ Pro W3"/>
              </a:endParaRPr>
            </a:p>
          </p:txBody>
        </p:sp>
        <p:sp>
          <p:nvSpPr>
            <p:cNvPr id="33" name="Text Box 34"/>
            <p:cNvSpPr txBox="1">
              <a:spLocks noChangeArrowheads="1"/>
            </p:cNvSpPr>
            <p:nvPr/>
          </p:nvSpPr>
          <p:spPr bwMode="auto">
            <a:xfrm rot="-5400000">
              <a:off x="1134269" y="2504281"/>
              <a:ext cx="1074738" cy="231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spcAft>
                  <a:spcPct val="20000"/>
                </a:spcAft>
                <a:buClr>
                  <a:schemeClr val="hlink"/>
                </a:buClr>
                <a:buFont typeface="Arial" pitchFamily="34" charset="0"/>
                <a:buChar char="•"/>
                <a:defRPr sz="2000" b="1">
                  <a:solidFill>
                    <a:schemeClr val="tx1"/>
                  </a:solidFill>
                  <a:latin typeface="Arial" pitchFamily="34" charset="0"/>
                  <a:cs typeface="Arial" pitchFamily="34" charset="0"/>
                </a:defRPr>
              </a:lvl1pPr>
              <a:lvl2pPr marL="742950" indent="-285750" eaLnBrk="0" hangingPunct="0">
                <a:spcBef>
                  <a:spcPct val="20000"/>
                </a:spcBef>
                <a:spcAft>
                  <a:spcPct val="20000"/>
                </a:spcAft>
                <a:buClr>
                  <a:schemeClr val="bg2"/>
                </a:buClr>
                <a:buFont typeface="Arial" pitchFamily="34" charset="0"/>
                <a:buChar char="–"/>
                <a:defRPr>
                  <a:solidFill>
                    <a:schemeClr val="bg2"/>
                  </a:solidFill>
                  <a:latin typeface="Arial" pitchFamily="34" charset="0"/>
                  <a:cs typeface="Arial" pitchFamily="34" charset="0"/>
                </a:defRPr>
              </a:lvl2pPr>
              <a:lvl3pPr marL="1143000" indent="-228600" eaLnBrk="0" hangingPunct="0">
                <a:spcBef>
                  <a:spcPct val="20000"/>
                </a:spcBef>
                <a:spcAft>
                  <a:spcPct val="20000"/>
                </a:spcAft>
                <a:buClr>
                  <a:schemeClr val="hlink"/>
                </a:buClr>
                <a:buChar char="•"/>
                <a:defRPr sz="1600">
                  <a:solidFill>
                    <a:schemeClr val="bg2"/>
                  </a:solidFill>
                  <a:latin typeface="Arial" pitchFamily="34" charset="0"/>
                  <a:cs typeface="Arial" pitchFamily="34" charset="0"/>
                </a:defRPr>
              </a:lvl3pPr>
              <a:lvl4pPr marL="1600200" indent="-228600" eaLnBrk="0" hangingPunct="0">
                <a:spcBef>
                  <a:spcPct val="20000"/>
                </a:spcBef>
                <a:spcAft>
                  <a:spcPct val="20000"/>
                </a:spcAft>
                <a:buClr>
                  <a:schemeClr val="bg2"/>
                </a:buClr>
                <a:buFont typeface="Arial" pitchFamily="34" charset="0"/>
                <a:buChar char="–"/>
                <a:defRPr sz="1400">
                  <a:solidFill>
                    <a:schemeClr val="bg2"/>
                  </a:solidFill>
                  <a:latin typeface="Arial" pitchFamily="34" charset="0"/>
                  <a:cs typeface="Arial" pitchFamily="34" charset="0"/>
                </a:defRPr>
              </a:lvl4pPr>
              <a:lvl5pPr marL="2057400" indent="-228600" eaLnBrk="0"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400">
                  <a:solidFill>
                    <a:srgbClr val="464749"/>
                  </a:solidFill>
                  <a:latin typeface="Arial" pitchFamily="34" charset="0"/>
                  <a:cs typeface="Arial" pitchFamily="34" charset="0"/>
                </a:defRPr>
              </a:lvl9pPr>
            </a:lstStyle>
            <a:p>
              <a:pPr algn="ctr" eaLnBrk="1" hangingPunct="1">
                <a:spcBef>
                  <a:spcPct val="50000"/>
                </a:spcBef>
                <a:spcAft>
                  <a:spcPct val="0"/>
                </a:spcAft>
                <a:buClrTx/>
                <a:buFontTx/>
                <a:buNone/>
              </a:pPr>
              <a:r>
                <a:rPr lang="en-GB" altLang="en-US" sz="900">
                  <a:solidFill>
                    <a:srgbClr val="000000"/>
                  </a:solidFill>
                </a:rPr>
                <a:t>ARR (1 year)</a:t>
              </a:r>
            </a:p>
          </p:txBody>
        </p:sp>
      </p:grpSp>
    </p:spTree>
    <p:extLst>
      <p:ext uri="{BB962C8B-B14F-4D97-AF65-F5344CB8AC3E}">
        <p14:creationId xmlns:p14="http://schemas.microsoft.com/office/powerpoint/2010/main" xmlns="" val="460402087"/>
      </p:ext>
    </p:extLst>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Object 2"/>
          <p:cNvGraphicFramePr>
            <a:graphicFrameLocks noChangeAspect="1"/>
          </p:cNvGraphicFramePr>
          <p:nvPr/>
        </p:nvGraphicFramePr>
        <p:xfrm>
          <a:off x="609600" y="1082675"/>
          <a:ext cx="8128000" cy="5013325"/>
        </p:xfrm>
        <a:graphic>
          <a:graphicData uri="http://schemas.openxmlformats.org/presentationml/2006/ole">
            <p:oleObj spid="_x0000_s2050" name="Slide" r:id="rId3" imgW="2231169" imgH="1485992" progId="PowerPoint.Slide.8">
              <p:embed/>
            </p:oleObj>
          </a:graphicData>
        </a:graphic>
      </p:graphicFrame>
      <p:pic>
        <p:nvPicPr>
          <p:cNvPr id="161796" name="Picture 4" descr="Imperial College London"/>
          <p:cNvPicPr>
            <a:picLocks noChangeAspect="1" noChangeArrowheads="1"/>
          </p:cNvPicPr>
          <p:nvPr/>
        </p:nvPicPr>
        <p:blipFill>
          <a:blip r:embed="rId4" cstate="print"/>
          <a:srcRect/>
          <a:stretch>
            <a:fillRect/>
          </a:stretch>
        </p:blipFill>
        <p:spPr bwMode="auto">
          <a:xfrm>
            <a:off x="7596336" y="5730924"/>
            <a:ext cx="1108663" cy="290364"/>
          </a:xfrm>
          <a:prstGeom prst="rect">
            <a:avLst/>
          </a:prstGeom>
          <a:noFill/>
        </p:spPr>
      </p:pic>
      <p:sp>
        <p:nvSpPr>
          <p:cNvPr id="5" name="Rectangle 4"/>
          <p:cNvSpPr>
            <a:spLocks noChangeArrowheads="1"/>
          </p:cNvSpPr>
          <p:nvPr/>
        </p:nvSpPr>
        <p:spPr bwMode="auto">
          <a:xfrm>
            <a:off x="806896" y="-171400"/>
            <a:ext cx="8229600" cy="1143000"/>
          </a:xfrm>
          <a:prstGeom prst="rect">
            <a:avLst/>
          </a:prstGeom>
          <a:noFill/>
          <a:ln w="9525">
            <a:noFill/>
            <a:miter lim="800000"/>
            <a:headEnd/>
            <a:tailEnd/>
          </a:ln>
        </p:spPr>
        <p:txBody>
          <a:bodyPr anchor="ctr"/>
          <a:lstStyle/>
          <a:p>
            <a:pPr algn="ctr"/>
            <a:r>
              <a:rPr lang="en-US" sz="3200" b="1" dirty="0" smtClean="0">
                <a:solidFill>
                  <a:schemeClr val="tx2"/>
                </a:solidFill>
              </a:rPr>
              <a:t>CD4+ </a:t>
            </a:r>
            <a:r>
              <a:rPr lang="en-US" sz="3200" b="1" dirty="0" err="1" smtClean="0">
                <a:solidFill>
                  <a:schemeClr val="tx2"/>
                </a:solidFill>
              </a:rPr>
              <a:t>Thelper</a:t>
            </a:r>
            <a:r>
              <a:rPr lang="en-US" sz="3200" b="1" dirty="0" smtClean="0">
                <a:solidFill>
                  <a:schemeClr val="tx2"/>
                </a:solidFill>
              </a:rPr>
              <a:t> cell: </a:t>
            </a:r>
            <a:r>
              <a:rPr lang="el-GR" sz="3200" b="1" dirty="0" smtClean="0">
                <a:solidFill>
                  <a:schemeClr val="tx2"/>
                </a:solidFill>
              </a:rPr>
              <a:t>συντονιστικός ρόλος</a:t>
            </a:r>
            <a:endParaRPr lang="el-GR" sz="3200" b="1" dirty="0">
              <a:solidFill>
                <a:schemeClr val="tx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4" name="Object 3"/>
          <p:cNvGraphicFramePr>
            <a:graphicFrameLocks noChangeAspect="1"/>
          </p:cNvGraphicFramePr>
          <p:nvPr/>
        </p:nvGraphicFramePr>
        <p:xfrm>
          <a:off x="685800" y="1219200"/>
          <a:ext cx="7721600" cy="4741863"/>
        </p:xfrm>
        <a:graphic>
          <a:graphicData uri="http://schemas.openxmlformats.org/presentationml/2006/ole">
            <p:oleObj spid="_x0000_s3074" name="Slide" r:id="rId3" imgW="4745769" imgH="3162459" progId="PowerPoint.Slide.8">
              <p:embed/>
            </p:oleObj>
          </a:graphicData>
        </a:graphic>
      </p:graphicFrame>
      <p:pic>
        <p:nvPicPr>
          <p:cNvPr id="166916" name="Picture 4" descr="Imperial College London"/>
          <p:cNvPicPr>
            <a:picLocks noChangeAspect="1" noChangeArrowheads="1"/>
          </p:cNvPicPr>
          <p:nvPr/>
        </p:nvPicPr>
        <p:blipFill>
          <a:blip r:embed="rId4" cstate="print"/>
          <a:srcRect/>
          <a:stretch>
            <a:fillRect/>
          </a:stretch>
        </p:blipFill>
        <p:spPr bwMode="auto">
          <a:xfrm>
            <a:off x="7288666" y="5589240"/>
            <a:ext cx="1099758" cy="288032"/>
          </a:xfrm>
          <a:prstGeom prst="rect">
            <a:avLst/>
          </a:prstGeom>
          <a:noFill/>
        </p:spPr>
      </p:pic>
      <p:sp>
        <p:nvSpPr>
          <p:cNvPr id="5" name="Rectangle 4"/>
          <p:cNvSpPr>
            <a:spLocks noChangeArrowheads="1"/>
          </p:cNvSpPr>
          <p:nvPr/>
        </p:nvSpPr>
        <p:spPr bwMode="auto">
          <a:xfrm>
            <a:off x="806896" y="-171400"/>
            <a:ext cx="8229600" cy="1143000"/>
          </a:xfrm>
          <a:prstGeom prst="rect">
            <a:avLst/>
          </a:prstGeom>
          <a:noFill/>
          <a:ln w="9525">
            <a:noFill/>
            <a:miter lim="800000"/>
            <a:headEnd/>
            <a:tailEnd/>
          </a:ln>
        </p:spPr>
        <p:txBody>
          <a:bodyPr anchor="ctr"/>
          <a:lstStyle/>
          <a:p>
            <a:pPr algn="ctr"/>
            <a:r>
              <a:rPr lang="en-US" sz="3200" b="1" dirty="0" smtClean="0">
                <a:solidFill>
                  <a:schemeClr val="tx2"/>
                </a:solidFill>
              </a:rPr>
              <a:t>CD4+ </a:t>
            </a:r>
            <a:r>
              <a:rPr lang="en-US" sz="3200" b="1" dirty="0" err="1" smtClean="0">
                <a:solidFill>
                  <a:schemeClr val="tx2"/>
                </a:solidFill>
              </a:rPr>
              <a:t>Thelper</a:t>
            </a:r>
            <a:r>
              <a:rPr lang="en-US" sz="3200" b="1" dirty="0" smtClean="0">
                <a:solidFill>
                  <a:schemeClr val="tx2"/>
                </a:solidFill>
              </a:rPr>
              <a:t> cell: </a:t>
            </a:r>
            <a:r>
              <a:rPr lang="el-GR" sz="3200" b="1" dirty="0" smtClean="0">
                <a:solidFill>
                  <a:schemeClr val="tx2"/>
                </a:solidFill>
              </a:rPr>
              <a:t>συντονιστικός ρόλος</a:t>
            </a:r>
            <a:endParaRPr lang="el-GR" sz="3200" b="1" dirty="0">
              <a:solidFill>
                <a:schemeClr val="tx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8722" name="Object 2050"/>
          <p:cNvGraphicFramePr>
            <a:graphicFrameLocks noChangeAspect="1"/>
          </p:cNvGraphicFramePr>
          <p:nvPr/>
        </p:nvGraphicFramePr>
        <p:xfrm>
          <a:off x="406400" y="1524000"/>
          <a:ext cx="8399463" cy="4697413"/>
        </p:xfrm>
        <a:graphic>
          <a:graphicData uri="http://schemas.openxmlformats.org/presentationml/2006/ole">
            <p:oleObj spid="_x0000_s4098" name="Slide" r:id="rId3" imgW="5143680" imgH="3429000" progId="PowerPoint.Slide.8">
              <p:embed/>
            </p:oleObj>
          </a:graphicData>
        </a:graphic>
      </p:graphicFrame>
      <p:sp>
        <p:nvSpPr>
          <p:cNvPr id="158723" name="Rectangle 2051"/>
          <p:cNvSpPr>
            <a:spLocks noChangeArrowheads="1"/>
          </p:cNvSpPr>
          <p:nvPr/>
        </p:nvSpPr>
        <p:spPr bwMode="auto">
          <a:xfrm>
            <a:off x="611560" y="207045"/>
            <a:ext cx="7924800" cy="701675"/>
          </a:xfrm>
          <a:prstGeom prst="rect">
            <a:avLst/>
          </a:prstGeom>
          <a:noFill/>
          <a:ln w="9525">
            <a:noFill/>
            <a:miter lim="800000"/>
            <a:headEnd/>
            <a:tailEnd/>
          </a:ln>
        </p:spPr>
        <p:txBody>
          <a:bodyPr anchor="ctr">
            <a:spAutoFit/>
          </a:bodyPr>
          <a:lstStyle/>
          <a:p>
            <a:pPr algn="ctr" eaLnBrk="0" hangingPunct="0"/>
            <a:r>
              <a:rPr lang="en-US" sz="4000" b="1" dirty="0" err="1" smtClean="0">
                <a:solidFill>
                  <a:schemeClr val="tx2"/>
                </a:solidFill>
              </a:rPr>
              <a:t>Demyelinating</a:t>
            </a:r>
            <a:r>
              <a:rPr lang="en-US" sz="4000" b="1" dirty="0" smtClean="0">
                <a:solidFill>
                  <a:schemeClr val="tx2"/>
                </a:solidFill>
              </a:rPr>
              <a:t> lesion formation</a:t>
            </a:r>
            <a:endParaRPr lang="en-US" sz="4000" b="1" dirty="0">
              <a:solidFill>
                <a:schemeClr val="tx2"/>
              </a:solidFill>
            </a:endParaRPr>
          </a:p>
        </p:txBody>
      </p:sp>
      <p:sp>
        <p:nvSpPr>
          <p:cNvPr id="177158" name="Oval 2054"/>
          <p:cNvSpPr>
            <a:spLocks noChangeArrowheads="1"/>
          </p:cNvSpPr>
          <p:nvPr/>
        </p:nvSpPr>
        <p:spPr bwMode="auto">
          <a:xfrm>
            <a:off x="1693863" y="4343400"/>
            <a:ext cx="203200" cy="76200"/>
          </a:xfrm>
          <a:prstGeom prst="ellipse">
            <a:avLst/>
          </a:prstGeom>
          <a:solidFill>
            <a:srgbClr val="F45D44"/>
          </a:solidFill>
          <a:ln w="9525">
            <a:solidFill>
              <a:schemeClr val="tx1"/>
            </a:solidFill>
            <a:round/>
            <a:headEnd/>
            <a:tailEnd/>
          </a:ln>
        </p:spPr>
        <p:txBody>
          <a:bodyPr wrap="none" anchor="ctr"/>
          <a:lstStyle/>
          <a:p>
            <a:pPr eaLnBrk="0" hangingPunct="0"/>
            <a:endParaRPr lang="en-GB" sz="2400">
              <a:solidFill>
                <a:srgbClr val="FFFF00"/>
              </a:solidFill>
              <a:latin typeface="Times New Roman" pitchFamily="18" charset="0"/>
            </a:endParaRPr>
          </a:p>
        </p:txBody>
      </p:sp>
      <p:sp>
        <p:nvSpPr>
          <p:cNvPr id="177159" name="Oval 2055"/>
          <p:cNvSpPr>
            <a:spLocks noChangeArrowheads="1"/>
          </p:cNvSpPr>
          <p:nvPr/>
        </p:nvSpPr>
        <p:spPr bwMode="auto">
          <a:xfrm>
            <a:off x="2844800" y="2971800"/>
            <a:ext cx="134938" cy="304800"/>
          </a:xfrm>
          <a:prstGeom prst="ellipse">
            <a:avLst/>
          </a:prstGeom>
          <a:solidFill>
            <a:srgbClr val="F45D44"/>
          </a:solidFill>
          <a:ln w="9525">
            <a:solidFill>
              <a:schemeClr val="tx1"/>
            </a:solidFill>
            <a:round/>
            <a:headEnd/>
            <a:tailEnd/>
          </a:ln>
        </p:spPr>
        <p:txBody>
          <a:bodyPr wrap="none" anchor="ctr"/>
          <a:lstStyle/>
          <a:p>
            <a:pPr eaLnBrk="0" hangingPunct="0"/>
            <a:endParaRPr lang="en-GB" sz="2400">
              <a:solidFill>
                <a:srgbClr val="FFFF00"/>
              </a:solidFill>
              <a:latin typeface="Times New Roman" pitchFamily="18" charset="0"/>
            </a:endParaRPr>
          </a:p>
        </p:txBody>
      </p:sp>
      <p:grpSp>
        <p:nvGrpSpPr>
          <p:cNvPr id="2" name="Group 2060"/>
          <p:cNvGrpSpPr>
            <a:grpSpLocks/>
          </p:cNvGrpSpPr>
          <p:nvPr/>
        </p:nvGrpSpPr>
        <p:grpSpPr bwMode="auto">
          <a:xfrm>
            <a:off x="1828800" y="2971800"/>
            <a:ext cx="4605338" cy="1905000"/>
            <a:chOff x="1296" y="1872"/>
            <a:chExt cx="3264" cy="1200"/>
          </a:xfrm>
        </p:grpSpPr>
        <p:sp>
          <p:nvSpPr>
            <p:cNvPr id="158727" name="Oval 2052"/>
            <p:cNvSpPr>
              <a:spLocks noChangeArrowheads="1"/>
            </p:cNvSpPr>
            <p:nvPr/>
          </p:nvSpPr>
          <p:spPr bwMode="auto">
            <a:xfrm>
              <a:off x="1296" y="1872"/>
              <a:ext cx="192" cy="96"/>
            </a:xfrm>
            <a:prstGeom prst="ellipse">
              <a:avLst/>
            </a:prstGeom>
            <a:solidFill>
              <a:srgbClr val="F45D44"/>
            </a:solidFill>
            <a:ln w="9525">
              <a:solidFill>
                <a:schemeClr val="tx1"/>
              </a:solidFill>
              <a:round/>
              <a:headEnd/>
              <a:tailEnd/>
            </a:ln>
          </p:spPr>
          <p:txBody>
            <a:bodyPr wrap="none" anchor="ctr"/>
            <a:lstStyle/>
            <a:p>
              <a:pPr eaLnBrk="0" hangingPunct="0"/>
              <a:endParaRPr lang="en-GB" sz="2400">
                <a:solidFill>
                  <a:srgbClr val="FFFF00"/>
                </a:solidFill>
                <a:latin typeface="Times New Roman" pitchFamily="18" charset="0"/>
              </a:endParaRPr>
            </a:p>
          </p:txBody>
        </p:sp>
        <p:sp>
          <p:nvSpPr>
            <p:cNvPr id="158728" name="Oval 2056"/>
            <p:cNvSpPr>
              <a:spLocks noChangeArrowheads="1"/>
            </p:cNvSpPr>
            <p:nvPr/>
          </p:nvSpPr>
          <p:spPr bwMode="auto">
            <a:xfrm>
              <a:off x="4368" y="2976"/>
              <a:ext cx="192" cy="96"/>
            </a:xfrm>
            <a:prstGeom prst="ellipse">
              <a:avLst/>
            </a:prstGeom>
            <a:solidFill>
              <a:srgbClr val="F45D44"/>
            </a:solidFill>
            <a:ln w="9525">
              <a:solidFill>
                <a:schemeClr val="tx1"/>
              </a:solidFill>
              <a:round/>
              <a:headEnd/>
              <a:tailEnd/>
            </a:ln>
          </p:spPr>
          <p:txBody>
            <a:bodyPr wrap="none" anchor="ctr"/>
            <a:lstStyle/>
            <a:p>
              <a:pPr eaLnBrk="0" hangingPunct="0"/>
              <a:endParaRPr lang="en-GB" sz="2400">
                <a:solidFill>
                  <a:srgbClr val="FFFF00"/>
                </a:solidFill>
                <a:latin typeface="Times New Roman" pitchFamily="18" charset="0"/>
              </a:endParaRPr>
            </a:p>
          </p:txBody>
        </p:sp>
      </p:grpSp>
      <p:grpSp>
        <p:nvGrpSpPr>
          <p:cNvPr id="3" name="Group 2059"/>
          <p:cNvGrpSpPr>
            <a:grpSpLocks/>
          </p:cNvGrpSpPr>
          <p:nvPr/>
        </p:nvGrpSpPr>
        <p:grpSpPr bwMode="auto">
          <a:xfrm>
            <a:off x="2709863" y="3581400"/>
            <a:ext cx="4749800" cy="1143000"/>
            <a:chOff x="1920" y="2256"/>
            <a:chExt cx="3366" cy="720"/>
          </a:xfrm>
        </p:grpSpPr>
        <p:sp>
          <p:nvSpPr>
            <p:cNvPr id="158730" name="Oval 2053"/>
            <p:cNvSpPr>
              <a:spLocks noChangeArrowheads="1"/>
            </p:cNvSpPr>
            <p:nvPr/>
          </p:nvSpPr>
          <p:spPr bwMode="auto">
            <a:xfrm>
              <a:off x="1920" y="2256"/>
              <a:ext cx="288" cy="192"/>
            </a:xfrm>
            <a:prstGeom prst="ellipse">
              <a:avLst/>
            </a:prstGeom>
            <a:solidFill>
              <a:srgbClr val="F45D44"/>
            </a:solidFill>
            <a:ln w="9525">
              <a:solidFill>
                <a:schemeClr val="tx1"/>
              </a:solidFill>
              <a:round/>
              <a:headEnd/>
              <a:tailEnd/>
            </a:ln>
          </p:spPr>
          <p:txBody>
            <a:bodyPr wrap="none" anchor="ctr"/>
            <a:lstStyle/>
            <a:p>
              <a:pPr eaLnBrk="0" hangingPunct="0"/>
              <a:endParaRPr lang="en-GB" sz="2400">
                <a:solidFill>
                  <a:srgbClr val="FFFF00"/>
                </a:solidFill>
                <a:latin typeface="Times New Roman" pitchFamily="18" charset="0"/>
              </a:endParaRPr>
            </a:p>
          </p:txBody>
        </p:sp>
        <p:sp>
          <p:nvSpPr>
            <p:cNvPr id="158731" name="Oval 2057"/>
            <p:cNvSpPr>
              <a:spLocks noChangeArrowheads="1"/>
            </p:cNvSpPr>
            <p:nvPr/>
          </p:nvSpPr>
          <p:spPr bwMode="auto">
            <a:xfrm>
              <a:off x="4992" y="2784"/>
              <a:ext cx="294" cy="192"/>
            </a:xfrm>
            <a:prstGeom prst="ellipse">
              <a:avLst/>
            </a:prstGeom>
            <a:solidFill>
              <a:srgbClr val="F45D44"/>
            </a:solidFill>
            <a:ln w="9525">
              <a:solidFill>
                <a:schemeClr val="tx1"/>
              </a:solidFill>
              <a:round/>
              <a:headEnd/>
              <a:tailEnd/>
            </a:ln>
          </p:spPr>
          <p:txBody>
            <a:bodyPr wrap="none" anchor="ctr"/>
            <a:lstStyle/>
            <a:p>
              <a:pPr eaLnBrk="0" hangingPunct="0"/>
              <a:endParaRPr lang="en-GB" sz="2400">
                <a:solidFill>
                  <a:srgbClr val="FFFF00"/>
                </a:solidFill>
                <a:latin typeface="Times New Roman" pitchFamily="18" charset="0"/>
              </a:endParaRPr>
            </a:p>
          </p:txBody>
        </p:sp>
      </p:grpSp>
      <p:pic>
        <p:nvPicPr>
          <p:cNvPr id="13" name="Picture 4" descr="Imperial College London"/>
          <p:cNvPicPr>
            <a:picLocks noChangeAspect="1" noChangeArrowheads="1"/>
          </p:cNvPicPr>
          <p:nvPr/>
        </p:nvPicPr>
        <p:blipFill>
          <a:blip r:embed="rId4" cstate="print"/>
          <a:srcRect/>
          <a:stretch>
            <a:fillRect/>
          </a:stretch>
        </p:blipFill>
        <p:spPr bwMode="auto">
          <a:xfrm>
            <a:off x="7668344" y="5877272"/>
            <a:ext cx="1099758" cy="2880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71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7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nimBg="1" autoUpdateAnimBg="0"/>
      <p:bldP spid="177159"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Cuser\Documents\15. other OCT 15\immune synapse.gif"/>
          <p:cNvPicPr>
            <a:picLocks noChangeAspect="1" noChangeArrowheads="1"/>
          </p:cNvPicPr>
          <p:nvPr/>
        </p:nvPicPr>
        <p:blipFill>
          <a:blip r:embed="rId2" cstate="print"/>
          <a:srcRect/>
          <a:stretch>
            <a:fillRect/>
          </a:stretch>
        </p:blipFill>
        <p:spPr bwMode="auto">
          <a:xfrm>
            <a:off x="1691680" y="1298276"/>
            <a:ext cx="5688632" cy="4522764"/>
          </a:xfrm>
          <a:prstGeom prst="rect">
            <a:avLst/>
          </a:prstGeom>
          <a:noFill/>
        </p:spPr>
      </p:pic>
      <p:sp>
        <p:nvSpPr>
          <p:cNvPr id="4" name="Title 1"/>
          <p:cNvSpPr txBox="1">
            <a:spLocks/>
          </p:cNvSpPr>
          <p:nvPr/>
        </p:nvSpPr>
        <p:spPr>
          <a:xfrm>
            <a:off x="457200" y="95712"/>
            <a:ext cx="8229600" cy="88501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2"/>
                </a:solidFill>
                <a:effectLst/>
                <a:uLnTx/>
                <a:uFillTx/>
                <a:latin typeface="+mj-lt"/>
                <a:ea typeface="+mj-ea"/>
                <a:cs typeface="+mj-cs"/>
              </a:rPr>
              <a:t>CD4+ T helper cells:</a:t>
            </a:r>
            <a:r>
              <a:rPr kumimoji="0" lang="en-US" sz="2800" b="1" i="0" u="none" strike="noStrike" kern="1200" cap="none" spc="0" normalizeH="0" noProof="0" dirty="0" smtClean="0">
                <a:ln>
                  <a:noFill/>
                </a:ln>
                <a:solidFill>
                  <a:schemeClr val="tx2"/>
                </a:solidFill>
                <a:effectLst/>
                <a:uLnTx/>
                <a:uFillTx/>
                <a:latin typeface="+mj-lt"/>
                <a:ea typeface="+mj-ea"/>
                <a:cs typeface="+mj-cs"/>
              </a:rPr>
              <a:t> immunological synapse</a:t>
            </a:r>
            <a:endParaRPr kumimoji="0" lang="en-US" sz="2800" b="1"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26055477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Rectangle 2"/>
          <p:cNvSpPr>
            <a:spLocks noGrp="1" noChangeArrowheads="1"/>
          </p:cNvSpPr>
          <p:nvPr>
            <p:ph type="title" idx="4294967295"/>
          </p:nvPr>
        </p:nvSpPr>
        <p:spPr>
          <a:xfrm>
            <a:off x="467296" y="-99392"/>
            <a:ext cx="8281168" cy="936104"/>
          </a:xfrm>
          <a:ln w="38100"/>
        </p:spPr>
        <p:txBody>
          <a:bodyPr>
            <a:normAutofit/>
          </a:bodyPr>
          <a:lstStyle/>
          <a:p>
            <a:pPr algn="ctr" eaLnBrk="1" fontAlgn="auto" hangingPunct="1">
              <a:lnSpc>
                <a:spcPct val="80000"/>
              </a:lnSpc>
              <a:spcAft>
                <a:spcPts val="0"/>
              </a:spcAft>
              <a:defRPr/>
            </a:pPr>
            <a:r>
              <a:rPr lang="en-US" sz="3200" dirty="0" err="1" smtClean="0">
                <a:solidFill>
                  <a:schemeClr val="bg1"/>
                </a:solidFill>
              </a:rPr>
              <a:t>Dendritic</a:t>
            </a:r>
            <a:r>
              <a:rPr lang="en-US" sz="3200" dirty="0" smtClean="0">
                <a:solidFill>
                  <a:schemeClr val="bg1"/>
                </a:solidFill>
              </a:rPr>
              <a:t> cells control T-cell fate</a:t>
            </a:r>
            <a:endParaRPr lang="el-GR" sz="3200" b="1" dirty="0" smtClean="0">
              <a:solidFill>
                <a:schemeClr val="bg1"/>
              </a:solidFill>
            </a:endParaRPr>
          </a:p>
        </p:txBody>
      </p:sp>
      <p:pic>
        <p:nvPicPr>
          <p:cNvPr id="24578" name="Picture 2"/>
          <p:cNvPicPr>
            <a:picLocks noChangeAspect="1" noChangeArrowheads="1"/>
          </p:cNvPicPr>
          <p:nvPr/>
        </p:nvPicPr>
        <p:blipFill>
          <a:blip r:embed="rId3" cstate="print"/>
          <a:srcRect/>
          <a:stretch>
            <a:fillRect/>
          </a:stretch>
        </p:blipFill>
        <p:spPr bwMode="auto">
          <a:xfrm>
            <a:off x="611560" y="852263"/>
            <a:ext cx="8136903" cy="5294023"/>
          </a:xfrm>
          <a:prstGeom prst="rect">
            <a:avLst/>
          </a:prstGeom>
          <a:noFill/>
          <a:ln w="9525">
            <a:noFill/>
            <a:miter lim="800000"/>
            <a:headEnd/>
            <a:tailEnd/>
          </a:ln>
        </p:spPr>
      </p:pic>
      <p:sp>
        <p:nvSpPr>
          <p:cNvPr id="6" name="Rectangle 5"/>
          <p:cNvSpPr/>
          <p:nvPr/>
        </p:nvSpPr>
        <p:spPr>
          <a:xfrm>
            <a:off x="3952086" y="6300028"/>
            <a:ext cx="4724370" cy="369332"/>
          </a:xfrm>
          <a:prstGeom prst="rect">
            <a:avLst/>
          </a:prstGeom>
        </p:spPr>
        <p:txBody>
          <a:bodyPr wrap="none">
            <a:spAutoFit/>
          </a:bodyPr>
          <a:lstStyle/>
          <a:p>
            <a:r>
              <a:rPr lang="en-GB" dirty="0" err="1" smtClean="0">
                <a:latin typeface="Arial" pitchFamily="34" charset="0"/>
                <a:cs typeface="Arial" pitchFamily="34" charset="0"/>
              </a:rPr>
              <a:t>Zozulya</a:t>
            </a:r>
            <a:r>
              <a:rPr lang="en-GB" dirty="0" smtClean="0">
                <a:latin typeface="Arial" pitchFamily="34" charset="0"/>
                <a:cs typeface="Arial" pitchFamily="34" charset="0"/>
              </a:rPr>
              <a:t> &amp; </a:t>
            </a:r>
            <a:r>
              <a:rPr lang="en-GB" dirty="0" err="1" smtClean="0">
                <a:latin typeface="Arial" pitchFamily="34" charset="0"/>
                <a:cs typeface="Arial" pitchFamily="34" charset="0"/>
              </a:rPr>
              <a:t>Wiendl</a:t>
            </a:r>
            <a:r>
              <a:rPr lang="en-GB" dirty="0" smtClean="0">
                <a:latin typeface="Arial" pitchFamily="34" charset="0"/>
                <a:cs typeface="Arial" pitchFamily="34" charset="0"/>
              </a:rPr>
              <a:t>, 2008, </a:t>
            </a:r>
            <a:r>
              <a:rPr lang="en-GB" dirty="0" err="1" smtClean="0">
                <a:latin typeface="Arial" pitchFamily="34" charset="0"/>
                <a:cs typeface="Arial" pitchFamily="34" charset="0"/>
              </a:rPr>
              <a:t>NatClinPractNeurol</a:t>
            </a:r>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Cuser\Documents\15. other OCT 15\immune synapse.gif"/>
          <p:cNvPicPr>
            <a:picLocks noChangeAspect="1" noChangeArrowheads="1"/>
          </p:cNvPicPr>
          <p:nvPr/>
        </p:nvPicPr>
        <p:blipFill>
          <a:blip r:embed="rId2" cstate="print"/>
          <a:srcRect/>
          <a:stretch>
            <a:fillRect/>
          </a:stretch>
        </p:blipFill>
        <p:spPr bwMode="auto">
          <a:xfrm>
            <a:off x="1691680" y="1298276"/>
            <a:ext cx="5688632" cy="4522764"/>
          </a:xfrm>
          <a:prstGeom prst="rect">
            <a:avLst/>
          </a:prstGeom>
          <a:noFill/>
        </p:spPr>
      </p:pic>
      <p:sp>
        <p:nvSpPr>
          <p:cNvPr id="4" name="Title 1"/>
          <p:cNvSpPr txBox="1">
            <a:spLocks/>
          </p:cNvSpPr>
          <p:nvPr/>
        </p:nvSpPr>
        <p:spPr>
          <a:xfrm>
            <a:off x="457200" y="95712"/>
            <a:ext cx="8229600" cy="88501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2"/>
                </a:solidFill>
                <a:effectLst/>
                <a:uLnTx/>
                <a:uFillTx/>
                <a:latin typeface="+mj-lt"/>
                <a:ea typeface="+mj-ea"/>
                <a:cs typeface="+mj-cs"/>
              </a:rPr>
              <a:t>CD4+ T helper cells:</a:t>
            </a:r>
            <a:r>
              <a:rPr kumimoji="0" lang="en-US" sz="2800" b="1" i="0" u="none" strike="noStrike" kern="1200" cap="none" spc="0" normalizeH="0" noProof="0" dirty="0" smtClean="0">
                <a:ln>
                  <a:noFill/>
                </a:ln>
                <a:solidFill>
                  <a:schemeClr val="tx2"/>
                </a:solidFill>
                <a:effectLst/>
                <a:uLnTx/>
                <a:uFillTx/>
                <a:latin typeface="+mj-lt"/>
                <a:ea typeface="+mj-ea"/>
                <a:cs typeface="+mj-cs"/>
              </a:rPr>
              <a:t> immunological synapse</a:t>
            </a:r>
            <a:endParaRPr kumimoji="0" lang="en-US" sz="2800" b="1"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2605547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5"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16386" name="Rectangle 12"/>
          <p:cNvSpPr>
            <a:spLocks noChangeArrowheads="1"/>
          </p:cNvSpPr>
          <p:nvPr/>
        </p:nvSpPr>
        <p:spPr bwMode="auto">
          <a:xfrm>
            <a:off x="1547664" y="87313"/>
            <a:ext cx="6022418" cy="584775"/>
          </a:xfrm>
          <a:prstGeom prst="rect">
            <a:avLst/>
          </a:prstGeom>
          <a:noFill/>
          <a:ln w="9525">
            <a:noFill/>
            <a:miter lim="800000"/>
            <a:headEnd/>
            <a:tailEnd/>
          </a:ln>
        </p:spPr>
        <p:txBody>
          <a:bodyPr wrap="none">
            <a:spAutoFit/>
          </a:bodyPr>
          <a:lstStyle/>
          <a:p>
            <a:r>
              <a:rPr lang="en-US" sz="3200" dirty="0" err="1" smtClean="0">
                <a:solidFill>
                  <a:schemeClr val="bg1"/>
                </a:solidFill>
                <a:latin typeface="Calibri" pitchFamily="34" charset="0"/>
              </a:rPr>
              <a:t>Demyelinating</a:t>
            </a:r>
            <a:r>
              <a:rPr lang="en-US" sz="3200" dirty="0" smtClean="0">
                <a:solidFill>
                  <a:schemeClr val="bg1"/>
                </a:solidFill>
                <a:latin typeface="Calibri" pitchFamily="34" charset="0"/>
              </a:rPr>
              <a:t> diseases of the CNS </a:t>
            </a:r>
            <a:endParaRPr lang="en-GB" sz="3200" dirty="0">
              <a:solidFill>
                <a:schemeClr val="bg1"/>
              </a:solidFill>
              <a:latin typeface="Calibri" pitchFamily="34" charset="0"/>
            </a:endParaRPr>
          </a:p>
        </p:txBody>
      </p:sp>
      <p:sp>
        <p:nvSpPr>
          <p:cNvPr id="1025" name="Rectangle 1"/>
          <p:cNvSpPr>
            <a:spLocks noChangeArrowheads="1"/>
          </p:cNvSpPr>
          <p:nvPr/>
        </p:nvSpPr>
        <p:spPr bwMode="auto">
          <a:xfrm>
            <a:off x="179512" y="692696"/>
            <a:ext cx="8784976" cy="6740307"/>
          </a:xfrm>
          <a:prstGeom prst="rect">
            <a:avLst/>
          </a:prstGeom>
          <a:noFill/>
          <a:ln w="9525">
            <a:noFill/>
            <a:miter lim="800000"/>
            <a:headEnd/>
            <a:tailEnd/>
          </a:ln>
          <a:effectLst/>
        </p:spPr>
        <p:txBody>
          <a:bodyPr wrap="square" numCol="2" anchor="ctr">
            <a:spAutoFit/>
          </a:bodyPr>
          <a:lstStyle/>
          <a:p>
            <a:pPr algn="just">
              <a:lnSpc>
                <a:spcPct val="150000"/>
              </a:lnSpc>
              <a:buFont typeface="Wingdings" pitchFamily="2" charset="2"/>
              <a:buChar char="q"/>
              <a:tabLst>
                <a:tab pos="228600" algn="l"/>
              </a:tabLst>
              <a:defRPr/>
            </a:pPr>
            <a:r>
              <a:rPr lang="en-US" dirty="0" smtClean="0">
                <a:latin typeface="+mn-lt"/>
                <a:ea typeface="Times New Roman" pitchFamily="18" charset="0"/>
                <a:cs typeface="Arial" pitchFamily="34" charset="0"/>
              </a:rPr>
              <a:t> </a:t>
            </a:r>
            <a:r>
              <a:rPr lang="en-US" dirty="0" smtClean="0">
                <a:ea typeface="Times New Roman" pitchFamily="18" charset="0"/>
                <a:cs typeface="Arial" pitchFamily="34" charset="0"/>
              </a:rPr>
              <a:t>Multiple sclerosis</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Concentric sclerosis of </a:t>
            </a:r>
            <a:r>
              <a:rPr lang="en-US" dirty="0" err="1" smtClean="0">
                <a:ea typeface="Times New Roman" pitchFamily="18" charset="0"/>
                <a:cs typeface="Arial" pitchFamily="34" charset="0"/>
              </a:rPr>
              <a:t>Balo</a:t>
            </a:r>
            <a:endParaRPr lang="en-US" dirty="0" smtClean="0">
              <a:ea typeface="Times New Roman" pitchFamily="18" charset="0"/>
              <a:cs typeface="Arial" pitchFamily="34" charset="0"/>
            </a:endParaRP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Marburg acute MS </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optic neuritis </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transverse </a:t>
            </a:r>
            <a:r>
              <a:rPr lang="en-US" dirty="0" err="1" smtClean="0">
                <a:ea typeface="Times New Roman" pitchFamily="18" charset="0"/>
                <a:cs typeface="Arial" pitchFamily="34" charset="0"/>
              </a:rPr>
              <a:t>myelitis</a:t>
            </a:r>
            <a:endParaRPr lang="en-US" dirty="0" smtClean="0">
              <a:ea typeface="Times New Roman" pitchFamily="18" charset="0"/>
              <a:cs typeface="Arial" pitchFamily="34" charset="0"/>
            </a:endParaRPr>
          </a:p>
          <a:p>
            <a:pPr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ADEM  &amp; AHL Weston-Hurst</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a:t>
            </a:r>
            <a:r>
              <a:rPr lang="en-US" dirty="0" err="1" smtClean="0">
                <a:ea typeface="Times New Roman" pitchFamily="18" charset="0"/>
                <a:cs typeface="Arial" pitchFamily="34" charset="0"/>
              </a:rPr>
              <a:t>neuromyelitis</a:t>
            </a:r>
            <a:r>
              <a:rPr lang="en-US" dirty="0" smtClean="0">
                <a:ea typeface="Times New Roman" pitchFamily="18" charset="0"/>
                <a:cs typeface="Arial" pitchFamily="34" charset="0"/>
              </a:rPr>
              <a:t> </a:t>
            </a:r>
            <a:r>
              <a:rPr lang="en-US" dirty="0" err="1" smtClean="0">
                <a:ea typeface="Times New Roman" pitchFamily="18" charset="0"/>
                <a:cs typeface="Arial" pitchFamily="34" charset="0"/>
              </a:rPr>
              <a:t>optica</a:t>
            </a:r>
            <a:r>
              <a:rPr lang="en-US" dirty="0" smtClean="0">
                <a:ea typeface="Times New Roman" pitchFamily="18" charset="0"/>
                <a:cs typeface="Arial" pitchFamily="34" charset="0"/>
              </a:rPr>
              <a:t>- NMO</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virus-induced </a:t>
            </a:r>
            <a:r>
              <a:rPr lang="en-US" dirty="0" err="1" smtClean="0">
                <a:ea typeface="Times New Roman" pitchFamily="18" charset="0"/>
                <a:cs typeface="Arial" pitchFamily="34" charset="0"/>
              </a:rPr>
              <a:t>demyelination</a:t>
            </a:r>
            <a:endParaRPr lang="en-US" dirty="0" smtClean="0">
              <a:ea typeface="Times New Roman" pitchFamily="18" charset="0"/>
              <a:cs typeface="Arial" pitchFamily="34" charset="0"/>
            </a:endParaRP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PML-JCV </a:t>
            </a: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HIV </a:t>
            </a: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HTLV I &amp; II</a:t>
            </a: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SSPE- measles</a:t>
            </a: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VZV encephalitis in HIV patients</a:t>
            </a:r>
          </a:p>
          <a:p>
            <a:pPr marL="273050"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syphilitic </a:t>
            </a:r>
            <a:r>
              <a:rPr lang="en-US" sz="1800" dirty="0" err="1" smtClean="0">
                <a:latin typeface="+mn-lt"/>
                <a:ea typeface="Times New Roman" pitchFamily="18" charset="0"/>
                <a:cs typeface="Arial" pitchFamily="34" charset="0"/>
              </a:rPr>
              <a:t>myelitis</a:t>
            </a:r>
            <a:r>
              <a:rPr lang="en-US" sz="1800" dirty="0" smtClean="0">
                <a:latin typeface="+mn-lt"/>
                <a:ea typeface="Times New Roman" pitchFamily="18" charset="0"/>
                <a:cs typeface="Arial" pitchFamily="34" charset="0"/>
              </a:rPr>
              <a:t>- </a:t>
            </a:r>
            <a:r>
              <a:rPr lang="en-US" sz="1800" dirty="0" err="1" smtClean="0">
                <a:latin typeface="+mn-lt"/>
                <a:ea typeface="Times New Roman" pitchFamily="18" charset="0"/>
                <a:cs typeface="Arial" pitchFamily="34" charset="0"/>
              </a:rPr>
              <a:t>tabes</a:t>
            </a:r>
            <a:r>
              <a:rPr lang="en-US" sz="1800" dirty="0" smtClean="0">
                <a:latin typeface="+mn-lt"/>
                <a:ea typeface="Times New Roman" pitchFamily="18" charset="0"/>
                <a:cs typeface="Arial" pitchFamily="34" charset="0"/>
              </a:rPr>
              <a:t> </a:t>
            </a:r>
            <a:r>
              <a:rPr lang="en-US" sz="1800" dirty="0" err="1" smtClean="0">
                <a:latin typeface="+mn-lt"/>
                <a:ea typeface="Times New Roman" pitchFamily="18" charset="0"/>
                <a:cs typeface="Arial" pitchFamily="34" charset="0"/>
              </a:rPr>
              <a:t>dorsalis</a:t>
            </a:r>
            <a:endParaRPr lang="en-US" sz="1800" dirty="0" smtClean="0">
              <a:latin typeface="+mn-lt"/>
              <a:ea typeface="Times New Roman" pitchFamily="18" charset="0"/>
              <a:cs typeface="Arial" pitchFamily="34" charset="0"/>
            </a:endParaRPr>
          </a:p>
          <a:p>
            <a:pPr marL="273050" algn="just">
              <a:lnSpc>
                <a:spcPct val="150000"/>
              </a:lnSpc>
              <a:tabLst>
                <a:tab pos="228600" algn="l"/>
              </a:tabLst>
              <a:defRPr/>
            </a:pPr>
            <a:endParaRPr lang="en-US" sz="1800" dirty="0" smtClean="0">
              <a:latin typeface="+mn-lt"/>
              <a:ea typeface="Times New Roman" pitchFamily="18" charset="0"/>
              <a:cs typeface="Arial" pitchFamily="34" charset="0"/>
            </a:endParaRPr>
          </a:p>
          <a:p>
            <a:pPr marL="273050"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metabolic </a:t>
            </a:r>
            <a:r>
              <a:rPr lang="en-US" dirty="0" err="1" smtClean="0">
                <a:ea typeface="Times New Roman" pitchFamily="18" charset="0"/>
                <a:cs typeface="Arial" pitchFamily="34" charset="0"/>
              </a:rPr>
              <a:t>demyelination</a:t>
            </a:r>
            <a:endParaRPr lang="en-US" dirty="0" smtClean="0">
              <a:ea typeface="Times New Roman" pitchFamily="18" charset="0"/>
              <a:cs typeface="Arial" pitchFamily="34" charset="0"/>
            </a:endParaRPr>
          </a:p>
          <a:p>
            <a:pPr marL="730250"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a:t>
            </a:r>
            <a:r>
              <a:rPr lang="en-US" dirty="0" err="1" smtClean="0">
                <a:ea typeface="Times New Roman" pitchFamily="18" charset="0"/>
                <a:cs typeface="Arial" pitchFamily="34" charset="0"/>
              </a:rPr>
              <a:t>subacute</a:t>
            </a:r>
            <a:r>
              <a:rPr lang="en-US" dirty="0" smtClean="0">
                <a:ea typeface="Times New Roman" pitchFamily="18" charset="0"/>
                <a:cs typeface="Arial" pitchFamily="34" charset="0"/>
              </a:rPr>
              <a:t> combined degeneration- B12 deficiency  </a:t>
            </a:r>
          </a:p>
          <a:p>
            <a:pPr marL="730250"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Cu deficiency </a:t>
            </a:r>
          </a:p>
          <a:p>
            <a:pPr marL="730250"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osmotic </a:t>
            </a:r>
            <a:r>
              <a:rPr lang="en-US" dirty="0" err="1" smtClean="0">
                <a:ea typeface="Times New Roman" pitchFamily="18" charset="0"/>
                <a:cs typeface="Arial" pitchFamily="34" charset="0"/>
              </a:rPr>
              <a:t>demyelination</a:t>
            </a:r>
            <a:endParaRPr lang="en-US" dirty="0" smtClean="0">
              <a:ea typeface="Times New Roman" pitchFamily="18" charset="0"/>
              <a:cs typeface="Arial" pitchFamily="34" charset="0"/>
            </a:endParaRPr>
          </a:p>
          <a:p>
            <a:pPr marL="730250" lvl="1"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hypoxic-ischemic </a:t>
            </a:r>
            <a:r>
              <a:rPr lang="en-US" sz="1800" dirty="0" err="1" smtClean="0">
                <a:latin typeface="+mn-lt"/>
                <a:ea typeface="Times New Roman" pitchFamily="18" charset="0"/>
                <a:cs typeface="Arial" pitchFamily="34" charset="0"/>
              </a:rPr>
              <a:t>demyelination</a:t>
            </a:r>
            <a:endParaRPr lang="en-US" sz="1800" dirty="0" smtClean="0">
              <a:latin typeface="+mn-lt"/>
              <a:ea typeface="Times New Roman" pitchFamily="18" charset="0"/>
              <a:cs typeface="Arial" pitchFamily="34" charset="0"/>
            </a:endParaRPr>
          </a:p>
          <a:p>
            <a:pPr marL="730250"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a:t>
            </a:r>
            <a:r>
              <a:rPr lang="en-US" dirty="0" err="1" smtClean="0">
                <a:ea typeface="Times New Roman" pitchFamily="18" charset="0"/>
                <a:cs typeface="Arial" pitchFamily="34" charset="0"/>
              </a:rPr>
              <a:t>Marchiafava-Bignami</a:t>
            </a:r>
            <a:endParaRPr lang="en-US" dirty="0" smtClean="0">
              <a:ea typeface="Times New Roman" pitchFamily="18" charset="0"/>
              <a:cs typeface="Arial" pitchFamily="34" charset="0"/>
            </a:endParaRPr>
          </a:p>
          <a:p>
            <a:pPr marL="273050"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toxic: anti-TNF agents, CO poisoning, solvents, radiotherapy, chemotherapy, heroin, </a:t>
            </a:r>
            <a:r>
              <a:rPr lang="en-US" dirty="0" err="1" smtClean="0">
                <a:ea typeface="Times New Roman" pitchFamily="18" charset="0"/>
                <a:cs typeface="Arial" pitchFamily="34" charset="0"/>
              </a:rPr>
              <a:t>hexachlorphene</a:t>
            </a:r>
            <a:endParaRPr lang="en-US" dirty="0" smtClean="0">
              <a:ea typeface="Times New Roman" pitchFamily="18" charset="0"/>
              <a:cs typeface="Arial" pitchFamily="34" charset="0"/>
            </a:endParaRPr>
          </a:p>
          <a:p>
            <a:pPr marL="273050"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compression-induced </a:t>
            </a:r>
            <a:r>
              <a:rPr lang="en-US" dirty="0" err="1" smtClean="0">
                <a:ea typeface="Times New Roman" pitchFamily="18" charset="0"/>
                <a:cs typeface="Arial" pitchFamily="34" charset="0"/>
              </a:rPr>
              <a:t>demyelination</a:t>
            </a:r>
            <a:r>
              <a:rPr lang="en-US" dirty="0" smtClean="0">
                <a:ea typeface="Times New Roman" pitchFamily="18" charset="0"/>
                <a:cs typeface="Arial" pitchFamily="34" charset="0"/>
              </a:rPr>
              <a:t>- Trigeminal neuralgia</a:t>
            </a:r>
          </a:p>
          <a:p>
            <a:pPr marL="273050"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a:t>
            </a:r>
            <a:r>
              <a:rPr lang="en-US" sz="1800" dirty="0" err="1" smtClean="0">
                <a:latin typeface="+mn-lt"/>
                <a:ea typeface="Times New Roman" pitchFamily="18" charset="0"/>
                <a:cs typeface="Arial" pitchFamily="34" charset="0"/>
              </a:rPr>
              <a:t>demyelination</a:t>
            </a:r>
            <a:r>
              <a:rPr lang="en-US" sz="1800" dirty="0" smtClean="0">
                <a:latin typeface="+mn-lt"/>
                <a:ea typeface="Times New Roman" pitchFamily="18" charset="0"/>
                <a:cs typeface="Arial" pitchFamily="34" charset="0"/>
              </a:rPr>
              <a:t> at the edges of </a:t>
            </a:r>
            <a:r>
              <a:rPr lang="en-US" sz="1800" dirty="0" err="1" smtClean="0">
                <a:latin typeface="+mn-lt"/>
                <a:ea typeface="Times New Roman" pitchFamily="18" charset="0"/>
                <a:cs typeface="Arial" pitchFamily="34" charset="0"/>
              </a:rPr>
              <a:t>neoplastic</a:t>
            </a:r>
            <a:r>
              <a:rPr lang="en-US" sz="1800" dirty="0" smtClean="0">
                <a:latin typeface="+mn-lt"/>
                <a:ea typeface="Times New Roman" pitchFamily="18" charset="0"/>
                <a:cs typeface="Arial" pitchFamily="34" charset="0"/>
              </a:rPr>
              <a:t> lesions</a:t>
            </a:r>
          </a:p>
          <a:p>
            <a:pPr algn="just">
              <a:lnSpc>
                <a:spcPct val="150000"/>
              </a:lnSpc>
              <a:buFont typeface="Wingdings" pitchFamily="2" charset="2"/>
              <a:buChar char="q"/>
              <a:tabLst>
                <a:tab pos="228600" algn="l"/>
              </a:tabLst>
              <a:defRPr/>
            </a:pPr>
            <a:endParaRPr lang="en-US" sz="1800" dirty="0">
              <a:latin typeface="+mn-lt"/>
              <a:ea typeface="Times New Roman" pitchFamily="18" charset="0"/>
              <a:cs typeface="Arial" pitchFamily="34" charset="0"/>
            </a:endParaRPr>
          </a:p>
          <a:p>
            <a:pPr algn="just">
              <a:lnSpc>
                <a:spcPct val="150000"/>
              </a:lnSpc>
              <a:tabLst>
                <a:tab pos="228600" algn="l"/>
              </a:tabLst>
              <a:defRPr/>
            </a:pPr>
            <a:endParaRPr lang="en-GB" dirty="0">
              <a:latin typeface="+mn-lt"/>
              <a:cs typeface="Arial"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470045" y="0"/>
            <a:ext cx="8249948" cy="784225"/>
          </a:xfrm>
        </p:spPr>
        <p:txBody>
          <a:bodyPr/>
          <a:lstStyle/>
          <a:p>
            <a:r>
              <a:rPr lang="el-GR" altLang="en-US" sz="2800" dirty="0" err="1" smtClean="0"/>
              <a:t>Φινγκολιμόδη</a:t>
            </a:r>
            <a:r>
              <a:rPr lang="en-US" altLang="en-US" sz="2800" dirty="0" smtClean="0"/>
              <a:t>: </a:t>
            </a:r>
            <a:r>
              <a:rPr lang="el-GR" altLang="en-US" sz="2800" dirty="0" smtClean="0"/>
              <a:t>μηχανισμός δράσης</a:t>
            </a:r>
            <a:endParaRPr lang="en-GB" altLang="en-US" sz="2800" b="0" i="1" dirty="0" smtClean="0"/>
          </a:p>
        </p:txBody>
      </p:sp>
      <p:sp>
        <p:nvSpPr>
          <p:cNvPr id="3" name="Footer Placeholder 1"/>
          <p:cNvSpPr txBox="1">
            <a:spLocks/>
          </p:cNvSpPr>
          <p:nvPr/>
        </p:nvSpPr>
        <p:spPr bwMode="auto">
          <a:xfrm>
            <a:off x="433888" y="6298500"/>
            <a:ext cx="7821052"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marL="0" indent="0" algn="l" rtl="0" eaLnBrk="0" fontAlgn="base" hangingPunct="0">
              <a:lnSpc>
                <a:spcPct val="95000"/>
              </a:lnSpc>
              <a:spcBef>
                <a:spcPct val="0"/>
              </a:spcBef>
              <a:spcAft>
                <a:spcPts val="0"/>
              </a:spcAft>
              <a:buClr>
                <a:schemeClr val="accent1"/>
              </a:buClr>
              <a:buFont typeface="Arial" pitchFamily="34" charset="0"/>
              <a:buNone/>
              <a:defRPr sz="1000" b="0">
                <a:solidFill>
                  <a:srgbClr val="464749"/>
                </a:solidFill>
                <a:latin typeface="+mn-lt"/>
                <a:ea typeface="+mn-ea"/>
                <a:cs typeface="+mn-cs"/>
              </a:defRPr>
            </a:lvl1pPr>
            <a:lvl2pPr marL="355600" indent="0" algn="l" rtl="0" eaLnBrk="0" fontAlgn="base" hangingPunct="0">
              <a:spcBef>
                <a:spcPct val="0"/>
              </a:spcBef>
              <a:spcAft>
                <a:spcPts val="600"/>
              </a:spcAft>
              <a:buClr>
                <a:srgbClr val="A50021"/>
              </a:buClr>
              <a:buFont typeface="Arial" pitchFamily="34" charset="0"/>
              <a:buNone/>
              <a:defRPr>
                <a:solidFill>
                  <a:srgbClr val="464749"/>
                </a:solidFill>
                <a:latin typeface="+mn-lt"/>
              </a:defRPr>
            </a:lvl2pPr>
            <a:lvl3pPr marL="630238" indent="0" algn="l" rtl="0" eaLnBrk="0" fontAlgn="base" hangingPunct="0">
              <a:spcBef>
                <a:spcPct val="0"/>
              </a:spcBef>
              <a:spcAft>
                <a:spcPts val="600"/>
              </a:spcAft>
              <a:buClr>
                <a:srgbClr val="A50021"/>
              </a:buClr>
              <a:buFont typeface="Arial" pitchFamily="34" charset="0"/>
              <a:buNone/>
              <a:defRPr sz="1600">
                <a:solidFill>
                  <a:srgbClr val="464749"/>
                </a:solidFill>
                <a:latin typeface="+mn-lt"/>
              </a:defRPr>
            </a:lvl3pPr>
            <a:lvl4pPr marL="808038" indent="0" algn="l" rtl="0" eaLnBrk="0" fontAlgn="base" hangingPunct="0">
              <a:spcBef>
                <a:spcPct val="0"/>
              </a:spcBef>
              <a:spcAft>
                <a:spcPts val="600"/>
              </a:spcAft>
              <a:buClr>
                <a:srgbClr val="A50021"/>
              </a:buClr>
              <a:buFont typeface="Arial" pitchFamily="34" charset="0"/>
              <a:buNone/>
              <a:defRPr sz="1400">
                <a:solidFill>
                  <a:srgbClr val="464749"/>
                </a:solidFill>
                <a:latin typeface="+mn-lt"/>
              </a:defRPr>
            </a:lvl4pPr>
            <a:lvl5pPr marL="849313" indent="0" algn="l" rtl="0" eaLnBrk="0" fontAlgn="base" hangingPunct="0">
              <a:spcBef>
                <a:spcPct val="20000"/>
              </a:spcBef>
              <a:spcAft>
                <a:spcPct val="25000"/>
              </a:spcAft>
              <a:buClr>
                <a:srgbClr val="A50021"/>
              </a:buClr>
              <a:buFont typeface="Arial" pitchFamily="34" charset="0"/>
              <a:buNone/>
              <a:defRPr sz="1600">
                <a:solidFill>
                  <a:srgbClr val="464749"/>
                </a:solidFill>
                <a:latin typeface="+mn-lt"/>
              </a:defRPr>
            </a:lvl5pPr>
            <a:lvl6pPr marL="1487488" indent="-180975" algn="l" rtl="0" fontAlgn="base">
              <a:spcBef>
                <a:spcPct val="20000"/>
              </a:spcBef>
              <a:spcAft>
                <a:spcPct val="25000"/>
              </a:spcAft>
              <a:buClr>
                <a:srgbClr val="A50021"/>
              </a:buClr>
              <a:buFont typeface="Arial" pitchFamily="34" charset="0"/>
              <a:buChar char="–"/>
              <a:defRPr sz="1600">
                <a:solidFill>
                  <a:srgbClr val="464749"/>
                </a:solidFill>
                <a:latin typeface="+mn-lt"/>
              </a:defRPr>
            </a:lvl6pPr>
            <a:lvl7pPr marL="1944688" indent="-180975" algn="l" rtl="0" fontAlgn="base">
              <a:spcBef>
                <a:spcPct val="20000"/>
              </a:spcBef>
              <a:spcAft>
                <a:spcPct val="25000"/>
              </a:spcAft>
              <a:buClr>
                <a:srgbClr val="A50021"/>
              </a:buClr>
              <a:buFont typeface="Arial" pitchFamily="34" charset="0"/>
              <a:buChar char="–"/>
              <a:defRPr sz="1600">
                <a:solidFill>
                  <a:srgbClr val="464749"/>
                </a:solidFill>
                <a:latin typeface="+mn-lt"/>
              </a:defRPr>
            </a:lvl7pPr>
            <a:lvl8pPr marL="2401888" indent="-180975" algn="l" rtl="0" fontAlgn="base">
              <a:spcBef>
                <a:spcPct val="20000"/>
              </a:spcBef>
              <a:spcAft>
                <a:spcPct val="25000"/>
              </a:spcAft>
              <a:buClr>
                <a:srgbClr val="A50021"/>
              </a:buClr>
              <a:buFont typeface="Arial" pitchFamily="34" charset="0"/>
              <a:buChar char="–"/>
              <a:defRPr sz="1600">
                <a:solidFill>
                  <a:srgbClr val="464749"/>
                </a:solidFill>
                <a:latin typeface="+mn-lt"/>
              </a:defRPr>
            </a:lvl8pPr>
            <a:lvl9pPr marL="2859088" indent="-180975" algn="l" rtl="0" fontAlgn="base">
              <a:spcBef>
                <a:spcPct val="20000"/>
              </a:spcBef>
              <a:spcAft>
                <a:spcPct val="25000"/>
              </a:spcAft>
              <a:buClr>
                <a:srgbClr val="A50021"/>
              </a:buClr>
              <a:buFont typeface="Arial" pitchFamily="34" charset="0"/>
              <a:buChar char="–"/>
              <a:defRPr sz="1600">
                <a:solidFill>
                  <a:srgbClr val="464749"/>
                </a:solidFill>
                <a:latin typeface="+mn-lt"/>
              </a:defRPr>
            </a:lvl9pPr>
          </a:lstStyle>
          <a:p>
            <a:pPr>
              <a:buClr>
                <a:srgbClr val="A50021"/>
              </a:buClr>
              <a:defRPr/>
            </a:pPr>
            <a:r>
              <a:rPr lang="en-GB" sz="750" kern="0" dirty="0" smtClean="0"/>
              <a:t>Data are for FREEDOMS and FREEDOMS II studies at 2 years. *p&lt;0.001 for both studies; </a:t>
            </a:r>
            <a:r>
              <a:rPr lang="en-GB" sz="750" kern="0" baseline="30000" dirty="0" smtClean="0"/>
              <a:t>†</a:t>
            </a:r>
            <a:r>
              <a:rPr lang="en-GB" sz="750" kern="0" dirty="0" smtClean="0"/>
              <a:t>number of new / newly enlarged lesions;</a:t>
            </a:r>
            <a:r>
              <a:rPr lang="en-GB" sz="750" kern="0" baseline="30000" dirty="0" smtClean="0"/>
              <a:t> ‡</a:t>
            </a:r>
            <a:r>
              <a:rPr lang="en-GB" sz="750" kern="0" dirty="0" smtClean="0"/>
              <a:t>p&lt;0.05 for FREEDOMS, p=NS for FREEDOMS II; </a:t>
            </a:r>
            <a:br>
              <a:rPr lang="en-GB" sz="750" kern="0" dirty="0" smtClean="0"/>
            </a:br>
            <a:r>
              <a:rPr lang="en-GB" sz="750" kern="0" baseline="30000" dirty="0" smtClean="0"/>
              <a:t>§</a:t>
            </a:r>
            <a:r>
              <a:rPr lang="en-GB" sz="750" kern="0" dirty="0" smtClean="0"/>
              <a:t>3-month confirmed. 1. </a:t>
            </a:r>
            <a:r>
              <a:rPr lang="en-GB" sz="750" kern="0" dirty="0" err="1" smtClean="0"/>
              <a:t>Brinkmann</a:t>
            </a:r>
            <a:r>
              <a:rPr lang="en-GB" sz="750" kern="0" dirty="0" smtClean="0"/>
              <a:t> V </a:t>
            </a:r>
            <a:r>
              <a:rPr lang="en-GB" sz="750" i="1" kern="0" dirty="0" smtClean="0"/>
              <a:t>et al. Br J Pharm </a:t>
            </a:r>
            <a:r>
              <a:rPr lang="en-GB" sz="750" kern="0" dirty="0" smtClean="0"/>
              <a:t>2009; 2. </a:t>
            </a:r>
            <a:r>
              <a:rPr lang="en-GB" sz="750" kern="0" dirty="0" err="1" smtClean="0"/>
              <a:t>Smirniotopoulos</a:t>
            </a:r>
            <a:r>
              <a:rPr lang="en-GB" sz="750" kern="0" dirty="0" smtClean="0"/>
              <a:t> JG </a:t>
            </a:r>
            <a:r>
              <a:rPr lang="en-GB" sz="750" i="1" kern="0" dirty="0" smtClean="0"/>
              <a:t>et al. </a:t>
            </a:r>
            <a:r>
              <a:rPr lang="en-GB" sz="750" i="1" kern="0" dirty="0" err="1" smtClean="0"/>
              <a:t>Radiographics</a:t>
            </a:r>
            <a:r>
              <a:rPr lang="en-GB" sz="750" kern="0" dirty="0" smtClean="0"/>
              <a:t> 2007; 3. </a:t>
            </a:r>
            <a:r>
              <a:rPr lang="en-GB" sz="750" kern="0" dirty="0" err="1" smtClean="0"/>
              <a:t>Markovic-Plese</a:t>
            </a:r>
            <a:r>
              <a:rPr lang="en-GB" sz="750" kern="0" dirty="0" smtClean="0"/>
              <a:t> S and McFarland HF. </a:t>
            </a:r>
            <a:r>
              <a:rPr lang="en-GB" sz="750" i="1" kern="0" dirty="0" err="1" smtClean="0"/>
              <a:t>Curr</a:t>
            </a:r>
            <a:r>
              <a:rPr lang="en-GB" sz="750" i="1" kern="0" dirty="0" smtClean="0"/>
              <a:t> </a:t>
            </a:r>
            <a:r>
              <a:rPr lang="en-GB" sz="750" i="1" kern="0" dirty="0" err="1" smtClean="0"/>
              <a:t>Neurol</a:t>
            </a:r>
            <a:r>
              <a:rPr lang="en-GB" sz="750" i="1" kern="0" dirty="0" smtClean="0"/>
              <a:t> </a:t>
            </a:r>
            <a:r>
              <a:rPr lang="en-GB" sz="750" i="1" kern="0" dirty="0" err="1" smtClean="0"/>
              <a:t>Neurosci</a:t>
            </a:r>
            <a:r>
              <a:rPr lang="en-GB" sz="750" i="1" kern="0" dirty="0" smtClean="0"/>
              <a:t> Rep </a:t>
            </a:r>
            <a:r>
              <a:rPr lang="en-GB" sz="750" kern="0" dirty="0" smtClean="0"/>
              <a:t>2001;</a:t>
            </a:r>
            <a:br>
              <a:rPr lang="en-GB" sz="750" kern="0" dirty="0" smtClean="0"/>
            </a:br>
            <a:r>
              <a:rPr lang="en-GB" sz="750" kern="0" dirty="0" smtClean="0"/>
              <a:t>4. </a:t>
            </a:r>
            <a:r>
              <a:rPr lang="en-GB" sz="750" kern="0" dirty="0" err="1" smtClean="0"/>
              <a:t>Mehling</a:t>
            </a:r>
            <a:r>
              <a:rPr lang="en-GB" sz="750" kern="0" dirty="0" smtClean="0"/>
              <a:t> M </a:t>
            </a:r>
            <a:r>
              <a:rPr lang="en-GB" sz="750" i="1" kern="0" dirty="0" smtClean="0"/>
              <a:t>et al. Neurology </a:t>
            </a:r>
            <a:r>
              <a:rPr lang="en-GB" sz="750" kern="0" dirty="0" smtClean="0"/>
              <a:t>2011; </a:t>
            </a:r>
            <a:r>
              <a:rPr lang="da-DK" sz="750" kern="0" dirty="0" smtClean="0"/>
              <a:t>5. </a:t>
            </a:r>
            <a:r>
              <a:rPr lang="da-DK" sz="750" kern="0" dirty="0" err="1" smtClean="0"/>
              <a:t>Kappos</a:t>
            </a:r>
            <a:r>
              <a:rPr lang="da-DK" sz="750" kern="0" dirty="0" smtClean="0"/>
              <a:t> L </a:t>
            </a:r>
            <a:r>
              <a:rPr lang="da-DK" sz="750" i="1" kern="0" dirty="0" smtClean="0"/>
              <a:t>et al.</a:t>
            </a:r>
            <a:r>
              <a:rPr lang="da-DK" sz="750" kern="0" dirty="0" smtClean="0"/>
              <a:t> </a:t>
            </a:r>
            <a:r>
              <a:rPr lang="da-DK" sz="750" i="1" kern="0" dirty="0" smtClean="0"/>
              <a:t>N </a:t>
            </a:r>
            <a:r>
              <a:rPr lang="da-DK" sz="750" i="1" kern="0" dirty="0" err="1" smtClean="0"/>
              <a:t>Engl</a:t>
            </a:r>
            <a:r>
              <a:rPr lang="da-DK" sz="750" i="1" kern="0" dirty="0" smtClean="0"/>
              <a:t> J Med</a:t>
            </a:r>
            <a:r>
              <a:rPr lang="da-DK" sz="750" kern="0" dirty="0" smtClean="0"/>
              <a:t> 2010; 6. </a:t>
            </a:r>
            <a:r>
              <a:rPr lang="da-DK" sz="750" kern="0" dirty="0" err="1" smtClean="0"/>
              <a:t>Calabresi</a:t>
            </a:r>
            <a:r>
              <a:rPr lang="da-DK" sz="750" kern="0" dirty="0" smtClean="0"/>
              <a:t> PA </a:t>
            </a:r>
            <a:r>
              <a:rPr lang="da-DK" sz="750" i="1" kern="0" dirty="0" smtClean="0"/>
              <a:t>et al</a:t>
            </a:r>
            <a:r>
              <a:rPr lang="da-DK" sz="750" kern="0" dirty="0" smtClean="0"/>
              <a:t>. Poster 015 </a:t>
            </a:r>
            <a:r>
              <a:rPr lang="da-DK" sz="750" kern="0" dirty="0" err="1" smtClean="0"/>
              <a:t>presented</a:t>
            </a:r>
            <a:r>
              <a:rPr lang="da-DK" sz="750" kern="0" dirty="0" smtClean="0"/>
              <a:t> at </a:t>
            </a:r>
            <a:r>
              <a:rPr lang="da-DK" sz="750" i="1" kern="0" dirty="0" smtClean="0"/>
              <a:t>AAN</a:t>
            </a:r>
            <a:r>
              <a:rPr lang="da-DK" sz="750" kern="0" dirty="0" smtClean="0"/>
              <a:t> 2012; </a:t>
            </a:r>
            <a:r>
              <a:rPr lang="en-GB" sz="750" kern="0" dirty="0" smtClean="0"/>
              <a:t>7. </a:t>
            </a:r>
            <a:r>
              <a:rPr lang="en-GB" sz="750" kern="0" dirty="0" err="1" smtClean="0"/>
              <a:t>Barten</a:t>
            </a:r>
            <a:r>
              <a:rPr lang="en-GB" sz="750" kern="0" dirty="0" smtClean="0"/>
              <a:t> LJ </a:t>
            </a:r>
            <a:r>
              <a:rPr lang="en-GB" sz="750" i="1" kern="0" dirty="0" smtClean="0"/>
              <a:t>et al. Drug Des </a:t>
            </a:r>
            <a:r>
              <a:rPr lang="en-GB" sz="750" i="1" kern="0" dirty="0" err="1" smtClean="0"/>
              <a:t>Devel</a:t>
            </a:r>
            <a:r>
              <a:rPr lang="en-GB" sz="750" i="1" kern="0" dirty="0" smtClean="0"/>
              <a:t> </a:t>
            </a:r>
            <a:r>
              <a:rPr lang="en-GB" sz="750" i="1" kern="0" dirty="0" err="1" smtClean="0"/>
              <a:t>Ther</a:t>
            </a:r>
            <a:r>
              <a:rPr lang="en-GB" sz="750" i="1" kern="0" dirty="0" smtClean="0"/>
              <a:t> </a:t>
            </a:r>
            <a:r>
              <a:rPr lang="en-GB" sz="750" kern="0" dirty="0" smtClean="0"/>
              <a:t>2010. </a:t>
            </a:r>
          </a:p>
          <a:p>
            <a:pPr>
              <a:buClr>
                <a:srgbClr val="A50021"/>
              </a:buClr>
              <a:defRPr/>
            </a:pPr>
            <a:r>
              <a:rPr lang="en-GB" sz="750" kern="0" dirty="0" smtClean="0"/>
              <a:t>Reproduced with permission from </a:t>
            </a:r>
            <a:r>
              <a:rPr lang="en-GB" sz="750" kern="0" dirty="0" err="1" smtClean="0"/>
              <a:t>Mehling</a:t>
            </a:r>
            <a:r>
              <a:rPr lang="en-GB" sz="750" kern="0" dirty="0" smtClean="0"/>
              <a:t> M </a:t>
            </a:r>
            <a:r>
              <a:rPr lang="en-GB" sz="750" i="1" kern="0" dirty="0" smtClean="0"/>
              <a:t>et al</a:t>
            </a:r>
            <a:r>
              <a:rPr lang="en-GB" sz="750" kern="0" dirty="0" smtClean="0"/>
              <a:t>. Th17 central memory T cells are reduced by FTY720 in patients with multiple sclerosis. </a:t>
            </a:r>
            <a:r>
              <a:rPr lang="en-GB" sz="750" i="1" kern="0" dirty="0" err="1" smtClean="0"/>
              <a:t>Neurol</a:t>
            </a:r>
            <a:r>
              <a:rPr lang="en-GB" sz="750" kern="0" dirty="0" smtClean="0"/>
              <a:t> 2010; 75: 403-410</a:t>
            </a:r>
            <a:endParaRPr lang="en-GB" sz="750" kern="0" dirty="0"/>
          </a:p>
        </p:txBody>
      </p:sp>
      <p:grpSp>
        <p:nvGrpSpPr>
          <p:cNvPr id="4" name="Group 41"/>
          <p:cNvGrpSpPr>
            <a:grpSpLocks/>
          </p:cNvGrpSpPr>
          <p:nvPr/>
        </p:nvGrpSpPr>
        <p:grpSpPr bwMode="auto">
          <a:xfrm>
            <a:off x="939800" y="4150036"/>
            <a:ext cx="7310438" cy="1947128"/>
            <a:chOff x="939800" y="4268789"/>
            <a:chExt cx="7310438" cy="1947875"/>
          </a:xfrm>
        </p:grpSpPr>
        <p:sp>
          <p:nvSpPr>
            <p:cNvPr id="5" name="Rounded Rectangle 124"/>
            <p:cNvSpPr>
              <a:spLocks noChangeArrowheads="1"/>
            </p:cNvSpPr>
            <p:nvPr/>
          </p:nvSpPr>
          <p:spPr bwMode="auto">
            <a:xfrm>
              <a:off x="939800" y="4295668"/>
              <a:ext cx="7310438" cy="1920996"/>
            </a:xfrm>
            <a:prstGeom prst="roundRect">
              <a:avLst>
                <a:gd name="adj" fmla="val 7894"/>
              </a:avLst>
            </a:prstGeom>
            <a:solidFill>
              <a:srgbClr val="FFFFFF"/>
            </a:solidFill>
            <a:ln w="28575">
              <a:solidFill>
                <a:srgbClr val="FCAF17"/>
              </a:solidFill>
              <a:miter lim="800000"/>
              <a:headEnd/>
              <a:tailEnd/>
            </a:ln>
          </p:spPr>
          <p:txBody>
            <a:bodyPr anchor="b"/>
            <a:lstStyle>
              <a:lvl1pPr marL="342900" indent="-342900" eaLnBrk="0" hangingPunct="0">
                <a:defRPr>
                  <a:solidFill>
                    <a:schemeClr val="tx1"/>
                  </a:solidFill>
                  <a:latin typeface="Arial" charset="0"/>
                  <a:cs typeface="Arial" charset="0"/>
                </a:defRPr>
              </a:lvl1pPr>
              <a:lvl2pPr marL="360363" indent="-1778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hangingPunct="1">
                <a:spcBef>
                  <a:spcPts val="600"/>
                </a:spcBef>
                <a:buClr>
                  <a:srgbClr val="474649"/>
                </a:buClr>
              </a:pPr>
              <a:endParaRPr lang="en-GB" altLang="en-US" sz="1400">
                <a:solidFill>
                  <a:srgbClr val="474649"/>
                </a:solidFill>
              </a:endParaRPr>
            </a:p>
          </p:txBody>
        </p:sp>
        <p:sp>
          <p:nvSpPr>
            <p:cNvPr id="6" name="Rounded Rectangle 125"/>
            <p:cNvSpPr>
              <a:spLocks noChangeArrowheads="1"/>
            </p:cNvSpPr>
            <p:nvPr/>
          </p:nvSpPr>
          <p:spPr bwMode="auto">
            <a:xfrm>
              <a:off x="939800" y="4268789"/>
              <a:ext cx="7310438" cy="288932"/>
            </a:xfrm>
            <a:prstGeom prst="roundRect">
              <a:avLst>
                <a:gd name="adj" fmla="val 16667"/>
              </a:avLst>
            </a:prstGeom>
            <a:solidFill>
              <a:schemeClr val="accent2"/>
            </a:solidFill>
            <a:ln w="28575">
              <a:solidFill>
                <a:schemeClr val="accent2"/>
              </a:solidFill>
              <a:miter lim="800000"/>
              <a:headEnd/>
              <a:tailEnd/>
            </a:ln>
          </p:spPr>
          <p:txBody>
            <a:bodyPr anchor="ctr"/>
            <a:lstStyle>
              <a:lvl1pPr defTabSz="808038" eaLnBrk="0" hangingPunct="0">
                <a:defRPr>
                  <a:solidFill>
                    <a:schemeClr val="tx1"/>
                  </a:solidFill>
                  <a:latin typeface="Arial" charset="0"/>
                  <a:cs typeface="Arial" charset="0"/>
                </a:defRPr>
              </a:lvl1pPr>
              <a:lvl2pPr marL="742950" indent="-285750" defTabSz="808038" eaLnBrk="0" hangingPunct="0">
                <a:defRPr>
                  <a:solidFill>
                    <a:schemeClr val="tx1"/>
                  </a:solidFill>
                  <a:latin typeface="Arial" charset="0"/>
                  <a:cs typeface="Arial" charset="0"/>
                </a:defRPr>
              </a:lvl2pPr>
              <a:lvl3pPr marL="1143000" indent="-228600" defTabSz="808038" eaLnBrk="0" hangingPunct="0">
                <a:defRPr>
                  <a:solidFill>
                    <a:schemeClr val="tx1"/>
                  </a:solidFill>
                  <a:latin typeface="Arial" charset="0"/>
                  <a:cs typeface="Arial" charset="0"/>
                </a:defRPr>
              </a:lvl3pPr>
              <a:lvl4pPr marL="1600200" indent="-228600" defTabSz="808038" eaLnBrk="0" hangingPunct="0">
                <a:defRPr>
                  <a:solidFill>
                    <a:schemeClr val="tx1"/>
                  </a:solidFill>
                  <a:latin typeface="Arial" charset="0"/>
                  <a:cs typeface="Arial" charset="0"/>
                </a:defRPr>
              </a:lvl4pPr>
              <a:lvl5pPr marL="2057400" indent="-228600" defTabSz="808038" eaLnBrk="0" hangingPunct="0">
                <a:defRPr>
                  <a:solidFill>
                    <a:schemeClr val="tx1"/>
                  </a:solidFill>
                  <a:latin typeface="Arial" charset="0"/>
                  <a:cs typeface="Arial" charset="0"/>
                </a:defRPr>
              </a:lvl5pPr>
              <a:lvl6pPr marL="2514600" indent="-228600" defTabSz="808038" eaLnBrk="0" fontAlgn="base" hangingPunct="0">
                <a:spcBef>
                  <a:spcPct val="0"/>
                </a:spcBef>
                <a:spcAft>
                  <a:spcPct val="0"/>
                </a:spcAft>
                <a:defRPr>
                  <a:solidFill>
                    <a:schemeClr val="tx1"/>
                  </a:solidFill>
                  <a:latin typeface="Arial" charset="0"/>
                  <a:cs typeface="Arial" charset="0"/>
                </a:defRPr>
              </a:lvl6pPr>
              <a:lvl7pPr marL="2971800" indent="-228600" defTabSz="808038" eaLnBrk="0" fontAlgn="base" hangingPunct="0">
                <a:spcBef>
                  <a:spcPct val="0"/>
                </a:spcBef>
                <a:spcAft>
                  <a:spcPct val="0"/>
                </a:spcAft>
                <a:defRPr>
                  <a:solidFill>
                    <a:schemeClr val="tx1"/>
                  </a:solidFill>
                  <a:latin typeface="Arial" charset="0"/>
                  <a:cs typeface="Arial" charset="0"/>
                </a:defRPr>
              </a:lvl7pPr>
              <a:lvl8pPr marL="3429000" indent="-228600" defTabSz="808038" eaLnBrk="0" fontAlgn="base" hangingPunct="0">
                <a:spcBef>
                  <a:spcPct val="0"/>
                </a:spcBef>
                <a:spcAft>
                  <a:spcPct val="0"/>
                </a:spcAft>
                <a:defRPr>
                  <a:solidFill>
                    <a:schemeClr val="tx1"/>
                  </a:solidFill>
                  <a:latin typeface="Arial" charset="0"/>
                  <a:cs typeface="Arial" charset="0"/>
                </a:defRPr>
              </a:lvl8pPr>
              <a:lvl9pPr marL="3886200" indent="-228600" defTabSz="808038"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n-US" sz="1600" b="1" dirty="0" smtClean="0">
                  <a:solidFill>
                    <a:srgbClr val="000000"/>
                  </a:solidFill>
                </a:rPr>
                <a:t>Στις κλινικές μελέτες</a:t>
              </a:r>
              <a:r>
                <a:rPr lang="en-GB" altLang="en-US" sz="1600" b="1" dirty="0" smtClean="0">
                  <a:solidFill>
                    <a:srgbClr val="000000"/>
                  </a:solidFill>
                </a:rPr>
                <a:t>, </a:t>
              </a:r>
              <a:r>
                <a:rPr lang="el-GR" altLang="en-US" sz="1600" b="1" dirty="0" smtClean="0">
                  <a:solidFill>
                    <a:srgbClr val="000000"/>
                  </a:solidFill>
                </a:rPr>
                <a:t>η </a:t>
              </a:r>
              <a:r>
                <a:rPr lang="el-GR" altLang="en-US" sz="1600" b="1" dirty="0" err="1" smtClean="0">
                  <a:solidFill>
                    <a:srgbClr val="000000"/>
                  </a:solidFill>
                </a:rPr>
                <a:t>φινγκολιμόδη</a:t>
              </a:r>
              <a:r>
                <a:rPr lang="el-GR" altLang="en-US" sz="1600" b="1" dirty="0" smtClean="0">
                  <a:solidFill>
                    <a:srgbClr val="000000"/>
                  </a:solidFill>
                </a:rPr>
                <a:t> έδειξε</a:t>
              </a:r>
              <a:r>
                <a:rPr lang="en-GB" altLang="en-US" sz="1600" b="1" dirty="0" smtClean="0">
                  <a:solidFill>
                    <a:srgbClr val="000000"/>
                  </a:solidFill>
                </a:rPr>
                <a:t>:</a:t>
              </a:r>
              <a:r>
                <a:rPr lang="en-GB" altLang="en-US" sz="1600" b="1" baseline="30000" dirty="0" smtClean="0">
                  <a:solidFill>
                    <a:srgbClr val="000000"/>
                  </a:solidFill>
                </a:rPr>
                <a:t>4-6</a:t>
              </a:r>
              <a:endParaRPr lang="en-GB" altLang="en-US" sz="1600" b="1" baseline="30000" dirty="0">
                <a:solidFill>
                  <a:srgbClr val="000000"/>
                </a:solidFill>
              </a:endParaRPr>
            </a:p>
          </p:txBody>
        </p:sp>
        <p:sp>
          <p:nvSpPr>
            <p:cNvPr id="7" name="TextBox 6"/>
            <p:cNvSpPr txBox="1"/>
            <p:nvPr/>
          </p:nvSpPr>
          <p:spPr bwMode="auto">
            <a:xfrm>
              <a:off x="3482974" y="4602292"/>
              <a:ext cx="4767263" cy="1508684"/>
            </a:xfrm>
            <a:prstGeom prst="rect">
              <a:avLst/>
            </a:prstGeom>
            <a:noFill/>
          </p:spPr>
          <p:txBody>
            <a:bodyPr wrap="square">
              <a:spAutoFit/>
            </a:bodyPr>
            <a:lstStyle/>
            <a:p>
              <a:pPr marL="360363" lvl="1" indent="-177800" fontAlgn="auto">
                <a:spcBef>
                  <a:spcPts val="600"/>
                </a:spcBef>
                <a:spcAft>
                  <a:spcPts val="0"/>
                </a:spcAft>
                <a:buClr>
                  <a:srgbClr val="474649"/>
                </a:buClr>
                <a:buFont typeface="Arial" pitchFamily="34" charset="0"/>
                <a:buChar char="−"/>
                <a:defRPr/>
              </a:pPr>
              <a:r>
                <a:rPr lang="el-GR" sz="1200" dirty="0" smtClean="0">
                  <a:solidFill>
                    <a:srgbClr val="626262"/>
                  </a:solidFill>
                  <a:cs typeface="Arial"/>
                </a:rPr>
                <a:t>Μείωση των </a:t>
              </a:r>
              <a:r>
                <a:rPr lang="en-GB" sz="1200" b="1" dirty="0" err="1" smtClean="0">
                  <a:solidFill>
                    <a:srgbClr val="626262"/>
                  </a:solidFill>
                  <a:cs typeface="Arial"/>
                </a:rPr>
                <a:t>Gd</a:t>
              </a:r>
              <a:r>
                <a:rPr lang="en-GB" sz="1200" b="1" dirty="0">
                  <a:solidFill>
                    <a:srgbClr val="626262"/>
                  </a:solidFill>
                  <a:cs typeface="Arial"/>
                </a:rPr>
                <a:t>+ </a:t>
              </a:r>
              <a:r>
                <a:rPr lang="el-GR" sz="1200" b="1" dirty="0" smtClean="0">
                  <a:solidFill>
                    <a:srgbClr val="626262"/>
                  </a:solidFill>
                  <a:cs typeface="Arial"/>
                </a:rPr>
                <a:t>βλαβών </a:t>
              </a:r>
              <a:r>
                <a:rPr lang="el-GR" sz="1200" dirty="0" smtClean="0">
                  <a:solidFill>
                    <a:srgbClr val="626262"/>
                  </a:solidFill>
                  <a:cs typeface="Arial"/>
                </a:rPr>
                <a:t>κατά </a:t>
              </a:r>
              <a:r>
                <a:rPr lang="en-GB" sz="1200" dirty="0" smtClean="0">
                  <a:solidFill>
                    <a:srgbClr val="626262"/>
                  </a:solidFill>
                  <a:cs typeface="Arial"/>
                </a:rPr>
                <a:t>70-82%</a:t>
              </a:r>
              <a:r>
                <a:rPr lang="el-GR" sz="1200" dirty="0" smtClean="0">
                  <a:solidFill>
                    <a:srgbClr val="626262"/>
                  </a:solidFill>
                  <a:cs typeface="Arial"/>
                </a:rPr>
                <a:t> έναντι </a:t>
              </a:r>
              <a:r>
                <a:rPr lang="en-US" sz="1200" dirty="0" smtClean="0">
                  <a:solidFill>
                    <a:srgbClr val="626262"/>
                  </a:solidFill>
                  <a:cs typeface="Arial"/>
                </a:rPr>
                <a:t>placebo</a:t>
              </a:r>
              <a:r>
                <a:rPr lang="en-GB" sz="1200" dirty="0" smtClean="0">
                  <a:solidFill>
                    <a:srgbClr val="626262"/>
                  </a:solidFill>
                  <a:cs typeface="Arial"/>
                </a:rPr>
                <a:t>*</a:t>
              </a:r>
              <a:endParaRPr lang="en-GB" sz="1200" dirty="0">
                <a:solidFill>
                  <a:srgbClr val="626262"/>
                </a:solidFill>
                <a:cs typeface="Arial"/>
              </a:endParaRPr>
            </a:p>
            <a:p>
              <a:pPr marL="360363" lvl="1" indent="-177800" fontAlgn="auto">
                <a:spcBef>
                  <a:spcPts val="600"/>
                </a:spcBef>
                <a:spcAft>
                  <a:spcPts val="0"/>
                </a:spcAft>
                <a:buClr>
                  <a:srgbClr val="474649"/>
                </a:buClr>
                <a:buFont typeface="Arial" pitchFamily="34" charset="0"/>
                <a:buChar char="−"/>
                <a:defRPr/>
              </a:pPr>
              <a:r>
                <a:rPr lang="el-GR" sz="1200" dirty="0" smtClean="0">
                  <a:solidFill>
                    <a:srgbClr val="626262"/>
                  </a:solidFill>
                  <a:cs typeface="Arial"/>
                </a:rPr>
                <a:t>Μείωση των </a:t>
              </a:r>
              <a:r>
                <a:rPr lang="en-GB" sz="1200" b="1" dirty="0" smtClean="0">
                  <a:solidFill>
                    <a:srgbClr val="626262"/>
                  </a:solidFill>
                  <a:cs typeface="Arial"/>
                </a:rPr>
                <a:t>T</a:t>
              </a:r>
              <a:r>
                <a:rPr lang="en-GB" sz="1200" b="1" baseline="-25000" dirty="0" smtClean="0">
                  <a:solidFill>
                    <a:srgbClr val="626262"/>
                  </a:solidFill>
                  <a:cs typeface="Arial"/>
                </a:rPr>
                <a:t>2</a:t>
              </a:r>
              <a:r>
                <a:rPr lang="en-GB" sz="1200" b="1" dirty="0" smtClean="0">
                  <a:solidFill>
                    <a:srgbClr val="626262"/>
                  </a:solidFill>
                  <a:cs typeface="Arial"/>
                </a:rPr>
                <a:t> </a:t>
              </a:r>
              <a:r>
                <a:rPr lang="el-GR" sz="1200" b="1" dirty="0" smtClean="0">
                  <a:solidFill>
                    <a:srgbClr val="626262"/>
                  </a:solidFill>
                  <a:cs typeface="Arial"/>
                </a:rPr>
                <a:t>βλαβών </a:t>
              </a:r>
              <a:r>
                <a:rPr lang="el-GR" sz="1200" dirty="0" smtClean="0">
                  <a:solidFill>
                    <a:srgbClr val="626262"/>
                  </a:solidFill>
                  <a:cs typeface="Arial"/>
                </a:rPr>
                <a:t>κατά</a:t>
              </a:r>
              <a:r>
                <a:rPr lang="en-GB" sz="1200" dirty="0" smtClean="0">
                  <a:solidFill>
                    <a:srgbClr val="626262"/>
                  </a:solidFill>
                  <a:cs typeface="Arial"/>
                </a:rPr>
                <a:t> </a:t>
              </a:r>
              <a:r>
                <a:rPr lang="en-GB" sz="1200" dirty="0">
                  <a:solidFill>
                    <a:srgbClr val="626262"/>
                  </a:solidFill>
                  <a:cs typeface="Arial"/>
                </a:rPr>
                <a:t>74</a:t>
              </a:r>
              <a:r>
                <a:rPr lang="en-GB" sz="1200" dirty="0" smtClean="0">
                  <a:solidFill>
                    <a:srgbClr val="626262"/>
                  </a:solidFill>
                  <a:cs typeface="Arial"/>
                </a:rPr>
                <a:t>%</a:t>
              </a:r>
              <a:r>
                <a:rPr lang="el-GR" sz="1200" dirty="0" smtClean="0">
                  <a:solidFill>
                    <a:srgbClr val="626262"/>
                  </a:solidFill>
                  <a:cs typeface="Arial"/>
                </a:rPr>
                <a:t> έναντι </a:t>
              </a:r>
              <a:r>
                <a:rPr lang="en-US" sz="1200" dirty="0" smtClean="0">
                  <a:solidFill>
                    <a:srgbClr val="626262"/>
                  </a:solidFill>
                  <a:cs typeface="Arial"/>
                </a:rPr>
                <a:t>placebo</a:t>
              </a:r>
              <a:r>
                <a:rPr lang="en-GB" sz="1200" dirty="0" smtClean="0">
                  <a:solidFill>
                    <a:srgbClr val="626262"/>
                  </a:solidFill>
                  <a:cs typeface="Arial"/>
                </a:rPr>
                <a:t>*</a:t>
              </a:r>
              <a:r>
                <a:rPr lang="en-GB" sz="1200" baseline="30000" dirty="0" smtClean="0">
                  <a:solidFill>
                    <a:srgbClr val="626262"/>
                  </a:solidFill>
                  <a:cs typeface="Arial"/>
                </a:rPr>
                <a:t>†</a:t>
              </a:r>
              <a:endParaRPr lang="en-GB" sz="1200" dirty="0">
                <a:solidFill>
                  <a:srgbClr val="626262"/>
                </a:solidFill>
                <a:cs typeface="Arial"/>
              </a:endParaRPr>
            </a:p>
            <a:p>
              <a:pPr marL="360363" lvl="1" indent="-177800" fontAlgn="auto">
                <a:spcBef>
                  <a:spcPts val="600"/>
                </a:spcBef>
                <a:spcAft>
                  <a:spcPts val="0"/>
                </a:spcAft>
                <a:buClr>
                  <a:srgbClr val="474649"/>
                </a:buClr>
                <a:buFont typeface="Arial" pitchFamily="34" charset="0"/>
                <a:buChar char="−"/>
                <a:defRPr/>
              </a:pPr>
              <a:r>
                <a:rPr lang="el-GR" sz="1200" dirty="0" smtClean="0">
                  <a:solidFill>
                    <a:srgbClr val="626262"/>
                  </a:solidFill>
                  <a:cs typeface="Arial"/>
                </a:rPr>
                <a:t>Μείωση των </a:t>
              </a:r>
              <a:r>
                <a:rPr lang="en-US" sz="1200" b="1" dirty="0" smtClean="0">
                  <a:solidFill>
                    <a:srgbClr val="626262"/>
                  </a:solidFill>
                  <a:cs typeface="Arial"/>
                </a:rPr>
                <a:t>black holes </a:t>
              </a:r>
              <a:r>
                <a:rPr lang="el-GR" sz="1200" dirty="0" smtClean="0">
                  <a:solidFill>
                    <a:srgbClr val="626262"/>
                  </a:solidFill>
                  <a:cs typeface="Arial"/>
                </a:rPr>
                <a:t>στην </a:t>
              </a:r>
              <a:r>
                <a:rPr lang="en-GB" sz="1200" dirty="0" smtClean="0">
                  <a:solidFill>
                    <a:srgbClr val="626262"/>
                  </a:solidFill>
                  <a:cs typeface="Arial"/>
                </a:rPr>
                <a:t>T</a:t>
              </a:r>
              <a:r>
                <a:rPr lang="en-GB" sz="1200" baseline="-25000" dirty="0" smtClean="0">
                  <a:solidFill>
                    <a:srgbClr val="626262"/>
                  </a:solidFill>
                  <a:cs typeface="Arial"/>
                </a:rPr>
                <a:t>1</a:t>
              </a:r>
              <a:r>
                <a:rPr lang="en-GB" sz="1200" dirty="0" smtClean="0">
                  <a:solidFill>
                    <a:srgbClr val="626262"/>
                  </a:solidFill>
                  <a:cs typeface="Arial"/>
                </a:rPr>
                <a:t> </a:t>
              </a:r>
              <a:r>
                <a:rPr lang="el-GR" sz="1200" dirty="0" smtClean="0">
                  <a:solidFill>
                    <a:srgbClr val="626262"/>
                  </a:solidFill>
                  <a:cs typeface="Arial"/>
                </a:rPr>
                <a:t>κατά </a:t>
              </a:r>
              <a:r>
                <a:rPr lang="en-GB" sz="1200" dirty="0" smtClean="0">
                  <a:solidFill>
                    <a:srgbClr val="626262"/>
                  </a:solidFill>
                  <a:cs typeface="Arial"/>
                </a:rPr>
                <a:t>52-83%</a:t>
              </a:r>
              <a:r>
                <a:rPr lang="el-GR" sz="1200" dirty="0" smtClean="0">
                  <a:solidFill>
                    <a:srgbClr val="626262"/>
                  </a:solidFill>
                  <a:cs typeface="Arial"/>
                </a:rPr>
                <a:t> έναντι </a:t>
              </a:r>
              <a:r>
                <a:rPr lang="en-GB" sz="1200" dirty="0" smtClean="0">
                  <a:solidFill>
                    <a:srgbClr val="626262"/>
                  </a:solidFill>
                  <a:cs typeface="Arial"/>
                </a:rPr>
                <a:t>placebo</a:t>
              </a:r>
              <a:r>
                <a:rPr lang="en-GB" sz="1200" baseline="30000" dirty="0" smtClean="0">
                  <a:solidFill>
                    <a:srgbClr val="626262"/>
                  </a:solidFill>
                  <a:cs typeface="Arial"/>
                </a:rPr>
                <a:t>‡</a:t>
              </a:r>
              <a:endParaRPr lang="en-GB" sz="1200" baseline="30000" dirty="0">
                <a:solidFill>
                  <a:srgbClr val="626262"/>
                </a:solidFill>
                <a:cs typeface="Arial"/>
              </a:endParaRPr>
            </a:p>
            <a:p>
              <a:pPr marL="360363" lvl="1" indent="-177800" fontAlgn="auto">
                <a:spcBef>
                  <a:spcPts val="600"/>
                </a:spcBef>
                <a:spcAft>
                  <a:spcPts val="0"/>
                </a:spcAft>
                <a:buClr>
                  <a:srgbClr val="474649"/>
                </a:buClr>
                <a:buFont typeface="Arial" pitchFamily="34" charset="0"/>
                <a:buChar char="−"/>
                <a:defRPr/>
              </a:pPr>
              <a:r>
                <a:rPr lang="el-GR" sz="1200" dirty="0" smtClean="0">
                  <a:solidFill>
                    <a:srgbClr val="626262"/>
                  </a:solidFill>
                  <a:cs typeface="Arial"/>
                </a:rPr>
                <a:t>Μείωση του </a:t>
              </a:r>
              <a:r>
                <a:rPr lang="en-GB" sz="1200" b="1" dirty="0" smtClean="0">
                  <a:solidFill>
                    <a:srgbClr val="626262"/>
                  </a:solidFill>
                  <a:cs typeface="Arial"/>
                </a:rPr>
                <a:t>ARR</a:t>
              </a:r>
              <a:r>
                <a:rPr lang="en-GB" sz="1200" dirty="0" smtClean="0">
                  <a:solidFill>
                    <a:srgbClr val="626262"/>
                  </a:solidFill>
                  <a:cs typeface="Arial"/>
                </a:rPr>
                <a:t> </a:t>
              </a:r>
              <a:r>
                <a:rPr lang="el-GR" sz="1200" dirty="0" smtClean="0">
                  <a:solidFill>
                    <a:srgbClr val="626262"/>
                  </a:solidFill>
                  <a:cs typeface="Arial"/>
                </a:rPr>
                <a:t>κατά </a:t>
              </a:r>
              <a:r>
                <a:rPr lang="en-GB" sz="1200" dirty="0" smtClean="0">
                  <a:solidFill>
                    <a:srgbClr val="626262"/>
                  </a:solidFill>
                  <a:cs typeface="Arial"/>
                </a:rPr>
                <a:t>48-54%</a:t>
              </a:r>
              <a:r>
                <a:rPr lang="el-GR" sz="1200" dirty="0" smtClean="0">
                  <a:solidFill>
                    <a:srgbClr val="626262"/>
                  </a:solidFill>
                  <a:cs typeface="Arial"/>
                </a:rPr>
                <a:t> έναντι </a:t>
              </a:r>
              <a:r>
                <a:rPr lang="en-US" sz="1200" dirty="0" smtClean="0">
                  <a:solidFill>
                    <a:srgbClr val="626262"/>
                  </a:solidFill>
                  <a:cs typeface="Arial"/>
                </a:rPr>
                <a:t>placebo</a:t>
              </a:r>
              <a:r>
                <a:rPr lang="en-GB" sz="1200" dirty="0" smtClean="0">
                  <a:solidFill>
                    <a:srgbClr val="626262"/>
                  </a:solidFill>
                  <a:cs typeface="Arial"/>
                </a:rPr>
                <a:t>*</a:t>
              </a:r>
              <a:endParaRPr lang="en-GB" sz="1200" baseline="30000" dirty="0">
                <a:solidFill>
                  <a:srgbClr val="626262"/>
                </a:solidFill>
                <a:cs typeface="Arial"/>
              </a:endParaRPr>
            </a:p>
            <a:p>
              <a:pPr marL="360363" lvl="1" indent="-177800" fontAlgn="auto">
                <a:spcBef>
                  <a:spcPts val="600"/>
                </a:spcBef>
                <a:spcAft>
                  <a:spcPts val="0"/>
                </a:spcAft>
                <a:buClr>
                  <a:srgbClr val="474649"/>
                </a:buClr>
                <a:buFont typeface="Arial" pitchFamily="34" charset="0"/>
                <a:buChar char="−"/>
                <a:defRPr/>
              </a:pPr>
              <a:r>
                <a:rPr lang="el-GR" sz="1200" dirty="0" smtClean="0">
                  <a:solidFill>
                    <a:srgbClr val="626262"/>
                  </a:solidFill>
                  <a:cs typeface="Arial"/>
                </a:rPr>
                <a:t>Καθυστέρηση της </a:t>
              </a:r>
              <a:r>
                <a:rPr lang="el-GR" sz="1200" b="1" dirty="0" smtClean="0">
                  <a:solidFill>
                    <a:srgbClr val="626262"/>
                  </a:solidFill>
                  <a:cs typeface="Arial"/>
                </a:rPr>
                <a:t>εξέλιξης της αναπηρίας </a:t>
              </a:r>
              <a:r>
                <a:rPr lang="el-GR" sz="1200" dirty="0" smtClean="0">
                  <a:solidFill>
                    <a:srgbClr val="626262"/>
                  </a:solidFill>
                  <a:cs typeface="Arial"/>
                </a:rPr>
                <a:t>κατά </a:t>
              </a:r>
              <a:r>
                <a:rPr lang="en-GB" sz="1200" dirty="0" smtClean="0">
                  <a:solidFill>
                    <a:srgbClr val="626262"/>
                  </a:solidFill>
                  <a:cs typeface="Arial"/>
                </a:rPr>
                <a:t>17-30%</a:t>
              </a:r>
              <a:r>
                <a:rPr lang="en-GB" sz="1200" baseline="30000" dirty="0" smtClean="0">
                  <a:solidFill>
                    <a:srgbClr val="626262"/>
                  </a:solidFill>
                  <a:cs typeface="Arial"/>
                </a:rPr>
                <a:t>‡§</a:t>
              </a:r>
              <a:endParaRPr lang="en-GB" sz="1200" baseline="30000" dirty="0">
                <a:solidFill>
                  <a:srgbClr val="626262"/>
                </a:solidFill>
                <a:cs typeface="Arial"/>
              </a:endParaRPr>
            </a:p>
          </p:txBody>
        </p:sp>
        <p:sp>
          <p:nvSpPr>
            <p:cNvPr id="8" name="TextBox 36"/>
            <p:cNvSpPr txBox="1">
              <a:spLocks noChangeArrowheads="1"/>
            </p:cNvSpPr>
            <p:nvPr/>
          </p:nvSpPr>
          <p:spPr bwMode="auto">
            <a:xfrm>
              <a:off x="939800" y="5570085"/>
              <a:ext cx="2979975" cy="46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marL="360363" indent="-1778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hangingPunct="1">
                <a:spcBef>
                  <a:spcPts val="600"/>
                </a:spcBef>
                <a:buClr>
                  <a:srgbClr val="474649"/>
                </a:buClr>
                <a:buFont typeface="Arial" charset="0"/>
                <a:buChar char="−"/>
              </a:pPr>
              <a:r>
                <a:rPr lang="el-GR" altLang="en-US" sz="1200" dirty="0" smtClean="0">
                  <a:solidFill>
                    <a:srgbClr val="626262"/>
                  </a:solidFill>
                </a:rPr>
                <a:t>Μείωση παθολογικών </a:t>
              </a:r>
              <a:r>
                <a:rPr lang="en-US" altLang="en-US" sz="1200" dirty="0" smtClean="0">
                  <a:solidFill>
                    <a:srgbClr val="626262"/>
                  </a:solidFill>
                </a:rPr>
                <a:t>T </a:t>
              </a:r>
              <a:r>
                <a:rPr lang="el-GR" altLang="en-US" sz="1200" dirty="0" smtClean="0">
                  <a:solidFill>
                    <a:srgbClr val="626262"/>
                  </a:solidFill>
                </a:rPr>
                <a:t>λεμφοκυττάρων</a:t>
              </a:r>
              <a:r>
                <a:rPr lang="en-GB" altLang="en-US" sz="1200" dirty="0" smtClean="0">
                  <a:solidFill>
                    <a:srgbClr val="626262"/>
                  </a:solidFill>
                </a:rPr>
                <a:t> (</a:t>
              </a:r>
              <a:r>
                <a:rPr lang="el-GR" altLang="en-US" sz="1200" dirty="0" smtClean="0">
                  <a:solidFill>
                    <a:srgbClr val="626262"/>
                  </a:solidFill>
                </a:rPr>
                <a:t>πχ. </a:t>
              </a:r>
              <a:r>
                <a:rPr lang="en-GB" altLang="en-US" sz="1200" dirty="0" smtClean="0">
                  <a:solidFill>
                    <a:srgbClr val="626262"/>
                  </a:solidFill>
                </a:rPr>
                <a:t>Th17)</a:t>
              </a:r>
              <a:endParaRPr lang="en-GB" altLang="en-US" sz="1200" dirty="0">
                <a:solidFill>
                  <a:srgbClr val="626262"/>
                </a:solidFill>
              </a:endParaRPr>
            </a:p>
          </p:txBody>
        </p:sp>
        <p:pic>
          <p:nvPicPr>
            <p:cNvPr id="9" name="Picture 44" descr="Picture3.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1650" y="4584700"/>
              <a:ext cx="130175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38"/>
          <p:cNvGrpSpPr>
            <a:grpSpLocks/>
          </p:cNvGrpSpPr>
          <p:nvPr/>
        </p:nvGrpSpPr>
        <p:grpSpPr bwMode="auto">
          <a:xfrm>
            <a:off x="750612" y="1140138"/>
            <a:ext cx="5485088" cy="2835332"/>
            <a:chOff x="749973" y="1259063"/>
            <a:chExt cx="5485727" cy="2835767"/>
          </a:xfrm>
        </p:grpSpPr>
        <p:sp>
          <p:nvSpPr>
            <p:cNvPr id="11" name="TextBox 49"/>
            <p:cNvSpPr txBox="1">
              <a:spLocks noChangeArrowheads="1"/>
            </p:cNvSpPr>
            <p:nvPr/>
          </p:nvSpPr>
          <p:spPr bwMode="auto">
            <a:xfrm>
              <a:off x="3277087" y="3725441"/>
              <a:ext cx="2886550" cy="369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n-US" sz="1800" b="1" dirty="0" smtClean="0">
                  <a:solidFill>
                    <a:srgbClr val="000000"/>
                  </a:solidFill>
                </a:rPr>
                <a:t>«Έλεγχος» νόσου</a:t>
              </a:r>
              <a:r>
                <a:rPr lang="en-US" altLang="en-US" sz="1800" b="1" baseline="30000" dirty="0" smtClean="0">
                  <a:solidFill>
                    <a:srgbClr val="000000"/>
                  </a:solidFill>
                </a:rPr>
                <a:t>4-7</a:t>
              </a:r>
              <a:endParaRPr lang="en-US" altLang="en-US" sz="1800" b="1" dirty="0">
                <a:solidFill>
                  <a:srgbClr val="000000"/>
                </a:solidFill>
              </a:endParaRPr>
            </a:p>
          </p:txBody>
        </p:sp>
        <p:pic>
          <p:nvPicPr>
            <p:cNvPr id="12" name="Picture 33"/>
            <p:cNvPicPr>
              <a:picLocks noChangeAspect="1" noChangeArrowheads="1"/>
            </p:cNvPicPr>
            <p:nvPr/>
          </p:nvPicPr>
          <p:blipFill>
            <a:blip r:embed="rId3" cstate="print">
              <a:extLst>
                <a:ext uri="{28A0092B-C50C-407E-A947-70E740481C1C}">
                  <a14:useLocalDpi xmlns:a14="http://schemas.microsoft.com/office/drawing/2010/main" xmlns="" val="0"/>
                </a:ext>
              </a:extLst>
            </a:blip>
            <a:srcRect t="6511"/>
            <a:stretch>
              <a:fillRect/>
            </a:stretch>
          </p:blipFill>
          <p:spPr bwMode="auto">
            <a:xfrm flipH="1">
              <a:off x="2857500" y="1515363"/>
              <a:ext cx="3378200" cy="211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42"/>
            <p:cNvGrpSpPr>
              <a:grpSpLocks/>
            </p:cNvGrpSpPr>
            <p:nvPr/>
          </p:nvGrpSpPr>
          <p:grpSpPr bwMode="auto">
            <a:xfrm>
              <a:off x="749973" y="1664588"/>
              <a:ext cx="3799802" cy="2235206"/>
              <a:chOff x="749973" y="1100138"/>
              <a:chExt cx="3799802" cy="2235206"/>
            </a:xfrm>
          </p:grpSpPr>
          <p:sp>
            <p:nvSpPr>
              <p:cNvPr id="15" name="TextBox 34"/>
              <p:cNvSpPr txBox="1">
                <a:spLocks noChangeArrowheads="1"/>
              </p:cNvSpPr>
              <p:nvPr/>
            </p:nvSpPr>
            <p:spPr bwMode="auto">
              <a:xfrm>
                <a:off x="749973" y="1189052"/>
                <a:ext cx="1900807" cy="338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n-US" sz="1600" b="1" dirty="0" smtClean="0">
                    <a:solidFill>
                      <a:srgbClr val="000000"/>
                    </a:solidFill>
                  </a:rPr>
                  <a:t>Εστιακή βλάβη</a:t>
                </a:r>
                <a:r>
                  <a:rPr lang="en-US" altLang="en-US" sz="1600" b="1" baseline="30000" dirty="0" smtClean="0">
                    <a:solidFill>
                      <a:srgbClr val="000000"/>
                    </a:solidFill>
                  </a:rPr>
                  <a:t>1-3</a:t>
                </a:r>
                <a:r>
                  <a:rPr lang="en-US" altLang="en-US" sz="1600" b="1" dirty="0" smtClean="0">
                    <a:solidFill>
                      <a:srgbClr val="000000"/>
                    </a:solidFill>
                  </a:rPr>
                  <a:t> </a:t>
                </a:r>
                <a:endParaRPr lang="en-US" altLang="en-US" sz="1600" b="1" dirty="0">
                  <a:solidFill>
                    <a:srgbClr val="000000"/>
                  </a:solidFill>
                </a:endParaRPr>
              </a:p>
            </p:txBody>
          </p:sp>
          <p:grpSp>
            <p:nvGrpSpPr>
              <p:cNvPr id="16" name="Group 28"/>
              <p:cNvGrpSpPr>
                <a:grpSpLocks/>
              </p:cNvGrpSpPr>
              <p:nvPr/>
            </p:nvGrpSpPr>
            <p:grpSpPr bwMode="auto">
              <a:xfrm>
                <a:off x="2650780" y="1100138"/>
                <a:ext cx="1898995" cy="835025"/>
                <a:chOff x="2650780" y="1100138"/>
                <a:chExt cx="1898995" cy="835025"/>
              </a:xfrm>
            </p:grpSpPr>
            <p:sp>
              <p:nvSpPr>
                <p:cNvPr id="20" name="Oval 19"/>
                <p:cNvSpPr/>
                <p:nvPr/>
              </p:nvSpPr>
              <p:spPr bwMode="auto">
                <a:xfrm>
                  <a:off x="3841470" y="1282078"/>
                  <a:ext cx="296898" cy="261977"/>
                </a:xfrm>
                <a:prstGeom prst="ellipse">
                  <a:avLst/>
                </a:prstGeom>
                <a:solidFill>
                  <a:srgbClr val="CCFFCC"/>
                </a:solidFill>
                <a:ln w="31750" cap="flat" cmpd="sng" algn="ctr">
                  <a:solidFill>
                    <a:srgbClr val="00B050"/>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Arial"/>
                    <a:cs typeface="Arial"/>
                  </a:endParaRPr>
                </a:p>
              </p:txBody>
            </p:sp>
            <p:cxnSp>
              <p:nvCxnSpPr>
                <p:cNvPr id="21" name="Straight Arrow Connector 33"/>
                <p:cNvCxnSpPr>
                  <a:cxnSpLocks noChangeShapeType="1"/>
                  <a:stCxn id="20" idx="2"/>
                  <a:endCxn id="15" idx="3"/>
                </p:cNvCxnSpPr>
                <p:nvPr/>
              </p:nvCxnSpPr>
              <p:spPr bwMode="auto">
                <a:xfrm flipH="1" flipV="1">
                  <a:off x="2650780" y="1358355"/>
                  <a:ext cx="1190690" cy="54712"/>
                </a:xfrm>
                <a:prstGeom prst="straightConnector1">
                  <a:avLst/>
                </a:prstGeom>
                <a:noFill/>
                <a:ln w="31750" algn="ctr">
                  <a:solidFill>
                    <a:srgbClr val="00B050"/>
                  </a:solidFill>
                  <a:round/>
                  <a:headEnd/>
                  <a:tailEnd type="arrow" w="med" len="med"/>
                </a:ln>
                <a:extLst>
                  <a:ext uri="{909E8E84-426E-40DD-AFC4-6F175D3DCCD1}">
                    <a14:hiddenFill xmlns:a14="http://schemas.microsoft.com/office/drawing/2010/main" xmlns="">
                      <a:noFill/>
                    </a14:hiddenFill>
                  </a:ext>
                </a:extLst>
              </p:spPr>
            </p:cxnSp>
            <p:cxnSp>
              <p:nvCxnSpPr>
                <p:cNvPr id="22" name="Straight Arrow Connector 52"/>
                <p:cNvCxnSpPr>
                  <a:cxnSpLocks noChangeShapeType="1"/>
                  <a:stCxn id="20" idx="7"/>
                </p:cNvCxnSpPr>
                <p:nvPr/>
              </p:nvCxnSpPr>
              <p:spPr bwMode="auto">
                <a:xfrm flipV="1">
                  <a:off x="4095138" y="1147763"/>
                  <a:ext cx="203812" cy="173297"/>
                </a:xfrm>
                <a:prstGeom prst="straightConnector1">
                  <a:avLst/>
                </a:prstGeom>
                <a:noFill/>
                <a:ln w="31750" algn="ctr">
                  <a:solidFill>
                    <a:srgbClr val="00B050"/>
                  </a:solidFill>
                  <a:prstDash val="sysDot"/>
                  <a:round/>
                  <a:headEnd/>
                  <a:tailEnd type="triangle" w="med" len="med"/>
                </a:ln>
                <a:extLst>
                  <a:ext uri="{909E8E84-426E-40DD-AFC4-6F175D3DCCD1}">
                    <a14:hiddenFill xmlns:a14="http://schemas.microsoft.com/office/drawing/2010/main" xmlns="">
                      <a:noFill/>
                    </a14:hiddenFill>
                  </a:ext>
                </a:extLst>
              </p:spPr>
            </p:cxnSp>
            <p:cxnSp>
              <p:nvCxnSpPr>
                <p:cNvPr id="23" name="Straight Arrow Connector 53"/>
                <p:cNvCxnSpPr>
                  <a:cxnSpLocks noChangeShapeType="1"/>
                  <a:stCxn id="20" idx="3"/>
                </p:cNvCxnSpPr>
                <p:nvPr/>
              </p:nvCxnSpPr>
              <p:spPr bwMode="auto">
                <a:xfrm flipH="1">
                  <a:off x="3644900" y="1506278"/>
                  <a:ext cx="240325" cy="214572"/>
                </a:xfrm>
                <a:prstGeom prst="straightConnector1">
                  <a:avLst/>
                </a:prstGeom>
                <a:noFill/>
                <a:ln w="31750" algn="ctr">
                  <a:solidFill>
                    <a:srgbClr val="00B050"/>
                  </a:solidFill>
                  <a:prstDash val="sysDot"/>
                  <a:round/>
                  <a:headEnd/>
                  <a:tailEnd type="triangle" w="med" len="med"/>
                </a:ln>
                <a:extLst>
                  <a:ext uri="{909E8E84-426E-40DD-AFC4-6F175D3DCCD1}">
                    <a14:hiddenFill xmlns:a14="http://schemas.microsoft.com/office/drawing/2010/main" xmlns="">
                      <a:noFill/>
                    </a14:hiddenFill>
                  </a:ext>
                </a:extLst>
              </p:spPr>
            </p:cxnSp>
            <p:cxnSp>
              <p:nvCxnSpPr>
                <p:cNvPr id="24" name="Straight Arrow Connector 54"/>
                <p:cNvCxnSpPr>
                  <a:cxnSpLocks noChangeShapeType="1"/>
                  <a:stCxn id="20" idx="5"/>
                </p:cNvCxnSpPr>
                <p:nvPr/>
              </p:nvCxnSpPr>
              <p:spPr bwMode="auto">
                <a:xfrm>
                  <a:off x="4095138" y="1506278"/>
                  <a:ext cx="386376" cy="141547"/>
                </a:xfrm>
                <a:prstGeom prst="straightConnector1">
                  <a:avLst/>
                </a:prstGeom>
                <a:noFill/>
                <a:ln w="31750" algn="ctr">
                  <a:solidFill>
                    <a:srgbClr val="00B050"/>
                  </a:solidFill>
                  <a:prstDash val="sysDot"/>
                  <a:round/>
                  <a:headEnd/>
                  <a:tailEnd type="triangle" w="med" len="med"/>
                </a:ln>
                <a:extLst>
                  <a:ext uri="{909E8E84-426E-40DD-AFC4-6F175D3DCCD1}">
                    <a14:hiddenFill xmlns:a14="http://schemas.microsoft.com/office/drawing/2010/main" xmlns="">
                      <a:noFill/>
                    </a14:hiddenFill>
                  </a:ext>
                </a:extLst>
              </p:spPr>
            </p:cxnSp>
            <p:cxnSp>
              <p:nvCxnSpPr>
                <p:cNvPr id="25" name="Straight Arrow Connector 55"/>
                <p:cNvCxnSpPr>
                  <a:cxnSpLocks noChangeShapeType="1"/>
                  <a:stCxn id="20" idx="4"/>
                </p:cNvCxnSpPr>
                <p:nvPr/>
              </p:nvCxnSpPr>
              <p:spPr bwMode="auto">
                <a:xfrm>
                  <a:off x="3990182" y="1544638"/>
                  <a:ext cx="54768" cy="390525"/>
                </a:xfrm>
                <a:prstGeom prst="straightConnector1">
                  <a:avLst/>
                </a:prstGeom>
                <a:noFill/>
                <a:ln w="31750" algn="ctr">
                  <a:solidFill>
                    <a:srgbClr val="00B050"/>
                  </a:solidFill>
                  <a:prstDash val="sysDot"/>
                  <a:round/>
                  <a:headEnd/>
                  <a:tailEnd type="triangle" w="med" len="med"/>
                </a:ln>
                <a:extLst>
                  <a:ext uri="{909E8E84-426E-40DD-AFC4-6F175D3DCCD1}">
                    <a14:hiddenFill xmlns:a14="http://schemas.microsoft.com/office/drawing/2010/main" xmlns="">
                      <a:noFill/>
                    </a14:hiddenFill>
                  </a:ext>
                </a:extLst>
              </p:spPr>
            </p:cxnSp>
            <p:cxnSp>
              <p:nvCxnSpPr>
                <p:cNvPr id="26" name="Straight Arrow Connector 56"/>
                <p:cNvCxnSpPr>
                  <a:cxnSpLocks noChangeShapeType="1"/>
                  <a:stCxn id="20" idx="6"/>
                </p:cNvCxnSpPr>
                <p:nvPr/>
              </p:nvCxnSpPr>
              <p:spPr bwMode="auto">
                <a:xfrm flipV="1">
                  <a:off x="4138613" y="1358900"/>
                  <a:ext cx="411162" cy="54769"/>
                </a:xfrm>
                <a:prstGeom prst="straightConnector1">
                  <a:avLst/>
                </a:prstGeom>
                <a:noFill/>
                <a:ln w="31750" algn="ctr">
                  <a:solidFill>
                    <a:srgbClr val="00B050"/>
                  </a:solidFill>
                  <a:prstDash val="sysDot"/>
                  <a:round/>
                  <a:headEnd/>
                  <a:tailEnd type="triangle" w="med" len="med"/>
                </a:ln>
                <a:extLst>
                  <a:ext uri="{909E8E84-426E-40DD-AFC4-6F175D3DCCD1}">
                    <a14:hiddenFill xmlns:a14="http://schemas.microsoft.com/office/drawing/2010/main" xmlns="">
                      <a:noFill/>
                    </a14:hiddenFill>
                  </a:ext>
                </a:extLst>
              </p:spPr>
            </p:cxnSp>
            <p:cxnSp>
              <p:nvCxnSpPr>
                <p:cNvPr id="27" name="Straight Arrow Connector 57"/>
                <p:cNvCxnSpPr>
                  <a:cxnSpLocks noChangeShapeType="1"/>
                  <a:stCxn id="20" idx="0"/>
                </p:cNvCxnSpPr>
                <p:nvPr/>
              </p:nvCxnSpPr>
              <p:spPr bwMode="auto">
                <a:xfrm flipV="1">
                  <a:off x="3990182" y="1100138"/>
                  <a:ext cx="108743" cy="182562"/>
                </a:xfrm>
                <a:prstGeom prst="straightConnector1">
                  <a:avLst/>
                </a:prstGeom>
                <a:noFill/>
                <a:ln w="31750" algn="ctr">
                  <a:solidFill>
                    <a:srgbClr val="00B050"/>
                  </a:solidFill>
                  <a:prstDash val="sysDot"/>
                  <a:round/>
                  <a:headEnd/>
                  <a:tailEnd type="triangle" w="med" len="med"/>
                </a:ln>
                <a:extLst>
                  <a:ext uri="{909E8E84-426E-40DD-AFC4-6F175D3DCCD1}">
                    <a14:hiddenFill xmlns:a14="http://schemas.microsoft.com/office/drawing/2010/main" xmlns="">
                      <a:noFill/>
                    </a14:hiddenFill>
                  </a:ext>
                </a:extLst>
              </p:spPr>
            </p:cxnSp>
          </p:grpSp>
          <p:grpSp>
            <p:nvGrpSpPr>
              <p:cNvPr id="17" name="Group 49"/>
              <p:cNvGrpSpPr>
                <a:grpSpLocks/>
              </p:cNvGrpSpPr>
              <p:nvPr/>
            </p:nvGrpSpPr>
            <p:grpSpPr bwMode="auto">
              <a:xfrm>
                <a:off x="1490677" y="1704344"/>
                <a:ext cx="1912923" cy="1631000"/>
                <a:chOff x="1481138" y="2921958"/>
                <a:chExt cx="1591920" cy="1210206"/>
              </a:xfrm>
            </p:grpSpPr>
            <p:cxnSp>
              <p:nvCxnSpPr>
                <p:cNvPr id="18" name="Straight Arrow Connector 45"/>
                <p:cNvCxnSpPr>
                  <a:cxnSpLocks noChangeShapeType="1"/>
                </p:cNvCxnSpPr>
                <p:nvPr/>
              </p:nvCxnSpPr>
              <p:spPr bwMode="auto">
                <a:xfrm>
                  <a:off x="1481138" y="2921958"/>
                  <a:ext cx="0" cy="1195917"/>
                </a:xfrm>
                <a:prstGeom prst="straightConnector1">
                  <a:avLst/>
                </a:prstGeom>
                <a:noFill/>
                <a:ln w="31750" algn="ctr">
                  <a:solidFill>
                    <a:srgbClr val="00B050"/>
                  </a:solidFill>
                  <a:round/>
                  <a:headEnd/>
                  <a:tailEnd/>
                </a:ln>
                <a:extLst>
                  <a:ext uri="{909E8E84-426E-40DD-AFC4-6F175D3DCCD1}">
                    <a14:hiddenFill xmlns:a14="http://schemas.microsoft.com/office/drawing/2010/main" xmlns="">
                      <a:noFill/>
                    </a14:hiddenFill>
                  </a:ext>
                </a:extLst>
              </p:spPr>
            </p:cxnSp>
            <p:cxnSp>
              <p:nvCxnSpPr>
                <p:cNvPr id="19" name="Straight Arrow Connector 46"/>
                <p:cNvCxnSpPr>
                  <a:cxnSpLocks noChangeShapeType="1"/>
                </p:cNvCxnSpPr>
                <p:nvPr/>
              </p:nvCxnSpPr>
              <p:spPr bwMode="auto">
                <a:xfrm>
                  <a:off x="1481138" y="4117875"/>
                  <a:ext cx="1591920" cy="14289"/>
                </a:xfrm>
                <a:prstGeom prst="straightConnector1">
                  <a:avLst/>
                </a:prstGeom>
                <a:noFill/>
                <a:ln w="31750" algn="ctr">
                  <a:solidFill>
                    <a:srgbClr val="00B050"/>
                  </a:solidFill>
                  <a:round/>
                  <a:headEnd/>
                  <a:tailEnd type="arrow" w="med" len="med"/>
                </a:ln>
                <a:extLst>
                  <a:ext uri="{909E8E84-426E-40DD-AFC4-6F175D3DCCD1}">
                    <a14:hiddenFill xmlns:a14="http://schemas.microsoft.com/office/drawing/2010/main" xmlns="">
                      <a:noFill/>
                    </a14:hiddenFill>
                  </a:ext>
                </a:extLst>
              </p:spPr>
            </p:cxnSp>
          </p:grpSp>
        </p:grpSp>
        <p:cxnSp>
          <p:nvCxnSpPr>
            <p:cNvPr id="14" name="Elbow Connector 93"/>
            <p:cNvCxnSpPr/>
            <p:nvPr/>
          </p:nvCxnSpPr>
          <p:spPr bwMode="auto">
            <a:xfrm flipH="1">
              <a:off x="1496460" y="1259063"/>
              <a:ext cx="4356609" cy="509665"/>
            </a:xfrm>
            <a:prstGeom prst="bentConnector2">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42"/>
          <p:cNvGrpSpPr>
            <a:grpSpLocks/>
          </p:cNvGrpSpPr>
          <p:nvPr/>
        </p:nvGrpSpPr>
        <p:grpSpPr bwMode="auto">
          <a:xfrm>
            <a:off x="5835650" y="1016313"/>
            <a:ext cx="3117850" cy="2833687"/>
            <a:chOff x="5836180" y="1135856"/>
            <a:chExt cx="3117850" cy="2833687"/>
          </a:xfrm>
        </p:grpSpPr>
        <p:sp>
          <p:nvSpPr>
            <p:cNvPr id="29" name="Rounded Rectangle 28"/>
            <p:cNvSpPr>
              <a:spLocks noChangeArrowheads="1"/>
            </p:cNvSpPr>
            <p:nvPr/>
          </p:nvSpPr>
          <p:spPr bwMode="auto">
            <a:xfrm>
              <a:off x="5836180" y="1143793"/>
              <a:ext cx="3109913" cy="2825750"/>
            </a:xfrm>
            <a:prstGeom prst="roundRect">
              <a:avLst>
                <a:gd name="adj" fmla="val 7894"/>
              </a:avLst>
            </a:prstGeom>
            <a:solidFill>
              <a:srgbClr val="FFFFFF"/>
            </a:solidFill>
            <a:ln w="28575">
              <a:solidFill>
                <a:srgbClr val="0000FF"/>
              </a:solidFill>
              <a:miter lim="800000"/>
              <a:headEnd/>
              <a:tailEnd/>
            </a:ln>
            <a:effectLst/>
          </p:spPr>
          <p:txBody>
            <a:bodyPr/>
            <a:lstStyle/>
            <a:p>
              <a:pPr marL="285750" indent="-285750" algn="ctr" fontAlgn="auto">
                <a:spcBef>
                  <a:spcPts val="600"/>
                </a:spcBef>
                <a:spcAft>
                  <a:spcPts val="0"/>
                </a:spcAft>
                <a:buClr>
                  <a:srgbClr val="A50021"/>
                </a:buClr>
                <a:defRPr/>
              </a:pPr>
              <a:endParaRPr lang="en-GB" altLang="en-US" sz="1600" b="1" dirty="0">
                <a:solidFill>
                  <a:srgbClr val="000000"/>
                </a:solidFill>
                <a:cs typeface="Arial"/>
              </a:endParaRPr>
            </a:p>
            <a:p>
              <a:pPr marL="177800" indent="-177800" fontAlgn="auto">
                <a:spcBef>
                  <a:spcPts val="600"/>
                </a:spcBef>
                <a:spcAft>
                  <a:spcPts val="0"/>
                </a:spcAft>
                <a:buClr>
                  <a:srgbClr val="A50021"/>
                </a:buClr>
                <a:buFont typeface="Arial" pitchFamily="34" charset="0"/>
                <a:buChar char="•"/>
                <a:defRPr/>
              </a:pPr>
              <a:r>
                <a:rPr lang="el-GR" altLang="en-US" sz="1400" dirty="0" smtClean="0">
                  <a:solidFill>
                    <a:srgbClr val="626262"/>
                  </a:solidFill>
                  <a:cs typeface="Arial"/>
                </a:rPr>
                <a:t>Αναστρέψιμη μείωση των κυκλοφορούντων Τ λεμφοκυττάρων μέσω</a:t>
              </a:r>
              <a:r>
                <a:rPr lang="en-GB" altLang="en-US" sz="1400" dirty="0" smtClean="0">
                  <a:solidFill>
                    <a:srgbClr val="626262"/>
                  </a:solidFill>
                  <a:cs typeface="Arial"/>
                </a:rPr>
                <a:t> </a:t>
              </a:r>
              <a:r>
                <a:rPr lang="el-GR" altLang="en-US" sz="1400" dirty="0" smtClean="0">
                  <a:solidFill>
                    <a:srgbClr val="626262"/>
                  </a:solidFill>
                  <a:cs typeface="Arial"/>
                </a:rPr>
                <a:t>των υποδοχέων</a:t>
              </a:r>
              <a:r>
                <a:rPr lang="en-GB" altLang="en-US" sz="1400" dirty="0" smtClean="0">
                  <a:solidFill>
                    <a:srgbClr val="626262"/>
                  </a:solidFill>
                  <a:cs typeface="Arial"/>
                </a:rPr>
                <a:t> </a:t>
              </a:r>
              <a:r>
                <a:rPr lang="en-GB" altLang="en-US" sz="1400" dirty="0">
                  <a:solidFill>
                    <a:srgbClr val="626262"/>
                  </a:solidFill>
                  <a:cs typeface="Arial"/>
                </a:rPr>
                <a:t>S1P</a:t>
              </a:r>
              <a:r>
                <a:rPr lang="en-GB" altLang="en-US" sz="1400" baseline="-25000" dirty="0">
                  <a:solidFill>
                    <a:srgbClr val="626262"/>
                  </a:solidFill>
                  <a:cs typeface="Arial"/>
                </a:rPr>
                <a:t>1 </a:t>
              </a:r>
              <a:r>
                <a:rPr lang="en-GB" altLang="en-US" sz="1400" baseline="30000" dirty="0" smtClean="0">
                  <a:solidFill>
                    <a:srgbClr val="626262"/>
                  </a:solidFill>
                  <a:cs typeface="Arial"/>
                </a:rPr>
                <a:t>1</a:t>
              </a:r>
              <a:endParaRPr lang="en-GB" altLang="en-US" sz="1400" baseline="30000" dirty="0">
                <a:solidFill>
                  <a:srgbClr val="626262"/>
                </a:solidFill>
                <a:cs typeface="Arial"/>
              </a:endParaRPr>
            </a:p>
            <a:p>
              <a:pPr marL="285750" indent="-285750" fontAlgn="auto">
                <a:spcBef>
                  <a:spcPts val="600"/>
                </a:spcBef>
                <a:spcAft>
                  <a:spcPts val="0"/>
                </a:spcAft>
                <a:buClr>
                  <a:srgbClr val="A50021"/>
                </a:buClr>
                <a:buFont typeface="Arial" pitchFamily="34" charset="0"/>
                <a:buChar char="•"/>
                <a:defRPr/>
              </a:pPr>
              <a:endParaRPr lang="en-GB" altLang="en-US" sz="1600" b="1" dirty="0">
                <a:solidFill>
                  <a:srgbClr val="000000"/>
                </a:solidFill>
                <a:cs typeface="Arial"/>
              </a:endParaRPr>
            </a:p>
            <a:p>
              <a:pPr marL="285750" indent="-285750" fontAlgn="auto">
                <a:spcBef>
                  <a:spcPts val="600"/>
                </a:spcBef>
                <a:spcAft>
                  <a:spcPts val="0"/>
                </a:spcAft>
                <a:buClr>
                  <a:srgbClr val="A50021"/>
                </a:buClr>
                <a:buFont typeface="Arial" pitchFamily="34" charset="0"/>
                <a:buChar char="•"/>
                <a:defRPr/>
              </a:pPr>
              <a:endParaRPr lang="en-GB" altLang="en-US" sz="1600" b="1" dirty="0">
                <a:solidFill>
                  <a:srgbClr val="000000"/>
                </a:solidFill>
                <a:cs typeface="Arial"/>
              </a:endParaRPr>
            </a:p>
            <a:p>
              <a:pPr marL="285750" indent="-285750" fontAlgn="auto">
                <a:spcBef>
                  <a:spcPts val="600"/>
                </a:spcBef>
                <a:spcAft>
                  <a:spcPts val="0"/>
                </a:spcAft>
                <a:buClr>
                  <a:srgbClr val="A50021"/>
                </a:buClr>
                <a:buFont typeface="Arial" pitchFamily="34" charset="0"/>
                <a:buChar char="•"/>
                <a:defRPr/>
              </a:pPr>
              <a:endParaRPr lang="en-GB" altLang="en-US" sz="1600" b="1" dirty="0">
                <a:solidFill>
                  <a:srgbClr val="000000"/>
                </a:solidFill>
                <a:cs typeface="Arial"/>
              </a:endParaRPr>
            </a:p>
          </p:txBody>
        </p:sp>
        <p:sp>
          <p:nvSpPr>
            <p:cNvPr id="30" name="Rounded Rectangle 98"/>
            <p:cNvSpPr>
              <a:spLocks noChangeArrowheads="1"/>
            </p:cNvSpPr>
            <p:nvPr/>
          </p:nvSpPr>
          <p:spPr bwMode="auto">
            <a:xfrm>
              <a:off x="5836180" y="1135856"/>
              <a:ext cx="3117850" cy="238173"/>
            </a:xfrm>
            <a:prstGeom prst="roundRect">
              <a:avLst>
                <a:gd name="adj" fmla="val 16667"/>
              </a:avLst>
            </a:prstGeom>
            <a:solidFill>
              <a:srgbClr val="0000FF"/>
            </a:solidFill>
            <a:ln w="28575">
              <a:solidFill>
                <a:srgbClr val="0000FF"/>
              </a:solidFill>
              <a:miter lim="800000"/>
              <a:headEnd/>
              <a:tailEnd/>
            </a:ln>
          </p:spPr>
          <p:txBody>
            <a:bodyPr anchor="ctr"/>
            <a:lstStyle>
              <a:lvl1pPr defTabSz="808038" eaLnBrk="0" hangingPunct="0">
                <a:defRPr>
                  <a:solidFill>
                    <a:schemeClr val="tx1"/>
                  </a:solidFill>
                  <a:latin typeface="Arial" charset="0"/>
                  <a:cs typeface="Arial" charset="0"/>
                </a:defRPr>
              </a:lvl1pPr>
              <a:lvl2pPr marL="742950" indent="-285750" defTabSz="808038" eaLnBrk="0" hangingPunct="0">
                <a:defRPr>
                  <a:solidFill>
                    <a:schemeClr val="tx1"/>
                  </a:solidFill>
                  <a:latin typeface="Arial" charset="0"/>
                  <a:cs typeface="Arial" charset="0"/>
                </a:defRPr>
              </a:lvl2pPr>
              <a:lvl3pPr marL="1143000" indent="-228600" defTabSz="808038" eaLnBrk="0" hangingPunct="0">
                <a:defRPr>
                  <a:solidFill>
                    <a:schemeClr val="tx1"/>
                  </a:solidFill>
                  <a:latin typeface="Arial" charset="0"/>
                  <a:cs typeface="Arial" charset="0"/>
                </a:defRPr>
              </a:lvl3pPr>
              <a:lvl4pPr marL="1600200" indent="-228600" defTabSz="808038" eaLnBrk="0" hangingPunct="0">
                <a:defRPr>
                  <a:solidFill>
                    <a:schemeClr val="tx1"/>
                  </a:solidFill>
                  <a:latin typeface="Arial" charset="0"/>
                  <a:cs typeface="Arial" charset="0"/>
                </a:defRPr>
              </a:lvl4pPr>
              <a:lvl5pPr marL="2057400" indent="-228600" defTabSz="808038" eaLnBrk="0" hangingPunct="0">
                <a:defRPr>
                  <a:solidFill>
                    <a:schemeClr val="tx1"/>
                  </a:solidFill>
                  <a:latin typeface="Arial" charset="0"/>
                  <a:cs typeface="Arial" charset="0"/>
                </a:defRPr>
              </a:lvl5pPr>
              <a:lvl6pPr marL="2514600" indent="-228600" defTabSz="808038" eaLnBrk="0" fontAlgn="base" hangingPunct="0">
                <a:spcBef>
                  <a:spcPct val="0"/>
                </a:spcBef>
                <a:spcAft>
                  <a:spcPct val="0"/>
                </a:spcAft>
                <a:defRPr>
                  <a:solidFill>
                    <a:schemeClr val="tx1"/>
                  </a:solidFill>
                  <a:latin typeface="Arial" charset="0"/>
                  <a:cs typeface="Arial" charset="0"/>
                </a:defRPr>
              </a:lvl6pPr>
              <a:lvl7pPr marL="2971800" indent="-228600" defTabSz="808038" eaLnBrk="0" fontAlgn="base" hangingPunct="0">
                <a:spcBef>
                  <a:spcPct val="0"/>
                </a:spcBef>
                <a:spcAft>
                  <a:spcPct val="0"/>
                </a:spcAft>
                <a:defRPr>
                  <a:solidFill>
                    <a:schemeClr val="tx1"/>
                  </a:solidFill>
                  <a:latin typeface="Arial" charset="0"/>
                  <a:cs typeface="Arial" charset="0"/>
                </a:defRPr>
              </a:lvl7pPr>
              <a:lvl8pPr marL="3429000" indent="-228600" defTabSz="808038" eaLnBrk="0" fontAlgn="base" hangingPunct="0">
                <a:spcBef>
                  <a:spcPct val="0"/>
                </a:spcBef>
                <a:spcAft>
                  <a:spcPct val="0"/>
                </a:spcAft>
                <a:defRPr>
                  <a:solidFill>
                    <a:schemeClr val="tx1"/>
                  </a:solidFill>
                  <a:latin typeface="Arial" charset="0"/>
                  <a:cs typeface="Arial" charset="0"/>
                </a:defRPr>
              </a:lvl8pPr>
              <a:lvl9pPr marL="3886200" indent="-228600" defTabSz="808038"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n-US" sz="1600" b="1" dirty="0" smtClean="0">
                  <a:solidFill>
                    <a:srgbClr val="FFFFFF"/>
                  </a:solidFill>
                </a:rPr>
                <a:t>Περιφερική δράση</a:t>
              </a:r>
              <a:endParaRPr lang="en-GB" altLang="en-US" sz="1600" b="1" dirty="0">
                <a:solidFill>
                  <a:srgbClr val="FFFFFF"/>
                </a:solidFill>
              </a:endParaRP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5961" y="2459027"/>
              <a:ext cx="1530350" cy="1421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606194391"/>
      </p:ext>
    </p:extLst>
  </p:cSld>
  <p:clrMapOvr>
    <a:masterClrMapping/>
  </p:clrMapOvr>
  <p:transition>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6" name="Text Box 6"/>
          <p:cNvSpPr txBox="1">
            <a:spLocks noChangeArrowheads="1"/>
          </p:cNvSpPr>
          <p:nvPr/>
        </p:nvSpPr>
        <p:spPr bwMode="auto">
          <a:xfrm>
            <a:off x="2057400" y="4114800"/>
            <a:ext cx="990600" cy="1600200"/>
          </a:xfrm>
          <a:prstGeom prst="rect">
            <a:avLst/>
          </a:prstGeom>
          <a:solidFill>
            <a:schemeClr val="bg1"/>
          </a:solidFill>
          <a:ln w="9525">
            <a:noFill/>
            <a:miter lim="800000"/>
            <a:headEnd/>
            <a:tailEnd/>
          </a:ln>
          <a:effectLst/>
        </p:spPr>
        <p:txBody>
          <a:bodyPr wrap="none"/>
          <a:lstStyle/>
          <a:p>
            <a:pPr>
              <a:spcBef>
                <a:spcPct val="50000"/>
              </a:spcBef>
            </a:pPr>
            <a:endParaRPr lang="el-GR"/>
          </a:p>
        </p:txBody>
      </p:sp>
      <p:pic>
        <p:nvPicPr>
          <p:cNvPr id="179207" name="Picture 7" descr="Th subtypes modified"/>
          <p:cNvPicPr>
            <a:picLocks noChangeAspect="1" noChangeArrowheads="1"/>
          </p:cNvPicPr>
          <p:nvPr/>
        </p:nvPicPr>
        <p:blipFill>
          <a:blip r:embed="rId2" cstate="print"/>
          <a:srcRect/>
          <a:stretch>
            <a:fillRect/>
          </a:stretch>
        </p:blipFill>
        <p:spPr bwMode="auto">
          <a:xfrm>
            <a:off x="381000" y="727075"/>
            <a:ext cx="8077200" cy="4683125"/>
          </a:xfrm>
          <a:prstGeom prst="rect">
            <a:avLst/>
          </a:prstGeom>
          <a:noFill/>
        </p:spPr>
      </p:pic>
      <p:sp>
        <p:nvSpPr>
          <p:cNvPr id="179208" name="Text Box 8"/>
          <p:cNvSpPr txBox="1">
            <a:spLocks noChangeArrowheads="1"/>
          </p:cNvSpPr>
          <p:nvPr/>
        </p:nvSpPr>
        <p:spPr bwMode="auto">
          <a:xfrm>
            <a:off x="2133600" y="2667000"/>
            <a:ext cx="762000" cy="304800"/>
          </a:xfrm>
          <a:prstGeom prst="rect">
            <a:avLst/>
          </a:prstGeom>
          <a:noFill/>
          <a:ln w="9525">
            <a:noFill/>
            <a:miter lim="800000"/>
            <a:headEnd/>
            <a:tailEnd/>
          </a:ln>
          <a:effectLst/>
        </p:spPr>
        <p:txBody>
          <a:bodyPr>
            <a:spAutoFit/>
          </a:bodyPr>
          <a:lstStyle/>
          <a:p>
            <a:pPr>
              <a:spcBef>
                <a:spcPct val="50000"/>
              </a:spcBef>
            </a:pPr>
            <a:r>
              <a:rPr lang="en-GB" sz="1400" b="1"/>
              <a:t>INF</a:t>
            </a:r>
            <a:r>
              <a:rPr lang="el-GR" sz="1400" b="1"/>
              <a:t>γ</a:t>
            </a:r>
          </a:p>
        </p:txBody>
      </p:sp>
      <p:sp>
        <p:nvSpPr>
          <p:cNvPr id="179209" name="Text Box 9"/>
          <p:cNvSpPr txBox="1">
            <a:spLocks noChangeArrowheads="1"/>
          </p:cNvSpPr>
          <p:nvPr/>
        </p:nvSpPr>
        <p:spPr bwMode="auto">
          <a:xfrm>
            <a:off x="2133600" y="2895600"/>
            <a:ext cx="762000" cy="304800"/>
          </a:xfrm>
          <a:prstGeom prst="rect">
            <a:avLst/>
          </a:prstGeom>
          <a:noFill/>
          <a:ln w="9525">
            <a:noFill/>
            <a:miter lim="800000"/>
            <a:headEnd/>
            <a:tailEnd/>
          </a:ln>
          <a:effectLst/>
        </p:spPr>
        <p:txBody>
          <a:bodyPr>
            <a:spAutoFit/>
          </a:bodyPr>
          <a:lstStyle/>
          <a:p>
            <a:pPr>
              <a:spcBef>
                <a:spcPct val="50000"/>
              </a:spcBef>
            </a:pPr>
            <a:r>
              <a:rPr lang="en-GB" sz="1400" b="1"/>
              <a:t>IL-12</a:t>
            </a:r>
            <a:endParaRPr lang="el-GR" sz="1400" b="1"/>
          </a:p>
        </p:txBody>
      </p:sp>
      <p:sp>
        <p:nvSpPr>
          <p:cNvPr id="179210" name="Text Box 10"/>
          <p:cNvSpPr txBox="1">
            <a:spLocks noChangeArrowheads="1"/>
          </p:cNvSpPr>
          <p:nvPr/>
        </p:nvSpPr>
        <p:spPr bwMode="auto">
          <a:xfrm>
            <a:off x="2133600" y="3429000"/>
            <a:ext cx="762000" cy="304800"/>
          </a:xfrm>
          <a:prstGeom prst="rect">
            <a:avLst/>
          </a:prstGeom>
          <a:noFill/>
          <a:ln w="9525">
            <a:noFill/>
            <a:miter lim="800000"/>
            <a:headEnd/>
            <a:tailEnd/>
          </a:ln>
          <a:effectLst/>
        </p:spPr>
        <p:txBody>
          <a:bodyPr>
            <a:spAutoFit/>
          </a:bodyPr>
          <a:lstStyle/>
          <a:p>
            <a:pPr>
              <a:spcBef>
                <a:spcPct val="50000"/>
              </a:spcBef>
            </a:pPr>
            <a:r>
              <a:rPr lang="en-GB" sz="1400" b="1"/>
              <a:t>IL-4</a:t>
            </a:r>
            <a:endParaRPr lang="el-GR" sz="1400" b="1"/>
          </a:p>
        </p:txBody>
      </p:sp>
      <p:pic>
        <p:nvPicPr>
          <p:cNvPr id="7" name="Picture 3" descr="Imperial College London"/>
          <p:cNvPicPr>
            <a:picLocks noChangeAspect="1" noChangeArrowheads="1"/>
          </p:cNvPicPr>
          <p:nvPr/>
        </p:nvPicPr>
        <p:blipFill>
          <a:blip r:embed="rId3" cstate="print"/>
          <a:srcRect/>
          <a:stretch>
            <a:fillRect/>
          </a:stretch>
        </p:blipFill>
        <p:spPr bwMode="auto">
          <a:xfrm>
            <a:off x="235496" y="6324600"/>
            <a:ext cx="1600200" cy="419100"/>
          </a:xfrm>
          <a:prstGeom prst="rect">
            <a:avLst/>
          </a:prstGeom>
          <a:noFill/>
        </p:spPr>
      </p:pic>
      <p:pic>
        <p:nvPicPr>
          <p:cNvPr id="8" name="Picture 7" descr="LOGO FALHROY.png"/>
          <p:cNvPicPr>
            <a:picLocks noChangeAspect="1"/>
          </p:cNvPicPr>
          <p:nvPr/>
        </p:nvPicPr>
        <p:blipFill>
          <a:blip r:embed="rId4" cstate="print"/>
          <a:stretch>
            <a:fillRect/>
          </a:stretch>
        </p:blipFill>
        <p:spPr>
          <a:xfrm>
            <a:off x="7806287" y="6165304"/>
            <a:ext cx="1120126" cy="502543"/>
          </a:xfrm>
          <a:prstGeom prst="rect">
            <a:avLst/>
          </a:prstGeom>
        </p:spPr>
      </p:pic>
      <p:sp>
        <p:nvSpPr>
          <p:cNvPr id="9" name="Rectangle 8"/>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2"/>
          <p:cNvSpPr txBox="1">
            <a:spLocks noChangeArrowheads="1"/>
          </p:cNvSpPr>
          <p:nvPr/>
        </p:nvSpPr>
        <p:spPr>
          <a:xfrm>
            <a:off x="0" y="44624"/>
            <a:ext cx="9144000" cy="936104"/>
          </a:xfrm>
          <a:prstGeom prst="rect">
            <a:avLst/>
          </a:prstGeom>
          <a:ln w="38100"/>
        </p:spPr>
        <p:txBody>
          <a:bodyPr vert="horz" lIns="91440" tIns="45720" rIns="91440" bIns="45720" rtlCol="0" anchor="ctr">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800" b="1" dirty="0" smtClean="0">
                <a:solidFill>
                  <a:schemeClr val="bg1"/>
                </a:solidFill>
                <a:latin typeface="+mj-lt"/>
                <a:ea typeface="+mj-ea"/>
                <a:cs typeface="+mj-cs"/>
              </a:rPr>
              <a:t>Th-17</a:t>
            </a:r>
            <a:r>
              <a:rPr lang="el-GR" sz="2800" b="1" dirty="0" smtClean="0">
                <a:solidFill>
                  <a:schemeClr val="bg1"/>
                </a:solidFill>
                <a:latin typeface="+mj-lt"/>
                <a:ea typeface="+mj-ea"/>
                <a:cs typeface="+mj-cs"/>
              </a:rPr>
              <a:t> ανοσολογική απάντηση </a:t>
            </a:r>
            <a:r>
              <a:rPr lang="en-US" sz="2800" b="1" dirty="0" smtClean="0">
                <a:solidFill>
                  <a:schemeClr val="bg1"/>
                </a:solidFill>
                <a:latin typeface="+mj-lt"/>
                <a:ea typeface="+mj-ea"/>
                <a:cs typeface="+mj-cs"/>
              </a:rPr>
              <a:t>&amp;</a:t>
            </a:r>
            <a:r>
              <a:rPr lang="el-GR" sz="2800" b="1" dirty="0" smtClean="0">
                <a:solidFill>
                  <a:schemeClr val="bg1"/>
                </a:solidFill>
                <a:latin typeface="+mj-lt"/>
                <a:ea typeface="+mj-ea"/>
                <a:cs typeface="+mj-cs"/>
              </a:rPr>
              <a:t> πολλαπλή σκλήρυνση</a:t>
            </a:r>
            <a:r>
              <a:rPr lang="en-US" sz="2800" b="1" dirty="0" smtClean="0">
                <a:solidFill>
                  <a:schemeClr val="bg1"/>
                </a:solidFill>
                <a:latin typeface="+mj-lt"/>
                <a:ea typeface="+mj-ea"/>
                <a:cs typeface="+mj-cs"/>
              </a:rPr>
              <a:t> </a:t>
            </a:r>
            <a:r>
              <a:rPr lang="el-GR" sz="2800" b="1" dirty="0" smtClean="0">
                <a:solidFill>
                  <a:schemeClr val="bg1"/>
                </a:solidFill>
                <a:latin typeface="+mj-lt"/>
                <a:ea typeface="+mj-ea"/>
                <a:cs typeface="+mj-cs"/>
              </a:rPr>
              <a:t> </a:t>
            </a:r>
            <a:r>
              <a:rPr kumimoji="0" lang="en-US" sz="2800" b="1" i="0" u="sng" strike="noStrike" kern="1200" cap="none" spc="0" normalizeH="0" baseline="0" noProof="0" dirty="0" smtClean="0">
                <a:ln>
                  <a:noFill/>
                </a:ln>
                <a:solidFill>
                  <a:schemeClr val="bg1"/>
                </a:solidFill>
                <a:effectLst/>
                <a:uLnTx/>
                <a:uFillTx/>
                <a:latin typeface="+mj-lt"/>
                <a:ea typeface="+mj-ea"/>
                <a:cs typeface="+mj-cs"/>
              </a:rPr>
              <a:t/>
            </a:r>
            <a:br>
              <a:rPr kumimoji="0" lang="en-US" sz="2800" b="1" i="0" u="sng" strike="noStrike" kern="1200" cap="none" spc="0" normalizeH="0" baseline="0" noProof="0" dirty="0" smtClean="0">
                <a:ln>
                  <a:noFill/>
                </a:ln>
                <a:solidFill>
                  <a:schemeClr val="bg1"/>
                </a:solidFill>
                <a:effectLst/>
                <a:uLnTx/>
                <a:uFillTx/>
                <a:latin typeface="+mj-lt"/>
                <a:ea typeface="+mj-ea"/>
                <a:cs typeface="+mj-cs"/>
              </a:rPr>
            </a:br>
            <a:endParaRPr kumimoji="0" lang="el-GR" sz="2800" b="1" i="0" u="none" strike="noStrike" kern="120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2" cstate="print"/>
          <a:srcRect/>
          <a:stretch>
            <a:fillRect/>
          </a:stretch>
        </p:blipFill>
        <p:spPr bwMode="auto">
          <a:xfrm>
            <a:off x="609600" y="847725"/>
            <a:ext cx="7620000" cy="5324475"/>
          </a:xfrm>
          <a:prstGeom prst="rect">
            <a:avLst/>
          </a:prstGeom>
          <a:noFill/>
          <a:ln w="9525">
            <a:noFill/>
            <a:miter lim="800000"/>
            <a:headEnd/>
            <a:tailEnd/>
          </a:ln>
          <a:effectLst/>
        </p:spPr>
      </p:pic>
      <p:sp>
        <p:nvSpPr>
          <p:cNvPr id="180228" name="Text Box 4"/>
          <p:cNvSpPr txBox="1">
            <a:spLocks noChangeArrowheads="1"/>
          </p:cNvSpPr>
          <p:nvPr/>
        </p:nvSpPr>
        <p:spPr bwMode="auto">
          <a:xfrm>
            <a:off x="6096000" y="5805488"/>
            <a:ext cx="2209800" cy="366712"/>
          </a:xfrm>
          <a:prstGeom prst="rect">
            <a:avLst/>
          </a:prstGeom>
          <a:solidFill>
            <a:schemeClr val="bg1"/>
          </a:solidFill>
          <a:ln w="9525">
            <a:noFill/>
            <a:miter lim="800000"/>
            <a:headEnd/>
            <a:tailEnd/>
          </a:ln>
          <a:effectLst/>
        </p:spPr>
        <p:txBody>
          <a:bodyPr>
            <a:spAutoFit/>
          </a:bodyPr>
          <a:lstStyle/>
          <a:p>
            <a:pPr>
              <a:spcBef>
                <a:spcPct val="50000"/>
              </a:spcBef>
            </a:pPr>
            <a:endParaRPr lang="el-GR"/>
          </a:p>
        </p:txBody>
      </p:sp>
      <p:sp>
        <p:nvSpPr>
          <p:cNvPr id="180229" name="Text Box 5"/>
          <p:cNvSpPr txBox="1">
            <a:spLocks noChangeArrowheads="1"/>
          </p:cNvSpPr>
          <p:nvPr/>
        </p:nvSpPr>
        <p:spPr bwMode="auto">
          <a:xfrm>
            <a:off x="2133600" y="3429000"/>
            <a:ext cx="762000" cy="304800"/>
          </a:xfrm>
          <a:prstGeom prst="rect">
            <a:avLst/>
          </a:prstGeom>
          <a:noFill/>
          <a:ln w="9525">
            <a:noFill/>
            <a:miter lim="800000"/>
            <a:headEnd/>
            <a:tailEnd/>
          </a:ln>
          <a:effectLst/>
        </p:spPr>
        <p:txBody>
          <a:bodyPr>
            <a:spAutoFit/>
          </a:bodyPr>
          <a:lstStyle/>
          <a:p>
            <a:pPr>
              <a:spcBef>
                <a:spcPct val="50000"/>
              </a:spcBef>
            </a:pPr>
            <a:r>
              <a:rPr lang="en-GB" sz="1400" b="1"/>
              <a:t>IL-4</a:t>
            </a:r>
            <a:endParaRPr lang="el-GR" sz="1400" b="1"/>
          </a:p>
        </p:txBody>
      </p:sp>
      <p:sp>
        <p:nvSpPr>
          <p:cNvPr id="180230" name="Text Box 6"/>
          <p:cNvSpPr txBox="1">
            <a:spLocks noChangeArrowheads="1"/>
          </p:cNvSpPr>
          <p:nvPr/>
        </p:nvSpPr>
        <p:spPr bwMode="auto">
          <a:xfrm>
            <a:off x="2209800" y="4343400"/>
            <a:ext cx="762000" cy="304800"/>
          </a:xfrm>
          <a:prstGeom prst="rect">
            <a:avLst/>
          </a:prstGeom>
          <a:noFill/>
          <a:ln w="9525">
            <a:noFill/>
            <a:miter lim="800000"/>
            <a:headEnd/>
            <a:tailEnd/>
          </a:ln>
          <a:effectLst/>
        </p:spPr>
        <p:txBody>
          <a:bodyPr>
            <a:spAutoFit/>
          </a:bodyPr>
          <a:lstStyle/>
          <a:p>
            <a:pPr>
              <a:spcBef>
                <a:spcPct val="50000"/>
              </a:spcBef>
            </a:pPr>
            <a:r>
              <a:rPr lang="en-GB" sz="1400" b="1"/>
              <a:t>IL-6</a:t>
            </a:r>
            <a:endParaRPr lang="el-GR" sz="1400" b="1"/>
          </a:p>
        </p:txBody>
      </p:sp>
      <p:sp>
        <p:nvSpPr>
          <p:cNvPr id="180231" name="Text Box 7"/>
          <p:cNvSpPr txBox="1">
            <a:spLocks noChangeArrowheads="1"/>
          </p:cNvSpPr>
          <p:nvPr/>
        </p:nvSpPr>
        <p:spPr bwMode="auto">
          <a:xfrm>
            <a:off x="2133600" y="2895600"/>
            <a:ext cx="762000" cy="304800"/>
          </a:xfrm>
          <a:prstGeom prst="rect">
            <a:avLst/>
          </a:prstGeom>
          <a:noFill/>
          <a:ln w="9525">
            <a:noFill/>
            <a:miter lim="800000"/>
            <a:headEnd/>
            <a:tailEnd/>
          </a:ln>
          <a:effectLst/>
        </p:spPr>
        <p:txBody>
          <a:bodyPr>
            <a:spAutoFit/>
          </a:bodyPr>
          <a:lstStyle/>
          <a:p>
            <a:pPr>
              <a:spcBef>
                <a:spcPct val="50000"/>
              </a:spcBef>
            </a:pPr>
            <a:r>
              <a:rPr lang="en-GB" sz="1400" b="1"/>
              <a:t>IL-12</a:t>
            </a:r>
            <a:endParaRPr lang="el-GR" sz="1400" b="1"/>
          </a:p>
        </p:txBody>
      </p:sp>
      <p:sp>
        <p:nvSpPr>
          <p:cNvPr id="180232" name="Text Box 8"/>
          <p:cNvSpPr txBox="1">
            <a:spLocks noChangeArrowheads="1"/>
          </p:cNvSpPr>
          <p:nvPr/>
        </p:nvSpPr>
        <p:spPr bwMode="auto">
          <a:xfrm>
            <a:off x="2133600" y="2667000"/>
            <a:ext cx="762000" cy="304800"/>
          </a:xfrm>
          <a:prstGeom prst="rect">
            <a:avLst/>
          </a:prstGeom>
          <a:noFill/>
          <a:ln w="9525">
            <a:noFill/>
            <a:miter lim="800000"/>
            <a:headEnd/>
            <a:tailEnd/>
          </a:ln>
          <a:effectLst/>
        </p:spPr>
        <p:txBody>
          <a:bodyPr>
            <a:spAutoFit/>
          </a:bodyPr>
          <a:lstStyle/>
          <a:p>
            <a:pPr>
              <a:spcBef>
                <a:spcPct val="50000"/>
              </a:spcBef>
            </a:pPr>
            <a:r>
              <a:rPr lang="en-GB" sz="1400" b="1"/>
              <a:t>INF</a:t>
            </a:r>
            <a:r>
              <a:rPr lang="el-GR" sz="1400" b="1"/>
              <a:t>γ</a:t>
            </a:r>
          </a:p>
        </p:txBody>
      </p:sp>
      <p:sp>
        <p:nvSpPr>
          <p:cNvPr id="180233" name="Text Box 9"/>
          <p:cNvSpPr txBox="1">
            <a:spLocks noChangeArrowheads="1"/>
          </p:cNvSpPr>
          <p:nvPr/>
        </p:nvSpPr>
        <p:spPr bwMode="auto">
          <a:xfrm>
            <a:off x="2209800" y="4495800"/>
            <a:ext cx="762000" cy="304800"/>
          </a:xfrm>
          <a:prstGeom prst="rect">
            <a:avLst/>
          </a:prstGeom>
          <a:noFill/>
          <a:ln w="9525">
            <a:noFill/>
            <a:miter lim="800000"/>
            <a:headEnd/>
            <a:tailEnd/>
          </a:ln>
          <a:effectLst/>
        </p:spPr>
        <p:txBody>
          <a:bodyPr>
            <a:spAutoFit/>
          </a:bodyPr>
          <a:lstStyle/>
          <a:p>
            <a:pPr>
              <a:spcBef>
                <a:spcPct val="50000"/>
              </a:spcBef>
            </a:pPr>
            <a:r>
              <a:rPr lang="en-GB" sz="1400" b="1"/>
              <a:t>TGF</a:t>
            </a:r>
            <a:r>
              <a:rPr lang="el-GR" sz="1400" b="1"/>
              <a:t>β</a:t>
            </a:r>
          </a:p>
        </p:txBody>
      </p:sp>
      <p:sp>
        <p:nvSpPr>
          <p:cNvPr id="180237" name="Text Box 13"/>
          <p:cNvSpPr txBox="1">
            <a:spLocks noChangeArrowheads="1"/>
          </p:cNvSpPr>
          <p:nvPr/>
        </p:nvSpPr>
        <p:spPr bwMode="auto">
          <a:xfrm>
            <a:off x="1981200" y="4876800"/>
            <a:ext cx="762000" cy="304800"/>
          </a:xfrm>
          <a:prstGeom prst="rect">
            <a:avLst/>
          </a:prstGeom>
          <a:noFill/>
          <a:ln w="9525">
            <a:noFill/>
            <a:miter lim="800000"/>
            <a:headEnd/>
            <a:tailEnd/>
          </a:ln>
          <a:effectLst/>
        </p:spPr>
        <p:txBody>
          <a:bodyPr>
            <a:spAutoFit/>
          </a:bodyPr>
          <a:lstStyle/>
          <a:p>
            <a:pPr>
              <a:spcBef>
                <a:spcPct val="50000"/>
              </a:spcBef>
            </a:pPr>
            <a:r>
              <a:rPr lang="en-GB" sz="1400" b="1"/>
              <a:t>IL-23</a:t>
            </a:r>
            <a:endParaRPr lang="el-GR" sz="1400" b="1"/>
          </a:p>
        </p:txBody>
      </p:sp>
      <p:pic>
        <p:nvPicPr>
          <p:cNvPr id="11" name="Picture 3" descr="Imperial College London"/>
          <p:cNvPicPr>
            <a:picLocks noChangeAspect="1" noChangeArrowheads="1"/>
          </p:cNvPicPr>
          <p:nvPr/>
        </p:nvPicPr>
        <p:blipFill>
          <a:blip r:embed="rId3" cstate="print"/>
          <a:srcRect/>
          <a:stretch>
            <a:fillRect/>
          </a:stretch>
        </p:blipFill>
        <p:spPr bwMode="auto">
          <a:xfrm>
            <a:off x="235496" y="6324600"/>
            <a:ext cx="1600200" cy="419100"/>
          </a:xfrm>
          <a:prstGeom prst="rect">
            <a:avLst/>
          </a:prstGeom>
          <a:noFill/>
        </p:spPr>
      </p:pic>
      <p:sp>
        <p:nvSpPr>
          <p:cNvPr id="13" name="Rectangle 12"/>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
          <p:cNvSpPr txBox="1">
            <a:spLocks noChangeArrowheads="1"/>
          </p:cNvSpPr>
          <p:nvPr/>
        </p:nvSpPr>
        <p:spPr>
          <a:xfrm>
            <a:off x="0" y="44624"/>
            <a:ext cx="9144000" cy="936104"/>
          </a:xfrm>
          <a:prstGeom prst="rect">
            <a:avLst/>
          </a:prstGeom>
          <a:ln w="38100"/>
        </p:spPr>
        <p:txBody>
          <a:bodyPr vert="horz" lIns="91440" tIns="45720" rIns="91440" bIns="45720" rtlCol="0" anchor="ctr">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800" b="1" dirty="0" smtClean="0">
                <a:solidFill>
                  <a:schemeClr val="bg1"/>
                </a:solidFill>
                <a:latin typeface="+mj-lt"/>
                <a:ea typeface="+mj-ea"/>
                <a:cs typeface="+mj-cs"/>
              </a:rPr>
              <a:t>Th-17</a:t>
            </a:r>
            <a:r>
              <a:rPr lang="el-GR" sz="2800" b="1" dirty="0" smtClean="0">
                <a:solidFill>
                  <a:schemeClr val="bg1"/>
                </a:solidFill>
                <a:latin typeface="+mj-lt"/>
                <a:ea typeface="+mj-ea"/>
                <a:cs typeface="+mj-cs"/>
              </a:rPr>
              <a:t> ανοσολογική απάντηση </a:t>
            </a:r>
            <a:r>
              <a:rPr lang="en-US" sz="2800" b="1" dirty="0" smtClean="0">
                <a:solidFill>
                  <a:schemeClr val="bg1"/>
                </a:solidFill>
                <a:latin typeface="+mj-lt"/>
                <a:ea typeface="+mj-ea"/>
                <a:cs typeface="+mj-cs"/>
              </a:rPr>
              <a:t>&amp;</a:t>
            </a:r>
            <a:r>
              <a:rPr lang="el-GR" sz="2800" b="1" dirty="0" smtClean="0">
                <a:solidFill>
                  <a:schemeClr val="bg1"/>
                </a:solidFill>
                <a:latin typeface="+mj-lt"/>
                <a:ea typeface="+mj-ea"/>
                <a:cs typeface="+mj-cs"/>
              </a:rPr>
              <a:t> πολλαπλή σκλήρυνση</a:t>
            </a:r>
            <a:r>
              <a:rPr lang="en-US" sz="2800" b="1" dirty="0" smtClean="0">
                <a:solidFill>
                  <a:schemeClr val="bg1"/>
                </a:solidFill>
                <a:latin typeface="+mj-lt"/>
                <a:ea typeface="+mj-ea"/>
                <a:cs typeface="+mj-cs"/>
              </a:rPr>
              <a:t> </a:t>
            </a:r>
            <a:r>
              <a:rPr lang="el-GR" sz="2800" b="1" dirty="0" smtClean="0">
                <a:solidFill>
                  <a:schemeClr val="bg1"/>
                </a:solidFill>
                <a:latin typeface="+mj-lt"/>
                <a:ea typeface="+mj-ea"/>
                <a:cs typeface="+mj-cs"/>
              </a:rPr>
              <a:t> </a:t>
            </a:r>
            <a:r>
              <a:rPr kumimoji="0" lang="en-US" sz="2800" b="1" i="0" u="sng" strike="noStrike" kern="1200" cap="none" spc="0" normalizeH="0" baseline="0" noProof="0" dirty="0" smtClean="0">
                <a:ln>
                  <a:noFill/>
                </a:ln>
                <a:solidFill>
                  <a:schemeClr val="bg1"/>
                </a:solidFill>
                <a:effectLst/>
                <a:uLnTx/>
                <a:uFillTx/>
                <a:latin typeface="+mj-lt"/>
                <a:ea typeface="+mj-ea"/>
                <a:cs typeface="+mj-cs"/>
              </a:rPr>
              <a:t/>
            </a:r>
            <a:br>
              <a:rPr kumimoji="0" lang="en-US" sz="2800" b="1" i="0" u="sng" strike="noStrike" kern="1200" cap="none" spc="0" normalizeH="0" baseline="0" noProof="0" dirty="0" smtClean="0">
                <a:ln>
                  <a:noFill/>
                </a:ln>
                <a:solidFill>
                  <a:schemeClr val="bg1"/>
                </a:solidFill>
                <a:effectLst/>
                <a:uLnTx/>
                <a:uFillTx/>
                <a:latin typeface="+mj-lt"/>
                <a:ea typeface="+mj-ea"/>
                <a:cs typeface="+mj-cs"/>
              </a:rPr>
            </a:br>
            <a:endParaRPr kumimoji="0" lang="el-GR" sz="28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15" name="Picture 14" descr="LOGO FALHROY.png"/>
          <p:cNvPicPr>
            <a:picLocks noChangeAspect="1"/>
          </p:cNvPicPr>
          <p:nvPr/>
        </p:nvPicPr>
        <p:blipFill>
          <a:blip r:embed="rId4" cstate="print"/>
          <a:stretch>
            <a:fillRect/>
          </a:stretch>
        </p:blipFill>
        <p:spPr>
          <a:xfrm>
            <a:off x="7806287" y="6165304"/>
            <a:ext cx="1120126" cy="502543"/>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6" name="Text Box 6"/>
          <p:cNvSpPr txBox="1">
            <a:spLocks noChangeArrowheads="1"/>
          </p:cNvSpPr>
          <p:nvPr/>
        </p:nvSpPr>
        <p:spPr bwMode="auto">
          <a:xfrm>
            <a:off x="2057400" y="4114800"/>
            <a:ext cx="990600" cy="1600200"/>
          </a:xfrm>
          <a:prstGeom prst="rect">
            <a:avLst/>
          </a:prstGeom>
          <a:solidFill>
            <a:schemeClr val="bg1"/>
          </a:solidFill>
          <a:ln w="9525">
            <a:noFill/>
            <a:miter lim="800000"/>
            <a:headEnd/>
            <a:tailEnd/>
          </a:ln>
          <a:effectLst/>
        </p:spPr>
        <p:txBody>
          <a:bodyPr wrap="none"/>
          <a:lstStyle/>
          <a:p>
            <a:pPr>
              <a:spcBef>
                <a:spcPct val="50000"/>
              </a:spcBef>
            </a:pPr>
            <a:endParaRPr lang="el-GR"/>
          </a:p>
        </p:txBody>
      </p:sp>
      <p:sp>
        <p:nvSpPr>
          <p:cNvPr id="9" name="Rectangle 8"/>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2"/>
          <p:cNvSpPr txBox="1">
            <a:spLocks noChangeArrowheads="1"/>
          </p:cNvSpPr>
          <p:nvPr/>
        </p:nvSpPr>
        <p:spPr>
          <a:xfrm>
            <a:off x="0" y="44624"/>
            <a:ext cx="9144000" cy="936104"/>
          </a:xfrm>
          <a:prstGeom prst="rect">
            <a:avLst/>
          </a:prstGeom>
          <a:ln w="38100"/>
        </p:spPr>
        <p:txBody>
          <a:bodyPr vert="horz" lIns="91440" tIns="45720" rIns="91440" bIns="45720" rtlCol="0" anchor="ctr">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800" b="1" dirty="0" smtClean="0">
                <a:solidFill>
                  <a:schemeClr val="bg1"/>
                </a:solidFill>
                <a:latin typeface="+mj-lt"/>
                <a:ea typeface="+mj-ea"/>
                <a:cs typeface="+mj-cs"/>
              </a:rPr>
              <a:t>Th-17</a:t>
            </a:r>
            <a:r>
              <a:rPr lang="el-GR" sz="2800" b="1" dirty="0" smtClean="0">
                <a:solidFill>
                  <a:schemeClr val="bg1"/>
                </a:solidFill>
                <a:latin typeface="+mj-lt"/>
                <a:ea typeface="+mj-ea"/>
                <a:cs typeface="+mj-cs"/>
              </a:rPr>
              <a:t> ανοσολογική απάντηση </a:t>
            </a:r>
            <a:r>
              <a:rPr lang="en-US" sz="2800" b="1" dirty="0" smtClean="0">
                <a:solidFill>
                  <a:schemeClr val="bg1"/>
                </a:solidFill>
                <a:latin typeface="+mj-lt"/>
                <a:ea typeface="+mj-ea"/>
                <a:cs typeface="+mj-cs"/>
              </a:rPr>
              <a:t>&amp;</a:t>
            </a:r>
            <a:r>
              <a:rPr lang="el-GR" sz="2800" b="1" dirty="0" smtClean="0">
                <a:solidFill>
                  <a:schemeClr val="bg1"/>
                </a:solidFill>
                <a:latin typeface="+mj-lt"/>
                <a:ea typeface="+mj-ea"/>
                <a:cs typeface="+mj-cs"/>
              </a:rPr>
              <a:t> </a:t>
            </a:r>
            <a:r>
              <a:rPr lang="en-US" sz="2800" b="1" dirty="0" smtClean="0">
                <a:solidFill>
                  <a:schemeClr val="bg1"/>
                </a:solidFill>
                <a:latin typeface="+mj-lt"/>
                <a:ea typeface="+mj-ea"/>
                <a:cs typeface="+mj-cs"/>
              </a:rPr>
              <a:t> EAE </a:t>
            </a:r>
            <a:r>
              <a:rPr lang="el-GR" sz="2800" b="1" dirty="0" smtClean="0">
                <a:solidFill>
                  <a:schemeClr val="bg1"/>
                </a:solidFill>
                <a:latin typeface="+mj-lt"/>
                <a:ea typeface="+mj-ea"/>
                <a:cs typeface="+mj-cs"/>
              </a:rPr>
              <a:t> </a:t>
            </a:r>
            <a:r>
              <a:rPr kumimoji="0" lang="en-US" sz="2800" b="1" i="0" u="sng" strike="noStrike" kern="1200" cap="none" spc="0" normalizeH="0" baseline="0" noProof="0" dirty="0" smtClean="0">
                <a:ln>
                  <a:noFill/>
                </a:ln>
                <a:solidFill>
                  <a:schemeClr val="bg1"/>
                </a:solidFill>
                <a:effectLst/>
                <a:uLnTx/>
                <a:uFillTx/>
                <a:latin typeface="+mj-lt"/>
                <a:ea typeface="+mj-ea"/>
                <a:cs typeface="+mj-cs"/>
              </a:rPr>
              <a:t/>
            </a:r>
            <a:br>
              <a:rPr kumimoji="0" lang="en-US" sz="2800" b="1" i="0" u="sng" strike="noStrike" kern="1200" cap="none" spc="0" normalizeH="0" baseline="0" noProof="0" dirty="0" smtClean="0">
                <a:ln>
                  <a:noFill/>
                </a:ln>
                <a:solidFill>
                  <a:schemeClr val="bg1"/>
                </a:solidFill>
                <a:effectLst/>
                <a:uLnTx/>
                <a:uFillTx/>
                <a:latin typeface="+mj-lt"/>
                <a:ea typeface="+mj-ea"/>
                <a:cs typeface="+mj-cs"/>
              </a:rPr>
            </a:br>
            <a:endParaRPr kumimoji="0" lang="el-GR" sz="28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1052299" y="836712"/>
            <a:ext cx="7120101" cy="2664296"/>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1187624" y="4073823"/>
            <a:ext cx="6783978" cy="20194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l-GR"/>
          </a:p>
        </p:txBody>
      </p:sp>
      <p:sp>
        <p:nvSpPr>
          <p:cNvPr id="3" name="Subtitle 2"/>
          <p:cNvSpPr>
            <a:spLocks noGrp="1"/>
          </p:cNvSpPr>
          <p:nvPr>
            <p:ph type="subTitle" idx="1"/>
          </p:nvPr>
        </p:nvSpPr>
        <p:spPr>
          <a:xfrm>
            <a:off x="4427984" y="3861048"/>
            <a:ext cx="4680520" cy="2880320"/>
          </a:xfrm>
        </p:spPr>
        <p:txBody>
          <a:bodyPr>
            <a:normAutofit fontScale="62500" lnSpcReduction="20000"/>
          </a:bodyPr>
          <a:lstStyle/>
          <a:p>
            <a:pPr algn="just"/>
            <a:r>
              <a:rPr lang="en-US" b="1" dirty="0" smtClean="0">
                <a:solidFill>
                  <a:schemeClr val="tx2"/>
                </a:solidFill>
              </a:rPr>
              <a:t>Th1: </a:t>
            </a:r>
          </a:p>
          <a:p>
            <a:pPr lvl="1" algn="just">
              <a:buFont typeface="Wingdings" pitchFamily="2" charset="2"/>
              <a:buChar char="q"/>
            </a:pPr>
            <a:r>
              <a:rPr lang="en-US" dirty="0" err="1" smtClean="0">
                <a:solidFill>
                  <a:schemeClr val="tx2"/>
                </a:solidFill>
              </a:rPr>
              <a:t>monocyte</a:t>
            </a:r>
            <a:r>
              <a:rPr lang="en-US" dirty="0" smtClean="0">
                <a:solidFill>
                  <a:schemeClr val="tx2"/>
                </a:solidFill>
              </a:rPr>
              <a:t>-attracting </a:t>
            </a:r>
            <a:r>
              <a:rPr lang="en-US" dirty="0" err="1" smtClean="0">
                <a:solidFill>
                  <a:schemeClr val="tx2"/>
                </a:solidFill>
              </a:rPr>
              <a:t>chemokines</a:t>
            </a:r>
            <a:endParaRPr lang="en-US" dirty="0" smtClean="0">
              <a:solidFill>
                <a:schemeClr val="tx2"/>
              </a:solidFill>
            </a:endParaRPr>
          </a:p>
          <a:p>
            <a:pPr lvl="1" algn="just">
              <a:buFont typeface="Wingdings" pitchFamily="2" charset="2"/>
              <a:buChar char="q"/>
            </a:pPr>
            <a:r>
              <a:rPr lang="en-US" dirty="0" smtClean="0">
                <a:solidFill>
                  <a:schemeClr val="tx2"/>
                </a:solidFill>
              </a:rPr>
              <a:t>macrophage-rich infiltrates</a:t>
            </a:r>
          </a:p>
          <a:p>
            <a:pPr lvl="1" algn="just">
              <a:buFont typeface="Wingdings" pitchFamily="2" charset="2"/>
              <a:buChar char="q"/>
            </a:pPr>
            <a:r>
              <a:rPr lang="en-US" dirty="0" smtClean="0">
                <a:solidFill>
                  <a:schemeClr val="tx2"/>
                </a:solidFill>
              </a:rPr>
              <a:t>predilection for lesions in the spinal cord</a:t>
            </a:r>
          </a:p>
          <a:p>
            <a:pPr algn="just">
              <a:buFont typeface="Wingdings" pitchFamily="2" charset="2"/>
              <a:buChar char="q"/>
            </a:pPr>
            <a:endParaRPr lang="en-US" dirty="0" smtClean="0">
              <a:solidFill>
                <a:schemeClr val="tx2"/>
              </a:solidFill>
            </a:endParaRPr>
          </a:p>
          <a:p>
            <a:pPr algn="just"/>
            <a:r>
              <a:rPr lang="en-US" b="1" dirty="0" smtClean="0">
                <a:solidFill>
                  <a:schemeClr val="tx2"/>
                </a:solidFill>
              </a:rPr>
              <a:t>Th17: </a:t>
            </a:r>
          </a:p>
          <a:p>
            <a:pPr lvl="1" algn="just">
              <a:buFont typeface="Wingdings" pitchFamily="2" charset="2"/>
              <a:buChar char="q"/>
            </a:pPr>
            <a:r>
              <a:rPr lang="en-US" dirty="0" smtClean="0">
                <a:solidFill>
                  <a:schemeClr val="tx2"/>
                </a:solidFill>
              </a:rPr>
              <a:t> </a:t>
            </a:r>
            <a:r>
              <a:rPr lang="en-US" dirty="0" err="1" smtClean="0">
                <a:solidFill>
                  <a:schemeClr val="tx2"/>
                </a:solidFill>
              </a:rPr>
              <a:t>Neutrophil</a:t>
            </a:r>
            <a:r>
              <a:rPr lang="en-US" dirty="0" smtClean="0">
                <a:solidFill>
                  <a:schemeClr val="tx2"/>
                </a:solidFill>
              </a:rPr>
              <a:t>-attracting </a:t>
            </a:r>
            <a:r>
              <a:rPr lang="en-US" dirty="0" err="1" smtClean="0">
                <a:solidFill>
                  <a:schemeClr val="tx2"/>
                </a:solidFill>
              </a:rPr>
              <a:t>chemokines</a:t>
            </a:r>
            <a:endParaRPr lang="en-US" dirty="0" smtClean="0">
              <a:solidFill>
                <a:schemeClr val="tx2"/>
              </a:solidFill>
            </a:endParaRPr>
          </a:p>
          <a:p>
            <a:pPr lvl="1" algn="just">
              <a:buFont typeface="Wingdings" pitchFamily="2" charset="2"/>
              <a:buChar char="q"/>
            </a:pPr>
            <a:r>
              <a:rPr lang="en-US" dirty="0" smtClean="0">
                <a:solidFill>
                  <a:schemeClr val="tx2"/>
                </a:solidFill>
              </a:rPr>
              <a:t> </a:t>
            </a:r>
            <a:r>
              <a:rPr lang="en-US" dirty="0" err="1" smtClean="0">
                <a:solidFill>
                  <a:schemeClr val="tx2"/>
                </a:solidFill>
              </a:rPr>
              <a:t>Neutrophil</a:t>
            </a:r>
            <a:r>
              <a:rPr lang="en-US" dirty="0" smtClean="0">
                <a:solidFill>
                  <a:schemeClr val="tx2"/>
                </a:solidFill>
              </a:rPr>
              <a:t> infiltrates</a:t>
            </a:r>
          </a:p>
          <a:p>
            <a:pPr lvl="1" algn="just">
              <a:buFont typeface="Wingdings" pitchFamily="2" charset="2"/>
              <a:buChar char="q"/>
            </a:pPr>
            <a:r>
              <a:rPr lang="en-US" dirty="0" smtClean="0">
                <a:solidFill>
                  <a:schemeClr val="tx2"/>
                </a:solidFill>
              </a:rPr>
              <a:t> predilection for brain lesions</a:t>
            </a:r>
            <a:endParaRPr lang="el-GR" dirty="0">
              <a:solidFill>
                <a:schemeClr val="tx2"/>
              </a:solidFill>
            </a:endParaRPr>
          </a:p>
        </p:txBody>
      </p:sp>
      <p:pic>
        <p:nvPicPr>
          <p:cNvPr id="35841" name="Picture 1"/>
          <p:cNvPicPr>
            <a:picLocks noChangeAspect="1" noChangeArrowheads="1"/>
          </p:cNvPicPr>
          <p:nvPr/>
        </p:nvPicPr>
        <p:blipFill>
          <a:blip r:embed="rId2" cstate="print"/>
          <a:srcRect/>
          <a:stretch>
            <a:fillRect/>
          </a:stretch>
        </p:blipFill>
        <p:spPr bwMode="auto">
          <a:xfrm>
            <a:off x="1187625" y="638175"/>
            <a:ext cx="6192688" cy="2790825"/>
          </a:xfrm>
          <a:prstGeom prst="rect">
            <a:avLst/>
          </a:prstGeom>
          <a:noFill/>
          <a:ln w="9525">
            <a:noFill/>
            <a:miter lim="800000"/>
            <a:headEnd/>
            <a:tailEnd/>
          </a:ln>
        </p:spPr>
      </p:pic>
      <p:pic>
        <p:nvPicPr>
          <p:cNvPr id="35842" name="Picture 2"/>
          <p:cNvPicPr>
            <a:picLocks noChangeAspect="1" noChangeArrowheads="1"/>
          </p:cNvPicPr>
          <p:nvPr/>
        </p:nvPicPr>
        <p:blipFill>
          <a:blip r:embed="rId3" cstate="print"/>
          <a:srcRect/>
          <a:stretch>
            <a:fillRect/>
          </a:stretch>
        </p:blipFill>
        <p:spPr bwMode="auto">
          <a:xfrm>
            <a:off x="35496" y="3861048"/>
            <a:ext cx="4502671" cy="2610130"/>
          </a:xfrm>
          <a:prstGeom prst="rect">
            <a:avLst/>
          </a:prstGeom>
          <a:noFill/>
          <a:ln w="9525">
            <a:noFill/>
            <a:miter lim="800000"/>
            <a:headEnd/>
            <a:tailEnd/>
          </a:ln>
        </p:spPr>
      </p:pic>
      <p:sp>
        <p:nvSpPr>
          <p:cNvPr id="6" name="Rectangle 5"/>
          <p:cNvSpPr/>
          <p:nvPr/>
        </p:nvSpPr>
        <p:spPr>
          <a:xfrm>
            <a:off x="0" y="-27384"/>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Different patterns of inflammatory </a:t>
            </a:r>
            <a:r>
              <a:rPr lang="en-GB" sz="2400" b="1" dirty="0" err="1" smtClean="0"/>
              <a:t>demyelination</a:t>
            </a:r>
            <a:r>
              <a:rPr lang="en-GB" sz="2400" b="1" dirty="0" smtClean="0"/>
              <a:t> </a:t>
            </a:r>
          </a:p>
          <a:p>
            <a:pPr algn="ctr"/>
            <a:r>
              <a:rPr lang="en-GB" sz="2400" b="1" dirty="0" smtClean="0"/>
              <a:t>induced by  Th1 and Th17 cells</a:t>
            </a:r>
            <a:endParaRPr 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l-GR"/>
          </a:p>
        </p:txBody>
      </p:sp>
      <p:sp>
        <p:nvSpPr>
          <p:cNvPr id="3" name="Subtitle 2"/>
          <p:cNvSpPr>
            <a:spLocks noGrp="1"/>
          </p:cNvSpPr>
          <p:nvPr>
            <p:ph type="subTitle" idx="1"/>
          </p:nvPr>
        </p:nvSpPr>
        <p:spPr/>
        <p:txBody>
          <a:bodyPr/>
          <a:lstStyle/>
          <a:p>
            <a:endParaRPr lang="el-GR"/>
          </a:p>
        </p:txBody>
      </p:sp>
      <p:pic>
        <p:nvPicPr>
          <p:cNvPr id="4" name="Picture 1"/>
          <p:cNvPicPr>
            <a:picLocks noChangeAspect="1" noChangeArrowheads="1"/>
          </p:cNvPicPr>
          <p:nvPr/>
        </p:nvPicPr>
        <p:blipFill>
          <a:blip r:embed="rId2" cstate="print"/>
          <a:srcRect/>
          <a:stretch>
            <a:fillRect/>
          </a:stretch>
        </p:blipFill>
        <p:spPr bwMode="auto">
          <a:xfrm>
            <a:off x="0" y="114482"/>
            <a:ext cx="9180512" cy="417296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331640" y="4250347"/>
            <a:ext cx="6259041" cy="25630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Text Box 3"/>
          <p:cNvSpPr txBox="1">
            <a:spLocks noChangeArrowheads="1"/>
          </p:cNvSpPr>
          <p:nvPr/>
        </p:nvSpPr>
        <p:spPr bwMode="auto">
          <a:xfrm>
            <a:off x="2057400" y="4114800"/>
            <a:ext cx="990600" cy="1600200"/>
          </a:xfrm>
          <a:prstGeom prst="rect">
            <a:avLst/>
          </a:prstGeom>
          <a:solidFill>
            <a:schemeClr val="bg1"/>
          </a:solidFill>
          <a:ln w="9525">
            <a:noFill/>
            <a:miter lim="800000"/>
            <a:headEnd/>
            <a:tailEnd/>
          </a:ln>
          <a:effectLst/>
        </p:spPr>
        <p:txBody>
          <a:bodyPr wrap="none"/>
          <a:lstStyle/>
          <a:p>
            <a:pPr>
              <a:spcBef>
                <a:spcPct val="50000"/>
              </a:spcBef>
            </a:pPr>
            <a:endParaRPr lang="en-US"/>
          </a:p>
        </p:txBody>
      </p:sp>
      <p:pic>
        <p:nvPicPr>
          <p:cNvPr id="181256" name="Picture 8"/>
          <p:cNvPicPr>
            <a:picLocks noChangeAspect="1" noChangeArrowheads="1"/>
          </p:cNvPicPr>
          <p:nvPr/>
        </p:nvPicPr>
        <p:blipFill>
          <a:blip r:embed="rId3" cstate="print"/>
          <a:srcRect/>
          <a:stretch>
            <a:fillRect/>
          </a:stretch>
        </p:blipFill>
        <p:spPr bwMode="auto">
          <a:xfrm>
            <a:off x="381000" y="1257300"/>
            <a:ext cx="4721225" cy="4914900"/>
          </a:xfrm>
          <a:prstGeom prst="rect">
            <a:avLst/>
          </a:prstGeom>
          <a:noFill/>
          <a:ln w="9525">
            <a:noFill/>
            <a:miter lim="800000"/>
            <a:headEnd/>
            <a:tailEnd/>
          </a:ln>
          <a:effectLst/>
        </p:spPr>
      </p:pic>
      <p:sp>
        <p:nvSpPr>
          <p:cNvPr id="181257" name="Text Box 9"/>
          <p:cNvSpPr txBox="1">
            <a:spLocks noChangeArrowheads="1"/>
          </p:cNvSpPr>
          <p:nvPr/>
        </p:nvSpPr>
        <p:spPr bwMode="auto">
          <a:xfrm>
            <a:off x="6180138" y="5867400"/>
            <a:ext cx="2735262" cy="304800"/>
          </a:xfrm>
          <a:prstGeom prst="rect">
            <a:avLst/>
          </a:prstGeom>
          <a:noFill/>
          <a:ln w="9525">
            <a:noFill/>
            <a:miter lim="800000"/>
            <a:headEnd/>
            <a:tailEnd/>
          </a:ln>
          <a:effectLst/>
        </p:spPr>
        <p:txBody>
          <a:bodyPr wrap="none">
            <a:spAutoFit/>
          </a:bodyPr>
          <a:lstStyle/>
          <a:p>
            <a:r>
              <a:rPr lang="en-GB" sz="1400" b="1"/>
              <a:t>Tzartos et al, 2008, AmJPathol</a:t>
            </a:r>
            <a:endParaRPr lang="el-GR" sz="1400" b="1"/>
          </a:p>
        </p:txBody>
      </p:sp>
      <p:pic>
        <p:nvPicPr>
          <p:cNvPr id="181258" name="Picture 10"/>
          <p:cNvPicPr>
            <a:picLocks noChangeAspect="1" noChangeArrowheads="1"/>
          </p:cNvPicPr>
          <p:nvPr/>
        </p:nvPicPr>
        <p:blipFill>
          <a:blip r:embed="rId4" cstate="print"/>
          <a:srcRect/>
          <a:stretch>
            <a:fillRect/>
          </a:stretch>
        </p:blipFill>
        <p:spPr bwMode="auto">
          <a:xfrm>
            <a:off x="5267325" y="3346450"/>
            <a:ext cx="3495675" cy="2216150"/>
          </a:xfrm>
          <a:prstGeom prst="rect">
            <a:avLst/>
          </a:prstGeom>
          <a:noFill/>
          <a:ln w="9525">
            <a:noFill/>
            <a:miter lim="800000"/>
            <a:headEnd/>
            <a:tailEnd/>
          </a:ln>
          <a:effectLst/>
        </p:spPr>
      </p:pic>
      <p:sp>
        <p:nvSpPr>
          <p:cNvPr id="181259" name="Rectangle 4"/>
          <p:cNvSpPr>
            <a:spLocks noChangeArrowheads="1"/>
          </p:cNvSpPr>
          <p:nvPr/>
        </p:nvSpPr>
        <p:spPr bwMode="auto">
          <a:xfrm>
            <a:off x="755576" y="0"/>
            <a:ext cx="8229600" cy="1143000"/>
          </a:xfrm>
          <a:prstGeom prst="rect">
            <a:avLst/>
          </a:prstGeom>
          <a:noFill/>
          <a:ln w="9525">
            <a:noFill/>
            <a:miter lim="800000"/>
            <a:headEnd/>
            <a:tailEnd/>
          </a:ln>
        </p:spPr>
        <p:txBody>
          <a:bodyPr anchor="ctr"/>
          <a:lstStyle/>
          <a:p>
            <a:r>
              <a:rPr lang="el-GR" sz="3200" b="1" dirty="0" smtClean="0">
                <a:solidFill>
                  <a:schemeClr val="tx2"/>
                </a:solidFill>
              </a:rPr>
              <a:t>Τ</a:t>
            </a:r>
            <a:r>
              <a:rPr lang="en-US" sz="3200" b="1" dirty="0" smtClean="0">
                <a:solidFill>
                  <a:schemeClr val="tx2"/>
                </a:solidFill>
              </a:rPr>
              <a:t>h</a:t>
            </a:r>
            <a:r>
              <a:rPr lang="en-GB" sz="3200" b="1" dirty="0" smtClean="0">
                <a:solidFill>
                  <a:schemeClr val="tx2"/>
                </a:solidFill>
              </a:rPr>
              <a:t>-17  cells in</a:t>
            </a:r>
            <a:r>
              <a:rPr lang="el-GR" sz="3200" b="1" dirty="0" smtClean="0">
                <a:solidFill>
                  <a:schemeClr val="tx2"/>
                </a:solidFill>
              </a:rPr>
              <a:t> </a:t>
            </a:r>
            <a:r>
              <a:rPr lang="en-GB" sz="3200" b="1" dirty="0" smtClean="0">
                <a:solidFill>
                  <a:schemeClr val="tx2"/>
                </a:solidFill>
              </a:rPr>
              <a:t>MS lesions</a:t>
            </a:r>
            <a:endParaRPr lang="el-GR" sz="3200" b="1" dirty="0">
              <a:solidFill>
                <a:schemeClr val="tx2"/>
              </a:solidFill>
            </a:endParaRPr>
          </a:p>
        </p:txBody>
      </p:sp>
      <p:pic>
        <p:nvPicPr>
          <p:cNvPr id="181260" name="Picture 12"/>
          <p:cNvPicPr>
            <a:picLocks noChangeAspect="1" noChangeArrowheads="1"/>
          </p:cNvPicPr>
          <p:nvPr/>
        </p:nvPicPr>
        <p:blipFill>
          <a:blip r:embed="rId5" cstate="print"/>
          <a:srcRect/>
          <a:stretch>
            <a:fillRect/>
          </a:stretch>
        </p:blipFill>
        <p:spPr bwMode="auto">
          <a:xfrm>
            <a:off x="6172200" y="1238250"/>
            <a:ext cx="1943100" cy="1733550"/>
          </a:xfrm>
          <a:prstGeom prst="rect">
            <a:avLst/>
          </a:prstGeom>
          <a:noFill/>
          <a:ln w="9525">
            <a:noFill/>
            <a:miter lim="800000"/>
            <a:headEnd/>
            <a:tailEnd/>
          </a:ln>
          <a:effectLst/>
        </p:spPr>
      </p:pic>
      <p:sp>
        <p:nvSpPr>
          <p:cNvPr id="181261" name="Text Box 13"/>
          <p:cNvSpPr txBox="1">
            <a:spLocks noChangeArrowheads="1"/>
          </p:cNvSpPr>
          <p:nvPr/>
        </p:nvSpPr>
        <p:spPr bwMode="auto">
          <a:xfrm>
            <a:off x="6165850" y="2833688"/>
            <a:ext cx="2139950" cy="366712"/>
          </a:xfrm>
          <a:prstGeom prst="rect">
            <a:avLst/>
          </a:prstGeom>
          <a:noFill/>
          <a:ln w="9525">
            <a:noFill/>
            <a:miter lim="800000"/>
            <a:headEnd/>
            <a:tailEnd/>
          </a:ln>
          <a:effectLst/>
        </p:spPr>
        <p:txBody>
          <a:bodyPr wrap="none">
            <a:spAutoFit/>
          </a:bodyPr>
          <a:lstStyle/>
          <a:p>
            <a:r>
              <a:rPr lang="en-GB"/>
              <a:t>In situ hybridization</a:t>
            </a:r>
            <a:endParaRPr lang="el-G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6" name="Text Box 6"/>
          <p:cNvSpPr txBox="1">
            <a:spLocks noChangeArrowheads="1"/>
          </p:cNvSpPr>
          <p:nvPr/>
        </p:nvSpPr>
        <p:spPr bwMode="auto">
          <a:xfrm>
            <a:off x="2057400" y="4114800"/>
            <a:ext cx="990600" cy="1600200"/>
          </a:xfrm>
          <a:prstGeom prst="rect">
            <a:avLst/>
          </a:prstGeom>
          <a:solidFill>
            <a:schemeClr val="bg1"/>
          </a:solidFill>
          <a:ln w="9525">
            <a:noFill/>
            <a:miter lim="800000"/>
            <a:headEnd/>
            <a:tailEnd/>
          </a:ln>
          <a:effectLst/>
        </p:spPr>
        <p:txBody>
          <a:bodyPr wrap="none"/>
          <a:lstStyle/>
          <a:p>
            <a:pPr>
              <a:spcBef>
                <a:spcPct val="50000"/>
              </a:spcBef>
            </a:pPr>
            <a:endParaRPr lang="el-GR"/>
          </a:p>
        </p:txBody>
      </p:sp>
      <p:sp>
        <p:nvSpPr>
          <p:cNvPr id="9" name="Rectangle 8"/>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2"/>
          <p:cNvSpPr txBox="1">
            <a:spLocks noChangeArrowheads="1"/>
          </p:cNvSpPr>
          <p:nvPr/>
        </p:nvSpPr>
        <p:spPr>
          <a:xfrm>
            <a:off x="0" y="44624"/>
            <a:ext cx="9144000" cy="936104"/>
          </a:xfrm>
          <a:prstGeom prst="rect">
            <a:avLst/>
          </a:prstGeom>
          <a:ln w="38100"/>
        </p:spPr>
        <p:txBody>
          <a:bodyPr vert="horz" lIns="91440" tIns="45720" rIns="91440" bIns="45720" rtlCol="0" anchor="ctr">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2800" b="1" dirty="0" smtClean="0">
                <a:solidFill>
                  <a:schemeClr val="bg1"/>
                </a:solidFill>
                <a:latin typeface="+mj-lt"/>
                <a:ea typeface="+mj-ea"/>
                <a:cs typeface="+mj-cs"/>
              </a:rPr>
              <a:t>Th-17</a:t>
            </a:r>
            <a:r>
              <a:rPr lang="el-GR" sz="2800" b="1" dirty="0" smtClean="0">
                <a:solidFill>
                  <a:schemeClr val="bg1"/>
                </a:solidFill>
                <a:latin typeface="+mj-lt"/>
                <a:ea typeface="+mj-ea"/>
                <a:cs typeface="+mj-cs"/>
              </a:rPr>
              <a:t> ανοσολογική απάντηση </a:t>
            </a:r>
            <a:r>
              <a:rPr lang="en-US" sz="2800" b="1" dirty="0" smtClean="0">
                <a:solidFill>
                  <a:schemeClr val="bg1"/>
                </a:solidFill>
                <a:latin typeface="+mj-lt"/>
                <a:ea typeface="+mj-ea"/>
                <a:cs typeface="+mj-cs"/>
              </a:rPr>
              <a:t>&amp;</a:t>
            </a:r>
            <a:r>
              <a:rPr lang="el-GR" sz="2800" b="1" dirty="0" smtClean="0">
                <a:solidFill>
                  <a:schemeClr val="bg1"/>
                </a:solidFill>
                <a:latin typeface="+mj-lt"/>
                <a:ea typeface="+mj-ea"/>
                <a:cs typeface="+mj-cs"/>
              </a:rPr>
              <a:t> </a:t>
            </a:r>
            <a:r>
              <a:rPr lang="en-US" sz="2800" b="1" dirty="0" smtClean="0">
                <a:solidFill>
                  <a:schemeClr val="bg1"/>
                </a:solidFill>
                <a:latin typeface="+mj-lt"/>
                <a:ea typeface="+mj-ea"/>
                <a:cs typeface="+mj-cs"/>
              </a:rPr>
              <a:t> EAE </a:t>
            </a:r>
            <a:r>
              <a:rPr lang="el-GR" sz="2800" b="1" dirty="0" smtClean="0">
                <a:solidFill>
                  <a:schemeClr val="bg1"/>
                </a:solidFill>
                <a:latin typeface="+mj-lt"/>
                <a:ea typeface="+mj-ea"/>
                <a:cs typeface="+mj-cs"/>
              </a:rPr>
              <a:t> </a:t>
            </a:r>
            <a:r>
              <a:rPr kumimoji="0" lang="en-US" sz="2800" b="1" i="0" u="sng" strike="noStrike" kern="1200" cap="none" spc="0" normalizeH="0" baseline="0" noProof="0" dirty="0" smtClean="0">
                <a:ln>
                  <a:noFill/>
                </a:ln>
                <a:solidFill>
                  <a:schemeClr val="bg1"/>
                </a:solidFill>
                <a:effectLst/>
                <a:uLnTx/>
                <a:uFillTx/>
                <a:latin typeface="+mj-lt"/>
                <a:ea typeface="+mj-ea"/>
                <a:cs typeface="+mj-cs"/>
              </a:rPr>
              <a:t/>
            </a:r>
            <a:br>
              <a:rPr kumimoji="0" lang="en-US" sz="2800" b="1" i="0" u="sng" strike="noStrike" kern="1200" cap="none" spc="0" normalizeH="0" baseline="0" noProof="0" dirty="0" smtClean="0">
                <a:ln>
                  <a:noFill/>
                </a:ln>
                <a:solidFill>
                  <a:schemeClr val="bg1"/>
                </a:solidFill>
                <a:effectLst/>
                <a:uLnTx/>
                <a:uFillTx/>
                <a:latin typeface="+mj-lt"/>
                <a:ea typeface="+mj-ea"/>
                <a:cs typeface="+mj-cs"/>
              </a:rPr>
            </a:br>
            <a:endParaRPr kumimoji="0" lang="el-GR" sz="28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1052299" y="836712"/>
            <a:ext cx="7120101" cy="2664296"/>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1187624" y="4073823"/>
            <a:ext cx="6783978" cy="2019473"/>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1" y="923924"/>
            <a:ext cx="9144000" cy="51693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3528" y="1977221"/>
            <a:ext cx="8568952" cy="3323987"/>
          </a:xfrm>
          <a:prstGeom prst="rect">
            <a:avLst/>
          </a:prstGeom>
        </p:spPr>
        <p:txBody>
          <a:bodyPr wrap="square">
            <a:spAutoFit/>
          </a:bodyPr>
          <a:lstStyle/>
          <a:p>
            <a:pPr>
              <a:lnSpc>
                <a:spcPct val="150000"/>
              </a:lnSpc>
              <a:buFont typeface="Wingdings" pitchFamily="2" charset="2"/>
              <a:buChar char="q"/>
            </a:pPr>
            <a:r>
              <a:rPr lang="en-US" b="1" dirty="0" smtClean="0"/>
              <a:t> </a:t>
            </a:r>
            <a:r>
              <a:rPr lang="en-US" sz="2000" b="1" dirty="0" smtClean="0"/>
              <a:t>Elevated frequencies of IL-17 producing cells associated with disease activity  in the peripheral blood of MS patients (</a:t>
            </a:r>
            <a:r>
              <a:rPr lang="en-US" sz="2000" b="1" dirty="0" err="1" smtClean="0"/>
              <a:t>Durelli</a:t>
            </a:r>
            <a:r>
              <a:rPr lang="en-US" sz="2000" b="1" dirty="0" smtClean="0"/>
              <a:t> et al, 2009, </a:t>
            </a:r>
            <a:r>
              <a:rPr lang="en-US" sz="2000" b="1" dirty="0" err="1" smtClean="0"/>
              <a:t>AnnNeurol</a:t>
            </a:r>
            <a:r>
              <a:rPr lang="en-US" sz="2000" b="1" dirty="0" smtClean="0"/>
              <a:t>).</a:t>
            </a:r>
          </a:p>
          <a:p>
            <a:pPr>
              <a:lnSpc>
                <a:spcPct val="150000"/>
              </a:lnSpc>
            </a:pPr>
            <a:endParaRPr lang="en-US" sz="2000" b="1" dirty="0" smtClean="0"/>
          </a:p>
          <a:p>
            <a:pPr>
              <a:lnSpc>
                <a:spcPct val="150000"/>
              </a:lnSpc>
              <a:buFont typeface="Wingdings" pitchFamily="2" charset="2"/>
              <a:buChar char="q"/>
            </a:pPr>
            <a:r>
              <a:rPr lang="en-US" sz="2000" b="1" dirty="0" smtClean="0"/>
              <a:t> Th-17 cells in MS are inhibited by INF beta (</a:t>
            </a:r>
            <a:r>
              <a:rPr lang="en-US" sz="2000" b="1" dirty="0" err="1" smtClean="0"/>
              <a:t>Durelli</a:t>
            </a:r>
            <a:r>
              <a:rPr lang="en-US" sz="2000" b="1" dirty="0" smtClean="0"/>
              <a:t> et al, </a:t>
            </a:r>
            <a:r>
              <a:rPr lang="en-US" sz="2000" b="1" dirty="0" err="1" smtClean="0"/>
              <a:t>AnnNeurol</a:t>
            </a:r>
            <a:r>
              <a:rPr lang="en-US" sz="2000" b="1" dirty="0" smtClean="0"/>
              <a:t>).</a:t>
            </a:r>
          </a:p>
          <a:p>
            <a:pPr>
              <a:lnSpc>
                <a:spcPct val="150000"/>
              </a:lnSpc>
            </a:pPr>
            <a:endParaRPr lang="el-GR" sz="2000" b="1" dirty="0" smtClean="0"/>
          </a:p>
          <a:p>
            <a:pPr>
              <a:lnSpc>
                <a:spcPct val="150000"/>
              </a:lnSpc>
              <a:buFont typeface="Wingdings" pitchFamily="2" charset="2"/>
              <a:buChar char="q"/>
            </a:pPr>
            <a:r>
              <a:rPr lang="el-GR" sz="2000" b="1" dirty="0" smtClean="0"/>
              <a:t> </a:t>
            </a:r>
            <a:r>
              <a:rPr lang="en-US" sz="2000" b="1" dirty="0" smtClean="0"/>
              <a:t>Human Th17 cells migrate more efficiently than Th1 cells through the BBB and display </a:t>
            </a:r>
            <a:r>
              <a:rPr lang="en-US" sz="2000" b="1" dirty="0" err="1" smtClean="0"/>
              <a:t>cytotoxic</a:t>
            </a:r>
            <a:r>
              <a:rPr lang="en-US" sz="2000" b="1" dirty="0" smtClean="0"/>
              <a:t> activity against neurons (</a:t>
            </a:r>
            <a:r>
              <a:rPr lang="en-US" sz="2000" b="1" dirty="0" err="1" smtClean="0"/>
              <a:t>Kebir</a:t>
            </a:r>
            <a:r>
              <a:rPr lang="en-US" sz="2000" b="1" dirty="0" smtClean="0"/>
              <a:t> et al, 2007, </a:t>
            </a:r>
            <a:r>
              <a:rPr lang="en-US" sz="2000" b="1" dirty="0" err="1" smtClean="0"/>
              <a:t>NatMed</a:t>
            </a:r>
            <a:r>
              <a:rPr lang="en-US" sz="2000" b="1" dirty="0" smtClean="0"/>
              <a:t>)</a:t>
            </a:r>
            <a:endParaRPr lang="el-GR" sz="2000" b="1" dirty="0" smtClean="0"/>
          </a:p>
        </p:txBody>
      </p:sp>
      <p:pic>
        <p:nvPicPr>
          <p:cNvPr id="11" name="Picture 3" descr="Imperial College London"/>
          <p:cNvPicPr>
            <a:picLocks noChangeAspect="1" noChangeArrowheads="1"/>
          </p:cNvPicPr>
          <p:nvPr/>
        </p:nvPicPr>
        <p:blipFill>
          <a:blip r:embed="rId2" cstate="print"/>
          <a:srcRect/>
          <a:stretch>
            <a:fillRect/>
          </a:stretch>
        </p:blipFill>
        <p:spPr bwMode="auto">
          <a:xfrm>
            <a:off x="7308304" y="6324600"/>
            <a:ext cx="1600200" cy="419100"/>
          </a:xfrm>
          <a:prstGeom prst="rect">
            <a:avLst/>
          </a:prstGeom>
          <a:noFill/>
        </p:spPr>
      </p:pic>
      <p:sp>
        <p:nvSpPr>
          <p:cNvPr id="14" name="Rectangle 13"/>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
          <p:cNvSpPr txBox="1">
            <a:spLocks noChangeArrowheads="1"/>
          </p:cNvSpPr>
          <p:nvPr/>
        </p:nvSpPr>
        <p:spPr>
          <a:xfrm>
            <a:off x="467296" y="44624"/>
            <a:ext cx="8281168" cy="936104"/>
          </a:xfrm>
          <a:prstGeom prst="rect">
            <a:avLst/>
          </a:prstGeom>
          <a:ln w="38100"/>
        </p:spPr>
        <p:txBody>
          <a:bodyPr vert="horz" lIns="91440" tIns="45720" rIns="91440" bIns="45720" rtlCol="0" anchor="ctr">
            <a:normAutofit fontScale="925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l-GR" sz="2800" dirty="0" smtClean="0">
                <a:solidFill>
                  <a:schemeClr val="bg1"/>
                </a:solidFill>
                <a:latin typeface="+mj-lt"/>
                <a:ea typeface="+mj-ea"/>
                <a:cs typeface="+mj-cs"/>
              </a:rPr>
              <a:t>Η</a:t>
            </a:r>
            <a:r>
              <a:rPr lang="en-US" sz="2800" dirty="0" smtClean="0">
                <a:solidFill>
                  <a:schemeClr val="bg1"/>
                </a:solidFill>
                <a:latin typeface="+mj-lt"/>
                <a:ea typeface="+mj-ea"/>
                <a:cs typeface="+mj-cs"/>
              </a:rPr>
              <a:t> Th-17</a:t>
            </a:r>
            <a:r>
              <a:rPr lang="el-GR" sz="2800" dirty="0" smtClean="0">
                <a:solidFill>
                  <a:schemeClr val="bg1"/>
                </a:solidFill>
                <a:latin typeface="+mj-lt"/>
                <a:ea typeface="+mj-ea"/>
                <a:cs typeface="+mj-cs"/>
              </a:rPr>
              <a:t> ανοσολογική απάντηση στην πολλαπλή σκλήρυνση</a:t>
            </a:r>
            <a:r>
              <a:rPr lang="en-US" sz="2800" dirty="0" smtClean="0">
                <a:solidFill>
                  <a:schemeClr val="bg1"/>
                </a:solidFill>
                <a:latin typeface="+mj-lt"/>
                <a:ea typeface="+mj-ea"/>
                <a:cs typeface="+mj-cs"/>
              </a:rPr>
              <a:t> </a:t>
            </a:r>
            <a:r>
              <a:rPr lang="el-GR" sz="2800" dirty="0" smtClean="0">
                <a:solidFill>
                  <a:schemeClr val="bg1"/>
                </a:solidFill>
                <a:latin typeface="+mj-lt"/>
                <a:ea typeface="+mj-ea"/>
                <a:cs typeface="+mj-cs"/>
              </a:rPr>
              <a:t> </a:t>
            </a:r>
            <a:r>
              <a:rPr kumimoji="0" lang="en-US" sz="2800" b="1" i="0" u="sng" strike="noStrike" kern="1200" cap="none" spc="0" normalizeH="0" baseline="0" noProof="0" dirty="0" smtClean="0">
                <a:ln>
                  <a:noFill/>
                </a:ln>
                <a:solidFill>
                  <a:schemeClr val="bg1"/>
                </a:solidFill>
                <a:effectLst/>
                <a:uLnTx/>
                <a:uFillTx/>
                <a:latin typeface="+mj-lt"/>
                <a:ea typeface="+mj-ea"/>
                <a:cs typeface="+mj-cs"/>
              </a:rPr>
              <a:t/>
            </a:r>
            <a:br>
              <a:rPr kumimoji="0" lang="en-US" sz="2800" b="1" i="0" u="sng" strike="noStrike" kern="1200" cap="none" spc="0" normalizeH="0" baseline="0" noProof="0" dirty="0" smtClean="0">
                <a:ln>
                  <a:noFill/>
                </a:ln>
                <a:solidFill>
                  <a:schemeClr val="bg1"/>
                </a:solidFill>
                <a:effectLst/>
                <a:uLnTx/>
                <a:uFillTx/>
                <a:latin typeface="+mj-lt"/>
                <a:ea typeface="+mj-ea"/>
                <a:cs typeface="+mj-cs"/>
              </a:rPr>
            </a:br>
            <a:endParaRPr kumimoji="0" lang="el-GR" sz="2800" b="1" i="0" u="none" strike="noStrike" kern="120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1525" y="6099175"/>
            <a:ext cx="2724150" cy="723900"/>
          </a:xfrm>
          <a:prstGeom prst="rect">
            <a:avLst/>
          </a:prstGeom>
          <a:solidFill>
            <a:schemeClr val="bg1"/>
          </a:solidFill>
        </p:spPr>
        <p:txBody>
          <a:bodyPr wrap="none" rtlCol="0">
            <a:noAutofit/>
          </a:bodyPr>
          <a:lstStyle/>
          <a:p>
            <a:endParaRPr lang="en-US" dirty="0"/>
          </a:p>
        </p:txBody>
      </p:sp>
      <p:sp>
        <p:nvSpPr>
          <p:cNvPr id="10" name="Title 1"/>
          <p:cNvSpPr>
            <a:spLocks noGrp="1"/>
          </p:cNvSpPr>
          <p:nvPr>
            <p:ph type="ctrTitle"/>
          </p:nvPr>
        </p:nvSpPr>
        <p:spPr>
          <a:xfrm>
            <a:off x="1616825" y="1713384"/>
            <a:ext cx="7185992" cy="1470025"/>
          </a:xfrm>
        </p:spPr>
        <p:txBody>
          <a:bodyPr>
            <a:noAutofit/>
          </a:bodyPr>
          <a:lstStyle/>
          <a:p>
            <a:pPr algn="ctr"/>
            <a:r>
              <a:rPr lang="en-US" sz="2800" i="1" dirty="0" smtClean="0">
                <a:solidFill>
                  <a:srgbClr val="002060"/>
                </a:solidFill>
              </a:rPr>
              <a:t>CD 4</a:t>
            </a:r>
            <a:r>
              <a:rPr lang="el-GR" sz="2800" i="1" dirty="0" smtClean="0">
                <a:solidFill>
                  <a:srgbClr val="002060"/>
                </a:solidFill>
              </a:rPr>
              <a:t> Τ</a:t>
            </a:r>
            <a:r>
              <a:rPr lang="en-US" sz="2800" i="1" dirty="0" smtClean="0">
                <a:solidFill>
                  <a:srgbClr val="002060"/>
                </a:solidFill>
              </a:rPr>
              <a:t> </a:t>
            </a:r>
            <a:r>
              <a:rPr lang="el-GR" sz="2800" i="1" dirty="0" smtClean="0">
                <a:solidFill>
                  <a:srgbClr val="002060"/>
                </a:solidFill>
              </a:rPr>
              <a:t>βοηθητικά λεμφοκύτταρα</a:t>
            </a:r>
            <a:r>
              <a:rPr lang="el-GR" sz="2800" dirty="0">
                <a:solidFill>
                  <a:srgbClr val="002060"/>
                </a:solidFill>
              </a:rPr>
              <a:t/>
            </a:r>
            <a:br>
              <a:rPr lang="el-GR" sz="2800" dirty="0">
                <a:solidFill>
                  <a:srgbClr val="002060"/>
                </a:solidFill>
              </a:rPr>
            </a:br>
            <a:endParaRPr lang="el-GR" sz="2800" dirty="0">
              <a:solidFill>
                <a:srgbClr val="002060"/>
              </a:solidFill>
            </a:endParaRPr>
          </a:p>
        </p:txBody>
      </p:sp>
      <p:sp>
        <p:nvSpPr>
          <p:cNvPr id="9" name="Rectangle 8"/>
          <p:cNvSpPr/>
          <p:nvPr/>
        </p:nvSpPr>
        <p:spPr>
          <a:xfrm>
            <a:off x="395536" y="6135687"/>
            <a:ext cx="4572000" cy="369332"/>
          </a:xfrm>
          <a:prstGeom prst="rect">
            <a:avLst/>
          </a:prstGeom>
        </p:spPr>
        <p:txBody>
          <a:bodyPr>
            <a:spAutoFit/>
          </a:bodyPr>
          <a:lstStyle/>
          <a:p>
            <a:r>
              <a:rPr lang="en-US" dirty="0" smtClean="0"/>
              <a:t>7.</a:t>
            </a:r>
            <a:r>
              <a:rPr lang="el-GR" dirty="0" smtClean="0"/>
              <a:t>10</a:t>
            </a:r>
            <a:r>
              <a:rPr lang="en-US" dirty="0" smtClean="0"/>
              <a:t>.201</a:t>
            </a:r>
            <a:r>
              <a:rPr lang="el-GR" dirty="0" smtClean="0"/>
              <a:t>7</a:t>
            </a:r>
            <a:endParaRPr lang="en-US" sz="2400" dirty="0"/>
          </a:p>
        </p:txBody>
      </p:sp>
      <p:pic>
        <p:nvPicPr>
          <p:cNvPr id="7" name="Picture 6" descr="LOGO FALHROY.png"/>
          <p:cNvPicPr>
            <a:picLocks noChangeAspect="1"/>
          </p:cNvPicPr>
          <p:nvPr/>
        </p:nvPicPr>
        <p:blipFill>
          <a:blip r:embed="rId4" cstate="print"/>
          <a:stretch>
            <a:fillRect/>
          </a:stretch>
        </p:blipFill>
        <p:spPr>
          <a:xfrm>
            <a:off x="7884368" y="6128327"/>
            <a:ext cx="1042045" cy="467512"/>
          </a:xfrm>
          <a:prstGeom prst="rect">
            <a:avLst/>
          </a:prstGeom>
        </p:spPr>
      </p:pic>
      <p:pic>
        <p:nvPicPr>
          <p:cNvPr id="48129" name="Picture 1"/>
          <p:cNvPicPr>
            <a:picLocks noChangeAspect="1" noChangeArrowheads="1"/>
          </p:cNvPicPr>
          <p:nvPr/>
        </p:nvPicPr>
        <p:blipFill>
          <a:blip r:embed="rId5" cstate="print"/>
          <a:srcRect/>
          <a:stretch>
            <a:fillRect/>
          </a:stretch>
        </p:blipFill>
        <p:spPr bwMode="auto">
          <a:xfrm>
            <a:off x="1259632" y="332656"/>
            <a:ext cx="6840003" cy="5240325"/>
          </a:xfrm>
          <a:prstGeom prst="rect">
            <a:avLst/>
          </a:prstGeom>
          <a:noFill/>
          <a:ln w="9525">
            <a:noFill/>
            <a:miter lim="800000"/>
            <a:headEnd/>
            <a:tailEnd/>
          </a:ln>
        </p:spPr>
      </p:pic>
    </p:spTree>
    <p:custDataLst>
      <p:tags r:id="rId1"/>
    </p:custDataLst>
    <p:extLst>
      <p:ext uri="{BB962C8B-B14F-4D97-AF65-F5344CB8AC3E}">
        <p14:creationId xmlns="" xmlns:p14="http://schemas.microsoft.com/office/powerpoint/2010/main" val="355838955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5" name="Picture 2" descr="C:\Users\adriana\Documents\Presentations &amp; Posters FEB 11\Athens vision 16.12.11\logo_imperial_college_london.png"/>
          <p:cNvPicPr>
            <a:picLocks noChangeAspect="1" noChangeArrowheads="1"/>
          </p:cNvPicPr>
          <p:nvPr/>
        </p:nvPicPr>
        <p:blipFill>
          <a:blip r:embed="rId3" cstate="print"/>
          <a:srcRect/>
          <a:stretch>
            <a:fillRect/>
          </a:stretch>
        </p:blipFill>
        <p:spPr bwMode="auto">
          <a:xfrm>
            <a:off x="7391400" y="6248400"/>
            <a:ext cx="1600200" cy="419100"/>
          </a:xfrm>
          <a:prstGeom prst="rect">
            <a:avLst/>
          </a:prstGeom>
          <a:noFill/>
          <a:ln w="9525">
            <a:noFill/>
            <a:miter lim="800000"/>
            <a:headEnd/>
            <a:tailEnd/>
          </a:ln>
        </p:spPr>
      </p:pic>
      <p:sp>
        <p:nvSpPr>
          <p:cNvPr id="16386" name="Rectangle 12"/>
          <p:cNvSpPr>
            <a:spLocks noChangeArrowheads="1"/>
          </p:cNvSpPr>
          <p:nvPr/>
        </p:nvSpPr>
        <p:spPr bwMode="auto">
          <a:xfrm>
            <a:off x="1547664" y="87313"/>
            <a:ext cx="6022418" cy="584775"/>
          </a:xfrm>
          <a:prstGeom prst="rect">
            <a:avLst/>
          </a:prstGeom>
          <a:noFill/>
          <a:ln w="9525">
            <a:noFill/>
            <a:miter lim="800000"/>
            <a:headEnd/>
            <a:tailEnd/>
          </a:ln>
        </p:spPr>
        <p:txBody>
          <a:bodyPr wrap="none">
            <a:spAutoFit/>
          </a:bodyPr>
          <a:lstStyle/>
          <a:p>
            <a:r>
              <a:rPr lang="en-US" sz="3200" dirty="0" err="1" smtClean="0">
                <a:solidFill>
                  <a:schemeClr val="bg1"/>
                </a:solidFill>
                <a:latin typeface="Calibri" pitchFamily="34" charset="0"/>
              </a:rPr>
              <a:t>Demyelinating</a:t>
            </a:r>
            <a:r>
              <a:rPr lang="en-US" sz="3200" dirty="0" smtClean="0">
                <a:solidFill>
                  <a:schemeClr val="bg1"/>
                </a:solidFill>
                <a:latin typeface="Calibri" pitchFamily="34" charset="0"/>
              </a:rPr>
              <a:t> diseases of the CNS </a:t>
            </a:r>
            <a:endParaRPr lang="en-GB" sz="3200" dirty="0">
              <a:solidFill>
                <a:schemeClr val="bg1"/>
              </a:solidFill>
              <a:latin typeface="Calibri" pitchFamily="34" charset="0"/>
            </a:endParaRPr>
          </a:p>
        </p:txBody>
      </p:sp>
      <p:sp>
        <p:nvSpPr>
          <p:cNvPr id="1025" name="Rectangle 1"/>
          <p:cNvSpPr>
            <a:spLocks noChangeArrowheads="1"/>
          </p:cNvSpPr>
          <p:nvPr/>
        </p:nvSpPr>
        <p:spPr bwMode="auto">
          <a:xfrm>
            <a:off x="1141536" y="548680"/>
            <a:ext cx="8255000" cy="5538439"/>
          </a:xfrm>
          <a:prstGeom prst="rect">
            <a:avLst/>
          </a:prstGeom>
          <a:noFill/>
          <a:ln w="9525">
            <a:noFill/>
            <a:miter lim="800000"/>
            <a:headEnd/>
            <a:tailEnd/>
          </a:ln>
          <a:effectLst/>
        </p:spPr>
        <p:txBody>
          <a:bodyPr wrap="square" anchor="ctr">
            <a:spAutoFit/>
          </a:bodyPr>
          <a:lstStyle/>
          <a:p>
            <a:pPr algn="just">
              <a:lnSpc>
                <a:spcPct val="150000"/>
              </a:lnSpc>
              <a:tabLst>
                <a:tab pos="228600" algn="l"/>
              </a:tabLst>
              <a:defRPr/>
            </a:pPr>
            <a:endParaRPr lang="en-US" sz="1800" dirty="0" smtClean="0">
              <a:latin typeface="+mn-lt"/>
              <a:ea typeface="Times New Roman" pitchFamily="18" charset="0"/>
              <a:cs typeface="Arial" pitchFamily="34" charset="0"/>
            </a:endParaRPr>
          </a:p>
          <a:p>
            <a:pPr>
              <a:lnSpc>
                <a:spcPct val="150000"/>
              </a:lnSpc>
              <a:buFont typeface="Wingdings" pitchFamily="2" charset="2"/>
              <a:buChar char="q"/>
            </a:pPr>
            <a:r>
              <a:rPr lang="en-US" sz="2000" dirty="0" smtClean="0">
                <a:solidFill>
                  <a:schemeClr val="tx2"/>
                </a:solidFill>
                <a:latin typeface="+mn-lt"/>
                <a:ea typeface="Times New Roman" pitchFamily="18" charset="0"/>
                <a:cs typeface="Arial" pitchFamily="34" charset="0"/>
              </a:rPr>
              <a:t> </a:t>
            </a:r>
            <a:r>
              <a:rPr lang="en-US" sz="2000" dirty="0" smtClean="0">
                <a:solidFill>
                  <a:schemeClr val="tx2"/>
                </a:solidFill>
              </a:rPr>
              <a:t> </a:t>
            </a:r>
            <a:r>
              <a:rPr lang="en-US" sz="2000" dirty="0" err="1" smtClean="0">
                <a:solidFill>
                  <a:schemeClr val="tx2"/>
                </a:solidFill>
                <a:hlinkClick r:id="rId4" tooltip="Adrenomyeloneuropathy"/>
              </a:rPr>
              <a:t>Adrenomyeloneuropathy</a:t>
            </a:r>
            <a:endParaRPr lang="en-US" sz="2000" dirty="0" smtClean="0">
              <a:solidFill>
                <a:schemeClr val="tx2"/>
              </a:solidFill>
            </a:endParaRPr>
          </a:p>
          <a:p>
            <a:pPr>
              <a:lnSpc>
                <a:spcPct val="150000"/>
              </a:lnSpc>
              <a:buFont typeface="Wingdings" pitchFamily="2" charset="2"/>
              <a:buChar char="q"/>
            </a:pPr>
            <a:r>
              <a:rPr lang="en-US" sz="2000" dirty="0" smtClean="0">
                <a:solidFill>
                  <a:schemeClr val="tx2"/>
                </a:solidFill>
                <a:hlinkClick r:id="rId5" tooltip="Alexander disease"/>
              </a:rPr>
              <a:t> Alexander disease</a:t>
            </a:r>
            <a:endParaRPr lang="en-US" sz="2000" dirty="0" smtClean="0">
              <a:solidFill>
                <a:schemeClr val="tx2"/>
              </a:solidFill>
            </a:endParaRPr>
          </a:p>
          <a:p>
            <a:pPr>
              <a:lnSpc>
                <a:spcPct val="150000"/>
              </a:lnSpc>
              <a:buFont typeface="Wingdings" pitchFamily="2" charset="2"/>
              <a:buChar char="q"/>
            </a:pPr>
            <a:r>
              <a:rPr lang="en-US" sz="2000" dirty="0" smtClean="0">
                <a:solidFill>
                  <a:schemeClr val="tx2"/>
                </a:solidFill>
                <a:hlinkClick r:id="rId6" tooltip="Cerebrotendineous xanthomatosis"/>
              </a:rPr>
              <a:t> </a:t>
            </a:r>
            <a:r>
              <a:rPr lang="en-US" sz="2000" dirty="0" err="1" smtClean="0">
                <a:solidFill>
                  <a:schemeClr val="tx2"/>
                </a:solidFill>
                <a:hlinkClick r:id="rId6" tooltip="Cerebrotendineous xanthomatosis"/>
              </a:rPr>
              <a:t>Cerebrotendineous</a:t>
            </a:r>
            <a:r>
              <a:rPr lang="en-US" sz="2000" dirty="0" smtClean="0">
                <a:solidFill>
                  <a:schemeClr val="tx2"/>
                </a:solidFill>
                <a:hlinkClick r:id="rId6" tooltip="Cerebrotendineous xanthomatosis"/>
              </a:rPr>
              <a:t> </a:t>
            </a:r>
            <a:r>
              <a:rPr lang="en-US" sz="2000" dirty="0" err="1" smtClean="0">
                <a:solidFill>
                  <a:schemeClr val="tx2"/>
                </a:solidFill>
                <a:hlinkClick r:id="rId6" tooltip="Cerebrotendineous xanthomatosis"/>
              </a:rPr>
              <a:t>xanthomatosis</a:t>
            </a:r>
            <a:endParaRPr lang="en-US" sz="2000" dirty="0" smtClean="0">
              <a:solidFill>
                <a:schemeClr val="tx2"/>
              </a:solidFill>
            </a:endParaRPr>
          </a:p>
          <a:p>
            <a:pPr>
              <a:lnSpc>
                <a:spcPct val="150000"/>
              </a:lnSpc>
              <a:buFont typeface="Wingdings" pitchFamily="2" charset="2"/>
              <a:buChar char="q"/>
            </a:pPr>
            <a:r>
              <a:rPr lang="en-US" sz="2000" dirty="0" smtClean="0">
                <a:solidFill>
                  <a:schemeClr val="tx2"/>
                </a:solidFill>
              </a:rPr>
              <a:t> Hereditary CNS </a:t>
            </a:r>
            <a:r>
              <a:rPr lang="en-US" sz="2000" dirty="0" err="1" smtClean="0">
                <a:solidFill>
                  <a:schemeClr val="tx2"/>
                </a:solidFill>
              </a:rPr>
              <a:t>demyelinating</a:t>
            </a:r>
            <a:r>
              <a:rPr lang="en-US" sz="2000" dirty="0" smtClean="0">
                <a:solidFill>
                  <a:schemeClr val="tx2"/>
                </a:solidFill>
              </a:rPr>
              <a:t> disease</a:t>
            </a:r>
          </a:p>
          <a:p>
            <a:pPr>
              <a:lnSpc>
                <a:spcPct val="150000"/>
              </a:lnSpc>
              <a:buFont typeface="Wingdings" pitchFamily="2" charset="2"/>
              <a:buChar char="q"/>
            </a:pPr>
            <a:r>
              <a:rPr lang="en-US" sz="2000" dirty="0" smtClean="0">
                <a:solidFill>
                  <a:schemeClr val="tx2"/>
                </a:solidFill>
              </a:rPr>
              <a:t>  </a:t>
            </a:r>
            <a:r>
              <a:rPr lang="en-US" sz="2000" dirty="0" err="1" smtClean="0">
                <a:solidFill>
                  <a:schemeClr val="tx2"/>
                </a:solidFill>
              </a:rPr>
              <a:t>Krabbe</a:t>
            </a:r>
            <a:r>
              <a:rPr lang="en-US" sz="2000" dirty="0" smtClean="0">
                <a:solidFill>
                  <a:schemeClr val="tx2"/>
                </a:solidFill>
              </a:rPr>
              <a:t> disease</a:t>
            </a:r>
          </a:p>
          <a:p>
            <a:pPr>
              <a:lnSpc>
                <a:spcPct val="150000"/>
              </a:lnSpc>
              <a:buFont typeface="Wingdings" pitchFamily="2" charset="2"/>
              <a:buChar char="q"/>
            </a:pPr>
            <a:r>
              <a:rPr lang="en-US" sz="2000" dirty="0" smtClean="0">
                <a:solidFill>
                  <a:schemeClr val="tx2"/>
                </a:solidFill>
              </a:rPr>
              <a:t> </a:t>
            </a:r>
            <a:r>
              <a:rPr lang="en-US" sz="2000" dirty="0" err="1" smtClean="0">
                <a:solidFill>
                  <a:schemeClr val="tx2"/>
                </a:solidFill>
              </a:rPr>
              <a:t>Metachromatic</a:t>
            </a:r>
            <a:r>
              <a:rPr lang="en-US" sz="2000" dirty="0" smtClean="0">
                <a:solidFill>
                  <a:schemeClr val="tx2"/>
                </a:solidFill>
              </a:rPr>
              <a:t> </a:t>
            </a:r>
            <a:r>
              <a:rPr lang="en-US" sz="2000" dirty="0" err="1" smtClean="0">
                <a:solidFill>
                  <a:schemeClr val="tx2"/>
                </a:solidFill>
              </a:rPr>
              <a:t>leukodystrophy</a:t>
            </a:r>
            <a:endParaRPr lang="en-US" sz="2000" dirty="0" smtClean="0">
              <a:solidFill>
                <a:schemeClr val="tx2"/>
              </a:solidFill>
            </a:endParaRPr>
          </a:p>
          <a:p>
            <a:pPr>
              <a:lnSpc>
                <a:spcPct val="150000"/>
              </a:lnSpc>
              <a:buFont typeface="Wingdings" pitchFamily="2" charset="2"/>
              <a:buChar char="q"/>
            </a:pPr>
            <a:r>
              <a:rPr lang="en-US" sz="2000" dirty="0" smtClean="0">
                <a:solidFill>
                  <a:schemeClr val="tx2"/>
                </a:solidFill>
                <a:hlinkClick r:id="rId7" tooltip="Pelizaeus–Merzbacher disease"/>
              </a:rPr>
              <a:t> </a:t>
            </a:r>
            <a:r>
              <a:rPr lang="en-US" sz="2000" u="sng" dirty="0" err="1" smtClean="0">
                <a:solidFill>
                  <a:schemeClr val="tx2"/>
                </a:solidFill>
                <a:hlinkClick r:id="rId7" tooltip="Pelizaeus–Merzbacher disease"/>
              </a:rPr>
              <a:t>Pelizaeus–Merzbacher</a:t>
            </a:r>
            <a:r>
              <a:rPr lang="en-US" sz="2000" u="sng" dirty="0" smtClean="0">
                <a:solidFill>
                  <a:schemeClr val="tx2"/>
                </a:solidFill>
                <a:hlinkClick r:id="rId7" tooltip="Pelizaeus–Merzbacher disease"/>
              </a:rPr>
              <a:t> disease</a:t>
            </a:r>
            <a:endParaRPr lang="en-US" sz="2000" u="sng" dirty="0" smtClean="0">
              <a:solidFill>
                <a:schemeClr val="tx2"/>
              </a:solidFill>
            </a:endParaRPr>
          </a:p>
          <a:p>
            <a:pPr>
              <a:lnSpc>
                <a:spcPct val="150000"/>
              </a:lnSpc>
              <a:buFont typeface="Wingdings" pitchFamily="2" charset="2"/>
              <a:buChar char="q"/>
            </a:pPr>
            <a:r>
              <a:rPr lang="en-US" sz="2000" dirty="0" smtClean="0">
                <a:solidFill>
                  <a:schemeClr val="tx2"/>
                </a:solidFill>
                <a:hlinkClick r:id="rId8" tooltip="Canavan disease"/>
              </a:rPr>
              <a:t> </a:t>
            </a:r>
            <a:r>
              <a:rPr lang="en-US" sz="2000" dirty="0" err="1" smtClean="0">
                <a:solidFill>
                  <a:schemeClr val="tx2"/>
                </a:solidFill>
                <a:hlinkClick r:id="rId8" tooltip="Canavan disease"/>
              </a:rPr>
              <a:t>Canavan</a:t>
            </a:r>
            <a:r>
              <a:rPr lang="en-US" sz="2000" dirty="0" smtClean="0">
                <a:solidFill>
                  <a:schemeClr val="tx2"/>
                </a:solidFill>
                <a:hlinkClick r:id="rId8" tooltip="Canavan disease"/>
              </a:rPr>
              <a:t> disease</a:t>
            </a:r>
            <a:endParaRPr lang="en-US" sz="2000" dirty="0" smtClean="0">
              <a:solidFill>
                <a:schemeClr val="tx2"/>
              </a:solidFill>
            </a:endParaRPr>
          </a:p>
          <a:p>
            <a:pPr>
              <a:lnSpc>
                <a:spcPct val="150000"/>
              </a:lnSpc>
              <a:buFont typeface="Wingdings" pitchFamily="2" charset="2"/>
              <a:buChar char="q"/>
            </a:pPr>
            <a:r>
              <a:rPr lang="en-US" sz="2000" dirty="0" smtClean="0">
                <a:solidFill>
                  <a:schemeClr val="tx2"/>
                </a:solidFill>
              </a:rPr>
              <a:t>  </a:t>
            </a:r>
            <a:r>
              <a:rPr lang="en-US" sz="2000" dirty="0" err="1" smtClean="0">
                <a:solidFill>
                  <a:schemeClr val="tx2"/>
                </a:solidFill>
                <a:hlinkClick r:id="rId9" tooltip="Leukoencephalopathy with vanishing white matter"/>
              </a:rPr>
              <a:t>Leukoencephalopathy</a:t>
            </a:r>
            <a:r>
              <a:rPr lang="en-US" sz="2000" dirty="0" smtClean="0">
                <a:solidFill>
                  <a:schemeClr val="tx2"/>
                </a:solidFill>
                <a:hlinkClick r:id="rId9" tooltip="Leukoencephalopathy with vanishing white matter"/>
              </a:rPr>
              <a:t> with vanishing white matter</a:t>
            </a:r>
            <a:endParaRPr lang="en-US" sz="2000" dirty="0" smtClean="0">
              <a:solidFill>
                <a:schemeClr val="tx2"/>
              </a:solidFill>
            </a:endParaRPr>
          </a:p>
          <a:p>
            <a:pPr>
              <a:lnSpc>
                <a:spcPct val="150000"/>
              </a:lnSpc>
              <a:buFont typeface="Wingdings" pitchFamily="2" charset="2"/>
              <a:buChar char="q"/>
            </a:pPr>
            <a:r>
              <a:rPr lang="en-US" sz="2000" dirty="0" smtClean="0">
                <a:solidFill>
                  <a:schemeClr val="tx2"/>
                </a:solidFill>
              </a:rPr>
              <a:t>  </a:t>
            </a:r>
            <a:r>
              <a:rPr lang="en-US" sz="2000" dirty="0" err="1" smtClean="0">
                <a:solidFill>
                  <a:schemeClr val="tx2"/>
                </a:solidFill>
                <a:hlinkClick r:id="rId10" tooltip="Adrenoleukodystrophy"/>
              </a:rPr>
              <a:t>Adrenoleukodystrophy</a:t>
            </a:r>
            <a:endParaRPr lang="en-US" sz="2000" dirty="0" smtClean="0">
              <a:solidFill>
                <a:schemeClr val="tx2"/>
              </a:solidFill>
            </a:endParaRPr>
          </a:p>
          <a:p>
            <a:pPr>
              <a:lnSpc>
                <a:spcPct val="150000"/>
              </a:lnSpc>
              <a:buFont typeface="Wingdings" pitchFamily="2" charset="2"/>
              <a:buChar char="q"/>
            </a:pPr>
            <a:r>
              <a:rPr lang="en-US" sz="2000" dirty="0" smtClean="0">
                <a:solidFill>
                  <a:schemeClr val="tx2"/>
                </a:solidFill>
              </a:rPr>
              <a:t>  </a:t>
            </a:r>
            <a:r>
              <a:rPr lang="en-US" sz="2000" dirty="0" err="1" smtClean="0">
                <a:solidFill>
                  <a:schemeClr val="tx2"/>
                </a:solidFill>
                <a:hlinkClick r:id="rId11" tooltip="Refsum disease"/>
              </a:rPr>
              <a:t>Refsum</a:t>
            </a:r>
            <a:r>
              <a:rPr lang="en-US" sz="2000" dirty="0" smtClean="0">
                <a:solidFill>
                  <a:schemeClr val="tx2"/>
                </a:solidFill>
                <a:hlinkClick r:id="rId11" tooltip="Refsum disease"/>
              </a:rPr>
              <a:t> disease</a:t>
            </a:r>
            <a:endParaRPr lang="en-US" sz="2000" dirty="0" smtClean="0">
              <a:solidFill>
                <a:schemeClr val="tx2"/>
              </a:solidFill>
            </a:endParaRPr>
          </a:p>
        </p:txBody>
      </p:sp>
      <p:sp>
        <p:nvSpPr>
          <p:cNvPr id="6"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n-US" sz="2000" dirty="0" smtClean="0">
                <a:solidFill>
                  <a:schemeClr val="tx1">
                    <a:tint val="75000"/>
                  </a:schemeClr>
                </a:solidFill>
              </a:rPr>
              <a:t>7</a:t>
            </a:r>
            <a:r>
              <a:rPr lang="en-US" sz="2000" dirty="0" smtClean="0">
                <a:solidFill>
                  <a:schemeClr val="tx1">
                    <a:tint val="75000"/>
                  </a:schemeClr>
                </a:solidFill>
                <a:latin typeface="+mn-lt"/>
              </a:rPr>
              <a:t>.10.17</a:t>
            </a:r>
            <a:endParaRPr lang="en-GB" sz="2000" dirty="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1525" y="6099175"/>
            <a:ext cx="2724150" cy="723900"/>
          </a:xfrm>
          <a:prstGeom prst="rect">
            <a:avLst/>
          </a:prstGeom>
          <a:solidFill>
            <a:schemeClr val="bg1"/>
          </a:solidFill>
        </p:spPr>
        <p:txBody>
          <a:bodyPr wrap="none" rtlCol="0">
            <a:noAutofit/>
          </a:bodyPr>
          <a:lstStyle/>
          <a:p>
            <a:endParaRPr lang="en-US" dirty="0"/>
          </a:p>
        </p:txBody>
      </p:sp>
      <p:pic>
        <p:nvPicPr>
          <p:cNvPr id="83970" name="Picture 2"/>
          <p:cNvPicPr>
            <a:picLocks noChangeAspect="1" noChangeArrowheads="1"/>
          </p:cNvPicPr>
          <p:nvPr/>
        </p:nvPicPr>
        <p:blipFill>
          <a:blip r:embed="rId4" cstate="print"/>
          <a:srcRect/>
          <a:stretch>
            <a:fillRect/>
          </a:stretch>
        </p:blipFill>
        <p:spPr bwMode="auto">
          <a:xfrm>
            <a:off x="1070024" y="279678"/>
            <a:ext cx="3357960" cy="4013418"/>
          </a:xfrm>
          <a:prstGeom prst="rect">
            <a:avLst/>
          </a:prstGeom>
          <a:noFill/>
          <a:ln w="9525">
            <a:noFill/>
            <a:miter lim="800000"/>
            <a:headEnd/>
            <a:tailEnd/>
          </a:ln>
        </p:spPr>
      </p:pic>
      <p:sp>
        <p:nvSpPr>
          <p:cNvPr id="12" name="Rectangle 11"/>
          <p:cNvSpPr/>
          <p:nvPr/>
        </p:nvSpPr>
        <p:spPr>
          <a:xfrm>
            <a:off x="5148064" y="113719"/>
            <a:ext cx="3995936" cy="6555641"/>
          </a:xfrm>
          <a:prstGeom prst="rect">
            <a:avLst/>
          </a:prstGeom>
        </p:spPr>
        <p:txBody>
          <a:bodyPr wrap="square">
            <a:spAutoFit/>
          </a:bodyPr>
          <a:lstStyle/>
          <a:p>
            <a:pPr>
              <a:lnSpc>
                <a:spcPct val="150000"/>
              </a:lnSpc>
              <a:buFont typeface="Wingdings" pitchFamily="2" charset="2"/>
              <a:buChar char="q"/>
            </a:pPr>
            <a:r>
              <a:rPr lang="en-US" b="1" dirty="0" smtClean="0"/>
              <a:t> </a:t>
            </a:r>
            <a:r>
              <a:rPr lang="en-US" sz="2000" dirty="0" smtClean="0"/>
              <a:t>Elevated frequencies of IL-17 and INF</a:t>
            </a:r>
            <a:r>
              <a:rPr lang="el-GR" sz="2000" dirty="0" smtClean="0"/>
              <a:t>γ </a:t>
            </a:r>
            <a:r>
              <a:rPr lang="en-US" sz="2000" dirty="0" smtClean="0"/>
              <a:t>producing </a:t>
            </a:r>
            <a:r>
              <a:rPr lang="el-GR" sz="2000" dirty="0" smtClean="0"/>
              <a:t>ΜΒ</a:t>
            </a:r>
            <a:r>
              <a:rPr lang="en-US" sz="2000" dirty="0" smtClean="0"/>
              <a:t>P-reactive T cells in RR-MS and SP-MS compared to healthy controls.</a:t>
            </a:r>
          </a:p>
          <a:p>
            <a:pPr>
              <a:lnSpc>
                <a:spcPct val="150000"/>
              </a:lnSpc>
            </a:pPr>
            <a:endParaRPr lang="en-US" sz="2000" dirty="0" smtClean="0"/>
          </a:p>
          <a:p>
            <a:pPr>
              <a:lnSpc>
                <a:spcPct val="150000"/>
              </a:lnSpc>
              <a:buFont typeface="Wingdings" pitchFamily="2" charset="2"/>
              <a:buChar char="q"/>
            </a:pPr>
            <a:r>
              <a:rPr lang="en-US" sz="2000" dirty="0" smtClean="0"/>
              <a:t> In SP-MS patients there were IL-17 –inducible cytokines that activate and attract myeloid cells (CXCL1, CCL11, IL-23, </a:t>
            </a:r>
            <a:r>
              <a:rPr lang="en-US" sz="2000" dirty="0" err="1" smtClean="0"/>
              <a:t>neutrophil</a:t>
            </a:r>
            <a:r>
              <a:rPr lang="en-US" sz="2000" dirty="0" smtClean="0"/>
              <a:t> </a:t>
            </a:r>
            <a:r>
              <a:rPr lang="en-US" sz="2000" dirty="0" err="1" smtClean="0"/>
              <a:t>elastase</a:t>
            </a:r>
            <a:r>
              <a:rPr lang="en-US" sz="2000" dirty="0" smtClean="0"/>
              <a:t>).</a:t>
            </a:r>
          </a:p>
          <a:p>
            <a:pPr>
              <a:lnSpc>
                <a:spcPct val="150000"/>
              </a:lnSpc>
            </a:pPr>
            <a:endParaRPr lang="el-GR" sz="2000" dirty="0" smtClean="0"/>
          </a:p>
          <a:p>
            <a:pPr>
              <a:lnSpc>
                <a:spcPct val="150000"/>
              </a:lnSpc>
              <a:buFont typeface="Wingdings" pitchFamily="2" charset="2"/>
              <a:buChar char="q"/>
            </a:pPr>
            <a:r>
              <a:rPr lang="el-GR" sz="2000" dirty="0" smtClean="0"/>
              <a:t> </a:t>
            </a:r>
            <a:r>
              <a:rPr lang="en-US" sz="2000" dirty="0" smtClean="0"/>
              <a:t>In SP-MS patients myeloid cell attracting </a:t>
            </a:r>
            <a:r>
              <a:rPr lang="en-US" sz="2000" dirty="0" err="1" smtClean="0"/>
              <a:t>chemokines</a:t>
            </a:r>
            <a:r>
              <a:rPr lang="en-US" sz="2000" dirty="0" smtClean="0"/>
              <a:t> correlated with T2 lesion burden and inversely with brain </a:t>
            </a:r>
            <a:r>
              <a:rPr lang="en-US" sz="2000" dirty="0" err="1" smtClean="0"/>
              <a:t>parechymal</a:t>
            </a:r>
            <a:r>
              <a:rPr lang="en-US" sz="2000" dirty="0" smtClean="0"/>
              <a:t> volume  </a:t>
            </a:r>
            <a:endParaRPr lang="el-GR" sz="2000" dirty="0" smtClean="0"/>
          </a:p>
        </p:txBody>
      </p:sp>
      <p:pic>
        <p:nvPicPr>
          <p:cNvPr id="83971" name="Picture 3"/>
          <p:cNvPicPr>
            <a:picLocks noChangeAspect="1" noChangeArrowheads="1"/>
          </p:cNvPicPr>
          <p:nvPr/>
        </p:nvPicPr>
        <p:blipFill>
          <a:blip r:embed="rId5" cstate="print"/>
          <a:srcRect/>
          <a:stretch>
            <a:fillRect/>
          </a:stretch>
        </p:blipFill>
        <p:spPr bwMode="auto">
          <a:xfrm>
            <a:off x="179512" y="4293096"/>
            <a:ext cx="5040560" cy="2160240"/>
          </a:xfrm>
          <a:prstGeom prst="rect">
            <a:avLst/>
          </a:prstGeom>
          <a:noFill/>
          <a:ln w="9525">
            <a:noFill/>
            <a:miter lim="800000"/>
            <a:headEnd/>
            <a:tailEnd/>
          </a:ln>
        </p:spPr>
      </p:pic>
    </p:spTree>
    <p:custDataLst>
      <p:tags r:id="rId1"/>
    </p:custDataLst>
    <p:extLst>
      <p:ext uri="{BB962C8B-B14F-4D97-AF65-F5344CB8AC3E}">
        <p14:creationId xmlns="" xmlns:p14="http://schemas.microsoft.com/office/powerpoint/2010/main" val="355838955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p:cNvPicPr>
            <a:picLocks noChangeAspect="1" noChangeArrowheads="1"/>
          </p:cNvPicPr>
          <p:nvPr/>
        </p:nvPicPr>
        <p:blipFill>
          <a:blip r:embed="rId2" cstate="print"/>
          <a:srcRect/>
          <a:stretch>
            <a:fillRect/>
          </a:stretch>
        </p:blipFill>
        <p:spPr bwMode="auto">
          <a:xfrm>
            <a:off x="3977208" y="3290466"/>
            <a:ext cx="4267200" cy="3090862"/>
          </a:xfrm>
          <a:prstGeom prst="rect">
            <a:avLst/>
          </a:prstGeom>
          <a:noFill/>
          <a:ln w="9525">
            <a:noFill/>
            <a:miter lim="800000"/>
            <a:headEnd/>
            <a:tailEnd/>
          </a:ln>
          <a:effectLst/>
        </p:spPr>
      </p:pic>
      <p:sp>
        <p:nvSpPr>
          <p:cNvPr id="182277" name="Rectangle 4"/>
          <p:cNvSpPr>
            <a:spLocks noChangeArrowheads="1"/>
          </p:cNvSpPr>
          <p:nvPr/>
        </p:nvSpPr>
        <p:spPr bwMode="auto">
          <a:xfrm>
            <a:off x="467544" y="404664"/>
            <a:ext cx="8219256" cy="1210146"/>
          </a:xfrm>
          <a:prstGeom prst="rect">
            <a:avLst/>
          </a:prstGeom>
          <a:noFill/>
          <a:ln w="9525">
            <a:noFill/>
            <a:miter lim="800000"/>
            <a:headEnd/>
            <a:tailEnd/>
          </a:ln>
        </p:spPr>
        <p:txBody>
          <a:bodyPr anchor="ctr"/>
          <a:lstStyle/>
          <a:p>
            <a:r>
              <a:rPr lang="el-GR" sz="2400" b="1" dirty="0">
                <a:solidFill>
                  <a:schemeClr val="tx2"/>
                </a:solidFill>
              </a:rPr>
              <a:t>Αποτυχία του </a:t>
            </a:r>
            <a:r>
              <a:rPr lang="en-GB" sz="2400" b="1" dirty="0" err="1">
                <a:solidFill>
                  <a:schemeClr val="tx2"/>
                </a:solidFill>
              </a:rPr>
              <a:t>ustekinimab</a:t>
            </a:r>
            <a:r>
              <a:rPr lang="en-GB" sz="2400" b="1" dirty="0">
                <a:solidFill>
                  <a:schemeClr val="tx2"/>
                </a:solidFill>
              </a:rPr>
              <a:t> (anti-p40 </a:t>
            </a:r>
            <a:r>
              <a:rPr lang="en-GB" sz="2400" b="1" dirty="0" err="1">
                <a:solidFill>
                  <a:schemeClr val="tx2"/>
                </a:solidFill>
              </a:rPr>
              <a:t>mAb</a:t>
            </a:r>
            <a:r>
              <a:rPr lang="en-GB" sz="2400" b="1" dirty="0" smtClean="0">
                <a:solidFill>
                  <a:schemeClr val="tx2"/>
                </a:solidFill>
              </a:rPr>
              <a:t>) </a:t>
            </a:r>
            <a:r>
              <a:rPr lang="en-GB" sz="2400" b="1" dirty="0" err="1" smtClean="0">
                <a:solidFill>
                  <a:schemeClr val="tx2"/>
                </a:solidFill>
              </a:rPr>
              <a:t>Stelara</a:t>
            </a:r>
            <a:r>
              <a:rPr lang="en-GB" sz="2400" b="1" dirty="0" smtClean="0">
                <a:solidFill>
                  <a:schemeClr val="tx2"/>
                </a:solidFill>
              </a:rPr>
              <a:t>©</a:t>
            </a:r>
            <a:endParaRPr lang="el-GR" sz="2400" b="1" dirty="0">
              <a:solidFill>
                <a:schemeClr val="tx2"/>
              </a:solidFill>
            </a:endParaRPr>
          </a:p>
        </p:txBody>
      </p:sp>
      <p:pic>
        <p:nvPicPr>
          <p:cNvPr id="182279" name="Picture 7"/>
          <p:cNvPicPr>
            <a:picLocks noChangeAspect="1" noChangeArrowheads="1"/>
          </p:cNvPicPr>
          <p:nvPr/>
        </p:nvPicPr>
        <p:blipFill>
          <a:blip r:embed="rId3" cstate="print"/>
          <a:srcRect/>
          <a:stretch>
            <a:fillRect/>
          </a:stretch>
        </p:blipFill>
        <p:spPr bwMode="auto">
          <a:xfrm>
            <a:off x="533400" y="1284734"/>
            <a:ext cx="7696200" cy="2000250"/>
          </a:xfrm>
          <a:prstGeom prst="rect">
            <a:avLst/>
          </a:prstGeom>
          <a:noFill/>
          <a:ln w="9525">
            <a:noFill/>
            <a:miter lim="800000"/>
            <a:headEnd/>
            <a:tailEnd/>
          </a:ln>
          <a:effectLst/>
        </p:spPr>
      </p:pic>
      <p:pic>
        <p:nvPicPr>
          <p:cNvPr id="182280" name="Picture 8"/>
          <p:cNvPicPr>
            <a:picLocks noChangeAspect="1" noChangeArrowheads="1"/>
          </p:cNvPicPr>
          <p:nvPr/>
        </p:nvPicPr>
        <p:blipFill>
          <a:blip r:embed="rId4" cstate="print"/>
          <a:srcRect/>
          <a:stretch>
            <a:fillRect/>
          </a:stretch>
        </p:blipFill>
        <p:spPr bwMode="auto">
          <a:xfrm>
            <a:off x="6516216" y="6440618"/>
            <a:ext cx="2088232" cy="300750"/>
          </a:xfrm>
          <a:prstGeom prst="rect">
            <a:avLst/>
          </a:prstGeom>
          <a:noFill/>
          <a:ln w="9525">
            <a:noFill/>
            <a:miter lim="800000"/>
            <a:headEnd/>
            <a:tailEnd/>
          </a:ln>
          <a:effectLst/>
        </p:spPr>
      </p:pic>
      <p:sp>
        <p:nvSpPr>
          <p:cNvPr id="7" name="Rectangle 6"/>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txBox="1">
            <a:spLocks noChangeArrowheads="1"/>
          </p:cNvSpPr>
          <p:nvPr/>
        </p:nvSpPr>
        <p:spPr>
          <a:xfrm>
            <a:off x="467296" y="44624"/>
            <a:ext cx="8281168" cy="936104"/>
          </a:xfrm>
          <a:prstGeom prst="rect">
            <a:avLst/>
          </a:prstGeom>
          <a:ln w="38100"/>
        </p:spPr>
        <p:txBody>
          <a:bodyPr vert="horz" lIns="91440" tIns="45720" rIns="91440" bIns="45720" rtlCol="0" anchor="ctr">
            <a:normAutofit fontScale="925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l-GR" sz="2800" dirty="0" smtClean="0">
                <a:solidFill>
                  <a:schemeClr val="bg1"/>
                </a:solidFill>
                <a:latin typeface="+mj-lt"/>
                <a:ea typeface="+mj-ea"/>
                <a:cs typeface="+mj-cs"/>
              </a:rPr>
              <a:t>Η</a:t>
            </a:r>
            <a:r>
              <a:rPr lang="en-US" sz="2800" dirty="0" smtClean="0">
                <a:solidFill>
                  <a:schemeClr val="bg1"/>
                </a:solidFill>
                <a:latin typeface="+mj-lt"/>
                <a:ea typeface="+mj-ea"/>
                <a:cs typeface="+mj-cs"/>
              </a:rPr>
              <a:t> Th-17</a:t>
            </a:r>
            <a:r>
              <a:rPr lang="el-GR" sz="2800" dirty="0" smtClean="0">
                <a:solidFill>
                  <a:schemeClr val="bg1"/>
                </a:solidFill>
                <a:latin typeface="+mj-lt"/>
                <a:ea typeface="+mj-ea"/>
                <a:cs typeface="+mj-cs"/>
              </a:rPr>
              <a:t> ανοσολογική απάντηση στην πολλαπλή σκλήρυνση</a:t>
            </a:r>
            <a:r>
              <a:rPr lang="en-US" sz="2800" dirty="0" smtClean="0">
                <a:solidFill>
                  <a:schemeClr val="bg1"/>
                </a:solidFill>
                <a:latin typeface="+mj-lt"/>
                <a:ea typeface="+mj-ea"/>
                <a:cs typeface="+mj-cs"/>
              </a:rPr>
              <a:t> </a:t>
            </a:r>
            <a:r>
              <a:rPr lang="el-GR" sz="2800" dirty="0" smtClean="0">
                <a:solidFill>
                  <a:schemeClr val="bg1"/>
                </a:solidFill>
                <a:latin typeface="+mj-lt"/>
                <a:ea typeface="+mj-ea"/>
                <a:cs typeface="+mj-cs"/>
              </a:rPr>
              <a:t> </a:t>
            </a:r>
            <a:r>
              <a:rPr kumimoji="0" lang="en-US" sz="2800" b="1" i="0" u="sng" strike="noStrike" kern="1200" cap="none" spc="0" normalizeH="0" baseline="0" noProof="0" dirty="0" smtClean="0">
                <a:ln>
                  <a:noFill/>
                </a:ln>
                <a:solidFill>
                  <a:schemeClr val="bg1"/>
                </a:solidFill>
                <a:effectLst/>
                <a:uLnTx/>
                <a:uFillTx/>
                <a:latin typeface="+mj-lt"/>
                <a:ea typeface="+mj-ea"/>
                <a:cs typeface="+mj-cs"/>
              </a:rPr>
              <a:t/>
            </a:r>
            <a:br>
              <a:rPr kumimoji="0" lang="en-US" sz="2800" b="1" i="0" u="sng" strike="noStrike" kern="1200" cap="none" spc="0" normalizeH="0" baseline="0" noProof="0" dirty="0" smtClean="0">
                <a:ln>
                  <a:noFill/>
                </a:ln>
                <a:solidFill>
                  <a:schemeClr val="bg1"/>
                </a:solidFill>
                <a:effectLst/>
                <a:uLnTx/>
                <a:uFillTx/>
                <a:latin typeface="+mj-lt"/>
                <a:ea typeface="+mj-ea"/>
                <a:cs typeface="+mj-cs"/>
              </a:rPr>
            </a:br>
            <a:endParaRPr kumimoji="0" lang="el-GR" sz="2800" b="1"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9" name="Picture 8" descr="IL 12 vs IL23.tif"/>
          <p:cNvPicPr>
            <a:picLocks noChangeAspect="1"/>
          </p:cNvPicPr>
          <p:nvPr/>
        </p:nvPicPr>
        <p:blipFill>
          <a:blip r:embed="rId5" cstate="print"/>
          <a:stretch>
            <a:fillRect/>
          </a:stretch>
        </p:blipFill>
        <p:spPr>
          <a:xfrm>
            <a:off x="778686" y="3501008"/>
            <a:ext cx="2137130" cy="2762422"/>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7" name="Rectangle 4"/>
          <p:cNvSpPr>
            <a:spLocks noChangeArrowheads="1"/>
          </p:cNvSpPr>
          <p:nvPr/>
        </p:nvSpPr>
        <p:spPr bwMode="auto">
          <a:xfrm>
            <a:off x="457200" y="485800"/>
            <a:ext cx="8229600" cy="1143000"/>
          </a:xfrm>
          <a:prstGeom prst="rect">
            <a:avLst/>
          </a:prstGeom>
          <a:noFill/>
          <a:ln w="9525">
            <a:noFill/>
            <a:miter lim="800000"/>
            <a:headEnd/>
            <a:tailEnd/>
          </a:ln>
        </p:spPr>
        <p:txBody>
          <a:bodyPr anchor="ctr"/>
          <a:lstStyle/>
          <a:p>
            <a:r>
              <a:rPr lang="en-GB" sz="2800" b="1" dirty="0" smtClean="0">
                <a:solidFill>
                  <a:schemeClr val="tx2"/>
                </a:solidFill>
              </a:rPr>
              <a:t>Se</a:t>
            </a:r>
            <a:r>
              <a:rPr lang="en-US" sz="2800" b="1" dirty="0" smtClean="0">
                <a:solidFill>
                  <a:schemeClr val="tx2"/>
                </a:solidFill>
              </a:rPr>
              <a:t>c</a:t>
            </a:r>
            <a:r>
              <a:rPr lang="en-GB" sz="2800" b="1" dirty="0" err="1" smtClean="0">
                <a:solidFill>
                  <a:schemeClr val="tx2"/>
                </a:solidFill>
              </a:rPr>
              <a:t>ukinimab</a:t>
            </a:r>
            <a:r>
              <a:rPr lang="en-GB" sz="2800" b="1" dirty="0" smtClean="0">
                <a:solidFill>
                  <a:schemeClr val="tx2"/>
                </a:solidFill>
              </a:rPr>
              <a:t> </a:t>
            </a:r>
            <a:r>
              <a:rPr lang="en-GB" sz="2800" b="1" dirty="0">
                <a:solidFill>
                  <a:schemeClr val="tx2"/>
                </a:solidFill>
              </a:rPr>
              <a:t>(</a:t>
            </a:r>
            <a:r>
              <a:rPr lang="en-GB" sz="2800" b="1" dirty="0" smtClean="0">
                <a:solidFill>
                  <a:schemeClr val="tx2"/>
                </a:solidFill>
              </a:rPr>
              <a:t>anti-</a:t>
            </a:r>
            <a:r>
              <a:rPr lang="en-US" sz="2800" b="1" dirty="0" smtClean="0">
                <a:solidFill>
                  <a:schemeClr val="tx2"/>
                </a:solidFill>
              </a:rPr>
              <a:t>IL17A</a:t>
            </a:r>
            <a:r>
              <a:rPr lang="en-GB" sz="2800" b="1" dirty="0" smtClean="0">
                <a:solidFill>
                  <a:schemeClr val="tx2"/>
                </a:solidFill>
              </a:rPr>
              <a:t> </a:t>
            </a:r>
            <a:r>
              <a:rPr lang="en-GB" sz="2800" b="1" dirty="0" err="1">
                <a:solidFill>
                  <a:schemeClr val="tx2"/>
                </a:solidFill>
              </a:rPr>
              <a:t>mAb</a:t>
            </a:r>
            <a:r>
              <a:rPr lang="en-GB" sz="2800" b="1" dirty="0" smtClean="0">
                <a:solidFill>
                  <a:schemeClr val="tx2"/>
                </a:solidFill>
              </a:rPr>
              <a:t>)</a:t>
            </a:r>
            <a:r>
              <a:rPr lang="el-GR" sz="2800" b="1" dirty="0" smtClean="0">
                <a:solidFill>
                  <a:schemeClr val="tx2"/>
                </a:solidFill>
              </a:rPr>
              <a:t> </a:t>
            </a:r>
            <a:r>
              <a:rPr lang="en-US" sz="2800" b="1" dirty="0" err="1" smtClean="0">
                <a:solidFill>
                  <a:schemeClr val="tx2"/>
                </a:solidFill>
              </a:rPr>
              <a:t>Cosentyx</a:t>
            </a:r>
            <a:r>
              <a:rPr lang="en-US" sz="2800" b="1" dirty="0" smtClean="0">
                <a:solidFill>
                  <a:schemeClr val="tx2"/>
                </a:solidFill>
              </a:rPr>
              <a:t>©</a:t>
            </a:r>
            <a:endParaRPr lang="el-GR" sz="2800" b="1" dirty="0">
              <a:solidFill>
                <a:schemeClr val="tx2"/>
              </a:solidFill>
            </a:endParaRPr>
          </a:p>
        </p:txBody>
      </p:sp>
      <p:pic>
        <p:nvPicPr>
          <p:cNvPr id="7" name="Picture 6" descr="IMG_0115.JPG"/>
          <p:cNvPicPr>
            <a:picLocks noChangeAspect="1"/>
          </p:cNvPicPr>
          <p:nvPr/>
        </p:nvPicPr>
        <p:blipFill>
          <a:blip r:embed="rId2" cstate="print"/>
          <a:stretch>
            <a:fillRect/>
          </a:stretch>
        </p:blipFill>
        <p:spPr>
          <a:xfrm rot="5400000">
            <a:off x="5966230" y="2518974"/>
            <a:ext cx="3548243" cy="2448272"/>
          </a:xfrm>
          <a:prstGeom prst="rect">
            <a:avLst/>
          </a:prstGeom>
        </p:spPr>
      </p:pic>
      <p:sp>
        <p:nvSpPr>
          <p:cNvPr id="8" name="Rectangle 7"/>
          <p:cNvSpPr/>
          <p:nvPr/>
        </p:nvSpPr>
        <p:spPr>
          <a:xfrm>
            <a:off x="251520" y="1484784"/>
            <a:ext cx="8712968" cy="646331"/>
          </a:xfrm>
          <a:prstGeom prst="rect">
            <a:avLst/>
          </a:prstGeom>
        </p:spPr>
        <p:txBody>
          <a:bodyPr wrap="square">
            <a:spAutoFit/>
          </a:bodyPr>
          <a:lstStyle/>
          <a:p>
            <a:r>
              <a:rPr lang="en-US" b="1" dirty="0" smtClean="0"/>
              <a:t>Sensitivity analysis of a phase </a:t>
            </a:r>
            <a:r>
              <a:rPr lang="en-US" b="1" dirty="0" err="1" smtClean="0"/>
              <a:t>IIa</a:t>
            </a:r>
            <a:r>
              <a:rPr lang="en-US" b="1" dirty="0" smtClean="0"/>
              <a:t> study of </a:t>
            </a:r>
            <a:r>
              <a:rPr lang="en-US" b="1" dirty="0" err="1" smtClean="0"/>
              <a:t>secukinumab</a:t>
            </a:r>
            <a:r>
              <a:rPr lang="en-US" b="1" dirty="0" smtClean="0"/>
              <a:t> in relapsing remitting multiple sclerosis</a:t>
            </a:r>
          </a:p>
        </p:txBody>
      </p:sp>
      <p:sp>
        <p:nvSpPr>
          <p:cNvPr id="9" name="Rectangle 8"/>
          <p:cNvSpPr/>
          <p:nvPr/>
        </p:nvSpPr>
        <p:spPr>
          <a:xfrm>
            <a:off x="323528" y="3573016"/>
            <a:ext cx="6192688" cy="2352952"/>
          </a:xfrm>
          <a:prstGeom prst="rect">
            <a:avLst/>
          </a:prstGeom>
        </p:spPr>
        <p:txBody>
          <a:bodyPr wrap="square">
            <a:spAutoFit/>
          </a:bodyPr>
          <a:lstStyle/>
          <a:p>
            <a:pPr>
              <a:lnSpc>
                <a:spcPct val="150000"/>
              </a:lnSpc>
              <a:buFont typeface="Wingdings" pitchFamily="2" charset="2"/>
              <a:buChar char="q"/>
            </a:pPr>
            <a:r>
              <a:rPr lang="en-US" b="1" dirty="0" smtClean="0"/>
              <a:t> </a:t>
            </a:r>
            <a:r>
              <a:rPr lang="en-US" sz="2000" b="1" dirty="0" smtClean="0"/>
              <a:t>Phase </a:t>
            </a:r>
            <a:r>
              <a:rPr lang="en-US" sz="2000" b="1" dirty="0" err="1" smtClean="0"/>
              <a:t>IIa</a:t>
            </a:r>
            <a:r>
              <a:rPr lang="en-US" sz="2000" b="1" dirty="0" smtClean="0"/>
              <a:t> multicentre  </a:t>
            </a:r>
            <a:r>
              <a:rPr lang="en-US" sz="2000" b="1" dirty="0" err="1" smtClean="0"/>
              <a:t>RCT</a:t>
            </a:r>
            <a:r>
              <a:rPr lang="en-US" sz="2000" b="1" dirty="0" smtClean="0"/>
              <a:t> placebo</a:t>
            </a:r>
            <a:r>
              <a:rPr lang="el-GR" sz="2000" b="1" dirty="0" smtClean="0"/>
              <a:t>-</a:t>
            </a:r>
            <a:r>
              <a:rPr lang="en-US" sz="2000" b="1" dirty="0" smtClean="0"/>
              <a:t>controlled</a:t>
            </a:r>
            <a:endParaRPr lang="el-GR" sz="2000" b="1" dirty="0" smtClean="0"/>
          </a:p>
          <a:p>
            <a:pPr>
              <a:lnSpc>
                <a:spcPct val="150000"/>
              </a:lnSpc>
              <a:buFont typeface="Wingdings" pitchFamily="2" charset="2"/>
              <a:buChar char="q"/>
            </a:pPr>
            <a:r>
              <a:rPr lang="el-GR" sz="2000" b="1" dirty="0" smtClean="0"/>
              <a:t> διάρκεια: </a:t>
            </a:r>
            <a:r>
              <a:rPr lang="en-US" sz="2000" b="1" dirty="0" smtClean="0"/>
              <a:t>6 </a:t>
            </a:r>
            <a:r>
              <a:rPr lang="el-GR" sz="2000" b="1" dirty="0" smtClean="0"/>
              <a:t>μήνες</a:t>
            </a:r>
          </a:p>
          <a:p>
            <a:pPr>
              <a:lnSpc>
                <a:spcPct val="150000"/>
              </a:lnSpc>
              <a:buFont typeface="Wingdings" pitchFamily="2" charset="2"/>
              <a:buChar char="q"/>
            </a:pPr>
            <a:r>
              <a:rPr lang="el-GR" sz="2000" b="1" dirty="0" smtClean="0"/>
              <a:t> </a:t>
            </a:r>
            <a:r>
              <a:rPr lang="en-US" sz="2000" b="1" dirty="0" smtClean="0"/>
              <a:t>10mg/kg weight IV</a:t>
            </a:r>
            <a:r>
              <a:rPr lang="el-GR" sz="2000" b="1" dirty="0" smtClean="0"/>
              <a:t> σε 2,4,6,8,12,16,20 εβδομάδες</a:t>
            </a:r>
          </a:p>
          <a:p>
            <a:pPr>
              <a:lnSpc>
                <a:spcPct val="150000"/>
              </a:lnSpc>
              <a:buFont typeface="Wingdings" pitchFamily="2" charset="2"/>
              <a:buChar char="q"/>
            </a:pPr>
            <a:r>
              <a:rPr lang="el-GR" sz="2000" b="1" dirty="0" smtClean="0"/>
              <a:t> 73 ασθενείς με </a:t>
            </a:r>
            <a:r>
              <a:rPr lang="en-US" sz="2000" b="1" dirty="0" smtClean="0"/>
              <a:t>RR-MS (38 + 35 placebo)</a:t>
            </a:r>
            <a:endParaRPr lang="el-GR" sz="2000" b="1" dirty="0" smtClean="0"/>
          </a:p>
          <a:p>
            <a:pPr>
              <a:lnSpc>
                <a:spcPct val="150000"/>
              </a:lnSpc>
              <a:buFont typeface="Wingdings" pitchFamily="2" charset="2"/>
              <a:buChar char="q"/>
            </a:pPr>
            <a:r>
              <a:rPr lang="el-GR" sz="2000" b="1" dirty="0" smtClean="0"/>
              <a:t> στατιστικά σημαντική μείωση σε αριθμό </a:t>
            </a:r>
            <a:r>
              <a:rPr lang="en-US" sz="2000" b="1" dirty="0" err="1" smtClean="0"/>
              <a:t>Gd</a:t>
            </a:r>
            <a:r>
              <a:rPr lang="en-US" sz="2000" b="1" dirty="0" smtClean="0"/>
              <a:t>+ </a:t>
            </a:r>
            <a:r>
              <a:rPr lang="el-GR" sz="2000" b="1" dirty="0" smtClean="0"/>
              <a:t>βλαβών</a:t>
            </a:r>
            <a:endParaRPr lang="en-US" sz="2000" b="1" dirty="0" smtClean="0"/>
          </a:p>
        </p:txBody>
      </p:sp>
      <p:sp>
        <p:nvSpPr>
          <p:cNvPr id="10" name="Rectangle 9"/>
          <p:cNvSpPr/>
          <p:nvPr/>
        </p:nvSpPr>
        <p:spPr>
          <a:xfrm>
            <a:off x="395536" y="2422629"/>
            <a:ext cx="5976664" cy="646331"/>
          </a:xfrm>
          <a:prstGeom prst="rect">
            <a:avLst/>
          </a:prstGeom>
        </p:spPr>
        <p:txBody>
          <a:bodyPr wrap="square">
            <a:spAutoFit/>
          </a:bodyPr>
          <a:lstStyle/>
          <a:p>
            <a:r>
              <a:rPr lang="en-US" b="1" dirty="0" err="1" smtClean="0"/>
              <a:t>Hardova</a:t>
            </a:r>
            <a:r>
              <a:rPr lang="en-US" b="1" dirty="0" smtClean="0"/>
              <a:t>  E, </a:t>
            </a:r>
            <a:r>
              <a:rPr lang="en-US" b="1" dirty="0" err="1" smtClean="0"/>
              <a:t>Belova</a:t>
            </a:r>
            <a:r>
              <a:rPr lang="en-US" b="1" dirty="0" smtClean="0"/>
              <a:t> A, </a:t>
            </a:r>
            <a:r>
              <a:rPr lang="en-US" b="1" dirty="0" err="1" smtClean="0"/>
              <a:t>Goloborodko</a:t>
            </a:r>
            <a:r>
              <a:rPr lang="en-US" b="1" dirty="0" smtClean="0"/>
              <a:t> A, </a:t>
            </a:r>
            <a:r>
              <a:rPr lang="en-US" b="1" dirty="0" err="1" smtClean="0"/>
              <a:t>Tisserand</a:t>
            </a:r>
            <a:r>
              <a:rPr lang="en-US" b="1" dirty="0" smtClean="0"/>
              <a:t> A, Wright A, </a:t>
            </a:r>
            <a:r>
              <a:rPr lang="en-US" b="1" dirty="0" err="1" smtClean="0"/>
              <a:t>Wallstrom</a:t>
            </a:r>
            <a:r>
              <a:rPr lang="en-US" b="1" dirty="0" smtClean="0"/>
              <a:t>  E, de Vera A,  Johns DR.</a:t>
            </a:r>
            <a:endParaRPr lang="el-GR" dirty="0"/>
          </a:p>
        </p:txBody>
      </p:sp>
      <p:pic>
        <p:nvPicPr>
          <p:cNvPr id="11" name="Picture 3" descr="Imperial College London"/>
          <p:cNvPicPr>
            <a:picLocks noChangeAspect="1" noChangeArrowheads="1"/>
          </p:cNvPicPr>
          <p:nvPr/>
        </p:nvPicPr>
        <p:blipFill>
          <a:blip r:embed="rId3" cstate="print"/>
          <a:srcRect/>
          <a:stretch>
            <a:fillRect/>
          </a:stretch>
        </p:blipFill>
        <p:spPr bwMode="auto">
          <a:xfrm>
            <a:off x="7308304" y="6324600"/>
            <a:ext cx="1600200" cy="419100"/>
          </a:xfrm>
          <a:prstGeom prst="rect">
            <a:avLst/>
          </a:prstGeom>
          <a:noFill/>
        </p:spPr>
      </p:pic>
      <p:sp>
        <p:nvSpPr>
          <p:cNvPr id="14" name="Rectangle 13"/>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
          <p:cNvSpPr txBox="1">
            <a:spLocks noChangeArrowheads="1"/>
          </p:cNvSpPr>
          <p:nvPr/>
        </p:nvSpPr>
        <p:spPr>
          <a:xfrm>
            <a:off x="467296" y="44624"/>
            <a:ext cx="8281168" cy="936104"/>
          </a:xfrm>
          <a:prstGeom prst="rect">
            <a:avLst/>
          </a:prstGeom>
          <a:ln w="38100"/>
        </p:spPr>
        <p:txBody>
          <a:bodyPr vert="horz" lIns="91440" tIns="45720" rIns="91440" bIns="45720" rtlCol="0" anchor="ctr">
            <a:normAutofit fontScale="925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l-GR" sz="2800" dirty="0" smtClean="0">
                <a:solidFill>
                  <a:schemeClr val="bg1"/>
                </a:solidFill>
                <a:latin typeface="+mj-lt"/>
                <a:ea typeface="+mj-ea"/>
                <a:cs typeface="+mj-cs"/>
              </a:rPr>
              <a:t>Η</a:t>
            </a:r>
            <a:r>
              <a:rPr lang="en-US" sz="2800" dirty="0" smtClean="0">
                <a:solidFill>
                  <a:schemeClr val="bg1"/>
                </a:solidFill>
                <a:latin typeface="+mj-lt"/>
                <a:ea typeface="+mj-ea"/>
                <a:cs typeface="+mj-cs"/>
              </a:rPr>
              <a:t> Th-17</a:t>
            </a:r>
            <a:r>
              <a:rPr lang="el-GR" sz="2800" dirty="0" smtClean="0">
                <a:solidFill>
                  <a:schemeClr val="bg1"/>
                </a:solidFill>
                <a:latin typeface="+mj-lt"/>
                <a:ea typeface="+mj-ea"/>
                <a:cs typeface="+mj-cs"/>
              </a:rPr>
              <a:t> ανοσολογική απάντηση στην πολλαπλή σκλήρυνση</a:t>
            </a:r>
            <a:r>
              <a:rPr lang="en-US" sz="2800" dirty="0" smtClean="0">
                <a:solidFill>
                  <a:schemeClr val="bg1"/>
                </a:solidFill>
                <a:latin typeface="+mj-lt"/>
                <a:ea typeface="+mj-ea"/>
                <a:cs typeface="+mj-cs"/>
              </a:rPr>
              <a:t> </a:t>
            </a:r>
            <a:r>
              <a:rPr lang="el-GR" sz="2800" dirty="0" smtClean="0">
                <a:solidFill>
                  <a:schemeClr val="bg1"/>
                </a:solidFill>
                <a:latin typeface="+mj-lt"/>
                <a:ea typeface="+mj-ea"/>
                <a:cs typeface="+mj-cs"/>
              </a:rPr>
              <a:t> </a:t>
            </a:r>
            <a:r>
              <a:rPr kumimoji="0" lang="en-US" sz="2800" b="1" i="0" u="sng" strike="noStrike" kern="1200" cap="none" spc="0" normalizeH="0" baseline="0" noProof="0" dirty="0" smtClean="0">
                <a:ln>
                  <a:noFill/>
                </a:ln>
                <a:solidFill>
                  <a:schemeClr val="bg1"/>
                </a:solidFill>
                <a:effectLst/>
                <a:uLnTx/>
                <a:uFillTx/>
                <a:latin typeface="+mj-lt"/>
                <a:ea typeface="+mj-ea"/>
                <a:cs typeface="+mj-cs"/>
              </a:rPr>
              <a:t/>
            </a:r>
            <a:br>
              <a:rPr kumimoji="0" lang="en-US" sz="2800" b="1" i="0" u="sng" strike="noStrike" kern="1200" cap="none" spc="0" normalizeH="0" baseline="0" noProof="0" dirty="0" smtClean="0">
                <a:ln>
                  <a:noFill/>
                </a:ln>
                <a:solidFill>
                  <a:schemeClr val="bg1"/>
                </a:solidFill>
                <a:effectLst/>
                <a:uLnTx/>
                <a:uFillTx/>
                <a:latin typeface="+mj-lt"/>
                <a:ea typeface="+mj-ea"/>
                <a:cs typeface="+mj-cs"/>
              </a:rPr>
            </a:br>
            <a:endParaRPr kumimoji="0" lang="el-GR" sz="2800" b="1" i="0" u="none" strike="noStrike" kern="120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9" name="Rectangle 3"/>
          <p:cNvSpPr>
            <a:spLocks noChangeArrowheads="1"/>
          </p:cNvSpPr>
          <p:nvPr/>
        </p:nvSpPr>
        <p:spPr bwMode="auto">
          <a:xfrm>
            <a:off x="899592" y="4005064"/>
            <a:ext cx="7344816"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n-US" sz="3600" dirty="0" smtClean="0"/>
              <a:t>B</a:t>
            </a:r>
            <a:r>
              <a:rPr lang="el-GR" sz="3600" dirty="0" smtClean="0"/>
              <a:t> λεμφοκύτταρα</a:t>
            </a:r>
            <a:r>
              <a:rPr lang="en-GB" sz="3600" dirty="0" smtClean="0"/>
              <a:t> </a:t>
            </a:r>
            <a:endParaRPr lang="el-GR" sz="3600" dirty="0"/>
          </a:p>
        </p:txBody>
      </p:sp>
      <p:sp>
        <p:nvSpPr>
          <p:cNvPr id="7" name="Rectangle 6"/>
          <p:cNvSpPr/>
          <p:nvPr/>
        </p:nvSpPr>
        <p:spPr>
          <a:xfrm>
            <a:off x="360040" y="6279703"/>
            <a:ext cx="4572000" cy="461665"/>
          </a:xfrm>
          <a:prstGeom prst="rect">
            <a:avLst/>
          </a:prstGeom>
        </p:spPr>
        <p:txBody>
          <a:bodyPr>
            <a:spAutoFit/>
          </a:bodyPr>
          <a:lstStyle/>
          <a:p>
            <a:r>
              <a:rPr lang="el-GR" sz="2400" dirty="0" smtClean="0"/>
              <a:t>Ηράκλειο, 7</a:t>
            </a:r>
            <a:r>
              <a:rPr lang="en-US" sz="2400" dirty="0" smtClean="0"/>
              <a:t>.</a:t>
            </a:r>
            <a:r>
              <a:rPr lang="el-GR" sz="2400" dirty="0" smtClean="0"/>
              <a:t>10</a:t>
            </a:r>
            <a:r>
              <a:rPr lang="en-US" sz="2400" dirty="0" smtClean="0"/>
              <a:t>.1</a:t>
            </a:r>
            <a:r>
              <a:rPr lang="el-GR" sz="2400" dirty="0" smtClean="0"/>
              <a:t>7</a:t>
            </a:r>
            <a:endParaRPr lang="en-US" sz="2400" dirty="0"/>
          </a:p>
        </p:txBody>
      </p:sp>
      <p:sp>
        <p:nvSpPr>
          <p:cNvPr id="12" name="Title 1"/>
          <p:cNvSpPr txBox="1">
            <a:spLocks/>
          </p:cNvSpPr>
          <p:nvPr/>
        </p:nvSpPr>
        <p:spPr>
          <a:xfrm>
            <a:off x="1619672" y="1598935"/>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smtClean="0">
                <a:ln>
                  <a:noFill/>
                </a:ln>
                <a:solidFill>
                  <a:schemeClr val="tx1"/>
                </a:solidFill>
                <a:effectLst/>
                <a:uLnTx/>
                <a:uFillTx/>
                <a:latin typeface="+mj-lt"/>
                <a:ea typeface="+mj-ea"/>
                <a:cs typeface="+mj-cs"/>
              </a:rPr>
              <a:t> </a:t>
            </a:r>
            <a:r>
              <a:rPr kumimoji="0" lang="el-GR" sz="2800" b="1" i="0" u="none" strike="noStrike" kern="1200" cap="none" spc="0" normalizeH="0" baseline="0" noProof="0" smtClean="0">
                <a:ln>
                  <a:noFill/>
                </a:ln>
                <a:solidFill>
                  <a:schemeClr val="tx2"/>
                </a:solidFill>
                <a:effectLst/>
                <a:uLnTx/>
                <a:uFillTx/>
                <a:latin typeface="+mj-lt"/>
                <a:ea typeface="+mj-ea"/>
                <a:cs typeface="+mj-cs"/>
              </a:rPr>
              <a:t>Φλεγμονώδη/απομυελινωτικά 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p:cNvPicPr>
            <a:picLocks noChangeAspect="1" noChangeArrowheads="1"/>
          </p:cNvPicPr>
          <p:nvPr/>
        </p:nvPicPr>
        <p:blipFill>
          <a:blip r:embed="rId3" cstate="print"/>
          <a:srcRect/>
          <a:stretch>
            <a:fillRect/>
          </a:stretch>
        </p:blipFill>
        <p:spPr bwMode="auto">
          <a:xfrm>
            <a:off x="838200" y="2286000"/>
            <a:ext cx="2895600" cy="3257550"/>
          </a:xfrm>
          <a:prstGeom prst="rect">
            <a:avLst/>
          </a:prstGeom>
          <a:noFill/>
          <a:ln w="9525">
            <a:noFill/>
            <a:miter lim="800000"/>
            <a:headEnd/>
            <a:tailEnd/>
          </a:ln>
          <a:effectLst/>
        </p:spPr>
      </p:pic>
      <p:pic>
        <p:nvPicPr>
          <p:cNvPr id="82951" name="Picture 7"/>
          <p:cNvPicPr>
            <a:picLocks noChangeAspect="1" noChangeArrowheads="1"/>
          </p:cNvPicPr>
          <p:nvPr/>
        </p:nvPicPr>
        <p:blipFill>
          <a:blip r:embed="rId4" cstate="print"/>
          <a:srcRect/>
          <a:stretch>
            <a:fillRect/>
          </a:stretch>
        </p:blipFill>
        <p:spPr bwMode="auto">
          <a:xfrm>
            <a:off x="4572000" y="2286000"/>
            <a:ext cx="3752850" cy="3276600"/>
          </a:xfrm>
          <a:prstGeom prst="rect">
            <a:avLst/>
          </a:prstGeom>
          <a:noFill/>
          <a:ln w="9525">
            <a:noFill/>
            <a:miter lim="800000"/>
            <a:headEnd/>
            <a:tailEnd/>
          </a:ln>
          <a:effectLst/>
        </p:spPr>
      </p:pic>
      <p:sp>
        <p:nvSpPr>
          <p:cNvPr id="82952" name="Text Box 8"/>
          <p:cNvSpPr txBox="1">
            <a:spLocks noChangeArrowheads="1"/>
          </p:cNvSpPr>
          <p:nvPr/>
        </p:nvSpPr>
        <p:spPr bwMode="auto">
          <a:xfrm>
            <a:off x="4556125" y="2286000"/>
            <a:ext cx="895350" cy="366713"/>
          </a:xfrm>
          <a:prstGeom prst="rect">
            <a:avLst/>
          </a:prstGeom>
          <a:noFill/>
          <a:ln w="9525">
            <a:noFill/>
            <a:miter lim="800000"/>
            <a:headEnd/>
            <a:tailEnd/>
          </a:ln>
          <a:effectLst/>
        </p:spPr>
        <p:txBody>
          <a:bodyPr wrap="none">
            <a:spAutoFit/>
          </a:bodyPr>
          <a:lstStyle/>
          <a:p>
            <a:r>
              <a:rPr lang="en-GB" b="1"/>
              <a:t>CD138</a:t>
            </a:r>
            <a:endParaRPr lang="el-GR" b="1"/>
          </a:p>
        </p:txBody>
      </p:sp>
      <p:sp>
        <p:nvSpPr>
          <p:cNvPr id="82953" name="Text Box 9"/>
          <p:cNvSpPr txBox="1">
            <a:spLocks noChangeArrowheads="1"/>
          </p:cNvSpPr>
          <p:nvPr/>
        </p:nvSpPr>
        <p:spPr bwMode="auto">
          <a:xfrm>
            <a:off x="6911975" y="5897563"/>
            <a:ext cx="2116138" cy="274637"/>
          </a:xfrm>
          <a:prstGeom prst="rect">
            <a:avLst/>
          </a:prstGeom>
          <a:noFill/>
          <a:ln w="9525">
            <a:noFill/>
            <a:miter lim="800000"/>
            <a:headEnd/>
            <a:tailEnd/>
          </a:ln>
          <a:effectLst/>
        </p:spPr>
        <p:txBody>
          <a:bodyPr wrap="none">
            <a:spAutoFit/>
          </a:bodyPr>
          <a:lstStyle/>
          <a:p>
            <a:r>
              <a:rPr lang="en-GB" sz="1200" b="1"/>
              <a:t>Courtesy of Dr R Magliozzi</a:t>
            </a:r>
            <a:endParaRPr lang="el-GR" sz="1200" b="1"/>
          </a:p>
        </p:txBody>
      </p:sp>
      <p:sp>
        <p:nvSpPr>
          <p:cNvPr id="82954" name="Rectangle 4"/>
          <p:cNvSpPr>
            <a:spLocks noChangeArrowheads="1"/>
          </p:cNvSpPr>
          <p:nvPr/>
        </p:nvSpPr>
        <p:spPr bwMode="auto">
          <a:xfrm>
            <a:off x="457200" y="188640"/>
            <a:ext cx="8229600" cy="1143000"/>
          </a:xfrm>
          <a:prstGeom prst="rect">
            <a:avLst/>
          </a:prstGeom>
          <a:noFill/>
          <a:ln w="9525">
            <a:noFill/>
            <a:miter lim="800000"/>
            <a:headEnd/>
            <a:tailEnd/>
          </a:ln>
        </p:spPr>
        <p:txBody>
          <a:bodyPr anchor="ctr"/>
          <a:lstStyle/>
          <a:p>
            <a:r>
              <a:rPr lang="el-GR" sz="2800" b="1" dirty="0">
                <a:solidFill>
                  <a:schemeClr val="tx2"/>
                </a:solidFill>
              </a:rPr>
              <a:t>Β κύτταρα στην </a:t>
            </a:r>
            <a:r>
              <a:rPr lang="en-GB" sz="2800" b="1" dirty="0">
                <a:solidFill>
                  <a:schemeClr val="tx2"/>
                </a:solidFill>
              </a:rPr>
              <a:t>MS: </a:t>
            </a:r>
          </a:p>
          <a:p>
            <a:r>
              <a:rPr lang="en-GB" sz="2800" b="1" dirty="0">
                <a:solidFill>
                  <a:schemeClr val="tx2"/>
                </a:solidFill>
              </a:rPr>
              <a:t>                             </a:t>
            </a:r>
            <a:r>
              <a:rPr lang="el-GR" sz="2800" b="1" dirty="0" err="1">
                <a:solidFill>
                  <a:schemeClr val="tx2"/>
                </a:solidFill>
              </a:rPr>
              <a:t>παθολογοανατομικές</a:t>
            </a:r>
            <a:r>
              <a:rPr lang="el-GR" sz="2800" b="1" dirty="0">
                <a:solidFill>
                  <a:schemeClr val="tx2"/>
                </a:solidFill>
              </a:rPr>
              <a:t> ενδείξεις</a:t>
            </a:r>
          </a:p>
        </p:txBody>
      </p:sp>
      <p:sp>
        <p:nvSpPr>
          <p:cNvPr id="82955" name="Rectangle 11"/>
          <p:cNvSpPr>
            <a:spLocks noChangeArrowheads="1"/>
          </p:cNvSpPr>
          <p:nvPr/>
        </p:nvSpPr>
        <p:spPr bwMode="auto">
          <a:xfrm>
            <a:off x="1196975" y="1665288"/>
            <a:ext cx="5511800" cy="396875"/>
          </a:xfrm>
          <a:prstGeom prst="rect">
            <a:avLst/>
          </a:prstGeom>
          <a:noFill/>
          <a:ln w="9525">
            <a:noFill/>
            <a:miter lim="800000"/>
            <a:headEnd/>
            <a:tailEnd/>
          </a:ln>
          <a:effectLst/>
        </p:spPr>
        <p:txBody>
          <a:bodyPr wrap="none">
            <a:spAutoFit/>
          </a:bodyPr>
          <a:lstStyle/>
          <a:p>
            <a:r>
              <a:rPr lang="en-GB" sz="2000"/>
              <a:t>B </a:t>
            </a:r>
            <a:r>
              <a:rPr lang="el-GR" sz="2000"/>
              <a:t>κύτταρα και πλασματοκύτταρα σε </a:t>
            </a:r>
            <a:r>
              <a:rPr lang="en-GB" sz="2000"/>
              <a:t>MS </a:t>
            </a:r>
            <a:r>
              <a:rPr lang="el-GR" sz="2000"/>
              <a:t>βλάβες</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24771011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959133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11642150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6"/>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
        <p:nvSpPr>
          <p:cNvPr id="3" name="TextBox 2"/>
          <p:cNvSpPr txBox="1"/>
          <p:nvPr/>
        </p:nvSpPr>
        <p:spPr>
          <a:xfrm>
            <a:off x="0" y="0"/>
            <a:ext cx="9144000" cy="1556792"/>
          </a:xfrm>
          <a:prstGeom prst="rect">
            <a:avLst/>
          </a:prstGeom>
          <a:solidFill>
            <a:schemeClr val="bg1"/>
          </a:solidFill>
        </p:spPr>
        <p:txBody>
          <a:bodyPr wrap="none" rtlCol="0">
            <a:noAutofit/>
          </a:bodyPr>
          <a:lstStyle/>
          <a:p>
            <a:endParaRPr lang="en-US" dirty="0"/>
          </a:p>
        </p:txBody>
      </p:sp>
      <p:sp>
        <p:nvSpPr>
          <p:cNvPr id="4" name="TextBox 3"/>
          <p:cNvSpPr txBox="1"/>
          <p:nvPr/>
        </p:nvSpPr>
        <p:spPr>
          <a:xfrm>
            <a:off x="1280129" y="188640"/>
            <a:ext cx="6964279" cy="584775"/>
          </a:xfrm>
          <a:prstGeom prst="rect">
            <a:avLst/>
          </a:prstGeom>
          <a:noFill/>
        </p:spPr>
        <p:txBody>
          <a:bodyPr wrap="none" rtlCol="0">
            <a:spAutoFit/>
          </a:bodyPr>
          <a:lstStyle/>
          <a:p>
            <a:r>
              <a:rPr lang="el-GR" sz="3200" b="1" dirty="0" smtClean="0">
                <a:solidFill>
                  <a:schemeClr val="tx2"/>
                </a:solidFill>
              </a:rPr>
              <a:t>Β </a:t>
            </a:r>
            <a:r>
              <a:rPr lang="en-US" sz="3200" b="1" dirty="0" smtClean="0">
                <a:solidFill>
                  <a:schemeClr val="tx2"/>
                </a:solidFill>
              </a:rPr>
              <a:t>cell survival factor BAFF  in MS lesions</a:t>
            </a:r>
            <a:endParaRPr lang="en-US" sz="3200" b="1" dirty="0">
              <a:solidFill>
                <a:schemeClr val="tx2"/>
              </a:solidFill>
            </a:endParaRPr>
          </a:p>
        </p:txBody>
      </p:sp>
    </p:spTree>
    <p:extLst>
      <p:ext uri="{BB962C8B-B14F-4D97-AF65-F5344CB8AC3E}">
        <p14:creationId xmlns:p14="http://schemas.microsoft.com/office/powerpoint/2010/main" xmlns="" val="29028699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
          <p:cNvPicPr>
            <a:picLocks noGrp="1" noChangeAspect="1"/>
          </p:cNvPicPr>
          <p:nvPr isPhoto="1"/>
        </p:nvPicPr>
        <p:blipFill>
          <a:blip r:embed="rId3" cstate="print">
            <a:lum/>
            <a:extLst>
              <a:ext uri="{28A0092B-C50C-407E-A947-70E740481C1C}">
                <a14:useLocalDpi xmlns="" xmlns:a14="http://schemas.microsoft.com/office/drawing/2010/main" val="0"/>
              </a:ext>
            </a:extLst>
          </a:blip>
          <a:stretch>
            <a:fillRect/>
          </a:stretch>
        </p:blipFill>
        <p:spPr>
          <a:xfrm>
            <a:off x="0" y="0"/>
            <a:ext cx="9144000" cy="6858000"/>
          </a:xfrm>
          <a:prstGeom prst="rect">
            <a:avLst/>
          </a:prstGeom>
          <a:noFill/>
          <a:ln>
            <a:noFill/>
          </a:ln>
        </p:spPr>
      </p:pic>
      <p:sp>
        <p:nvSpPr>
          <p:cNvPr id="3" name="TextBox 2"/>
          <p:cNvSpPr txBox="1"/>
          <p:nvPr/>
        </p:nvSpPr>
        <p:spPr>
          <a:xfrm>
            <a:off x="0" y="0"/>
            <a:ext cx="9144000" cy="1556792"/>
          </a:xfrm>
          <a:prstGeom prst="rect">
            <a:avLst/>
          </a:prstGeom>
          <a:solidFill>
            <a:schemeClr val="bg1"/>
          </a:solidFill>
        </p:spPr>
        <p:txBody>
          <a:bodyPr wrap="none" rtlCol="0">
            <a:noAutofit/>
          </a:bodyPr>
          <a:lstStyle/>
          <a:p>
            <a:endParaRPr lang="en-US" dirty="0"/>
          </a:p>
        </p:txBody>
      </p:sp>
      <p:sp>
        <p:nvSpPr>
          <p:cNvPr id="4" name="TextBox 3"/>
          <p:cNvSpPr txBox="1"/>
          <p:nvPr/>
        </p:nvSpPr>
        <p:spPr>
          <a:xfrm>
            <a:off x="395536" y="188640"/>
            <a:ext cx="7808100" cy="584775"/>
          </a:xfrm>
          <a:prstGeom prst="rect">
            <a:avLst/>
          </a:prstGeom>
          <a:noFill/>
        </p:spPr>
        <p:txBody>
          <a:bodyPr wrap="none" rtlCol="0">
            <a:spAutoFit/>
          </a:bodyPr>
          <a:lstStyle/>
          <a:p>
            <a:r>
              <a:rPr lang="el-GR" sz="3200" b="1" dirty="0" smtClean="0">
                <a:solidFill>
                  <a:schemeClr val="tx2"/>
                </a:solidFill>
              </a:rPr>
              <a:t>Β </a:t>
            </a:r>
            <a:r>
              <a:rPr lang="en-US" sz="3200" b="1" dirty="0" smtClean="0">
                <a:solidFill>
                  <a:schemeClr val="tx2"/>
                </a:solidFill>
              </a:rPr>
              <a:t>cell </a:t>
            </a:r>
            <a:r>
              <a:rPr lang="en-US" sz="3200" b="1" dirty="0" err="1" smtClean="0">
                <a:solidFill>
                  <a:schemeClr val="tx2"/>
                </a:solidFill>
              </a:rPr>
              <a:t>chemotactic</a:t>
            </a:r>
            <a:r>
              <a:rPr lang="en-US" sz="3200" b="1" dirty="0" smtClean="0">
                <a:solidFill>
                  <a:schemeClr val="tx2"/>
                </a:solidFill>
              </a:rPr>
              <a:t> </a:t>
            </a:r>
            <a:r>
              <a:rPr lang="en-US" sz="3200" b="1" dirty="0" err="1" smtClean="0">
                <a:solidFill>
                  <a:schemeClr val="tx2"/>
                </a:solidFill>
              </a:rPr>
              <a:t>chemokine</a:t>
            </a:r>
            <a:r>
              <a:rPr lang="en-US" sz="3200" b="1" dirty="0" smtClean="0">
                <a:solidFill>
                  <a:schemeClr val="tx2"/>
                </a:solidFill>
              </a:rPr>
              <a:t> CXCL13</a:t>
            </a:r>
            <a:r>
              <a:rPr lang="el-GR" sz="3200" b="1" dirty="0" smtClean="0">
                <a:solidFill>
                  <a:schemeClr val="tx2"/>
                </a:solidFill>
              </a:rPr>
              <a:t> </a:t>
            </a:r>
            <a:r>
              <a:rPr lang="en-US" sz="3200" b="1" dirty="0" smtClean="0">
                <a:solidFill>
                  <a:schemeClr val="tx2"/>
                </a:solidFill>
              </a:rPr>
              <a:t> in MS </a:t>
            </a:r>
            <a:endParaRPr lang="en-US" sz="3200" b="1" dirty="0">
              <a:solidFill>
                <a:schemeClr val="tx2"/>
              </a:solidFill>
            </a:endParaRPr>
          </a:p>
        </p:txBody>
      </p:sp>
    </p:spTree>
    <p:extLst>
      <p:ext uri="{BB962C8B-B14F-4D97-AF65-F5344CB8AC3E}">
        <p14:creationId xmlns="" xmlns:p14="http://schemas.microsoft.com/office/powerpoint/2010/main" val="2707745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5"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16386" name="Rectangle 12"/>
          <p:cNvSpPr>
            <a:spLocks noChangeArrowheads="1"/>
          </p:cNvSpPr>
          <p:nvPr/>
        </p:nvSpPr>
        <p:spPr bwMode="auto">
          <a:xfrm>
            <a:off x="539552" y="87313"/>
            <a:ext cx="8320355" cy="584775"/>
          </a:xfrm>
          <a:prstGeom prst="rect">
            <a:avLst/>
          </a:prstGeom>
          <a:noFill/>
          <a:ln w="9525">
            <a:noFill/>
            <a:miter lim="800000"/>
            <a:headEnd/>
            <a:tailEnd/>
          </a:ln>
        </p:spPr>
        <p:txBody>
          <a:bodyPr wrap="none">
            <a:spAutoFit/>
          </a:bodyPr>
          <a:lstStyle/>
          <a:p>
            <a:r>
              <a:rPr lang="en-US" sz="3200" dirty="0" smtClean="0">
                <a:solidFill>
                  <a:schemeClr val="bg1"/>
                </a:solidFill>
                <a:latin typeface="Calibri" pitchFamily="34" charset="0"/>
              </a:rPr>
              <a:t>Experimental </a:t>
            </a:r>
            <a:r>
              <a:rPr lang="en-US" sz="3200" dirty="0" err="1" smtClean="0">
                <a:solidFill>
                  <a:schemeClr val="bg1"/>
                </a:solidFill>
                <a:latin typeface="Calibri" pitchFamily="34" charset="0"/>
              </a:rPr>
              <a:t>demyelinating</a:t>
            </a:r>
            <a:r>
              <a:rPr lang="en-US" sz="3200" dirty="0" smtClean="0">
                <a:solidFill>
                  <a:schemeClr val="bg1"/>
                </a:solidFill>
                <a:latin typeface="Calibri" pitchFamily="34" charset="0"/>
              </a:rPr>
              <a:t> diseases of the CNS </a:t>
            </a:r>
            <a:endParaRPr lang="en-GB" sz="3200" dirty="0">
              <a:solidFill>
                <a:schemeClr val="bg1"/>
              </a:solidFill>
              <a:latin typeface="Calibri" pitchFamily="34" charset="0"/>
            </a:endParaRPr>
          </a:p>
        </p:txBody>
      </p:sp>
      <p:sp>
        <p:nvSpPr>
          <p:cNvPr id="1025" name="Rectangle 1"/>
          <p:cNvSpPr>
            <a:spLocks noChangeArrowheads="1"/>
          </p:cNvSpPr>
          <p:nvPr/>
        </p:nvSpPr>
        <p:spPr bwMode="auto">
          <a:xfrm>
            <a:off x="467544" y="558834"/>
            <a:ext cx="8255000" cy="5678478"/>
          </a:xfrm>
          <a:prstGeom prst="rect">
            <a:avLst/>
          </a:prstGeom>
          <a:noFill/>
          <a:ln w="9525">
            <a:noFill/>
            <a:miter lim="800000"/>
            <a:headEnd/>
            <a:tailEnd/>
          </a:ln>
          <a:effectLst/>
        </p:spPr>
        <p:txBody>
          <a:bodyPr wrap="square" anchor="ctr">
            <a:spAutoFit/>
          </a:bodyPr>
          <a:lstStyle/>
          <a:p>
            <a:pPr algn="just">
              <a:lnSpc>
                <a:spcPct val="150000"/>
              </a:lnSpc>
              <a:tabLst>
                <a:tab pos="228600" algn="l"/>
              </a:tabLst>
              <a:defRPr/>
            </a:pPr>
            <a:r>
              <a:rPr lang="en-US" dirty="0" smtClean="0">
                <a:ea typeface="Times New Roman" pitchFamily="18" charset="0"/>
                <a:cs typeface="Arial" pitchFamily="34" charset="0"/>
              </a:rPr>
              <a:t> </a:t>
            </a:r>
            <a:endParaRPr lang="en-US" sz="1800" dirty="0">
              <a:latin typeface="+mn-lt"/>
              <a:ea typeface="Times New Roman" pitchFamily="18" charset="0"/>
              <a:cs typeface="Arial" pitchFamily="34" charset="0"/>
            </a:endParaRPr>
          </a:p>
          <a:p>
            <a:pPr algn="just">
              <a:lnSpc>
                <a:spcPct val="150000"/>
              </a:lnSpc>
              <a:buFont typeface="Wingdings" pitchFamily="2" charset="2"/>
              <a:buChar char="q"/>
              <a:tabLst>
                <a:tab pos="228600" algn="l"/>
              </a:tabLst>
              <a:defRPr/>
            </a:pPr>
            <a:r>
              <a:rPr lang="en-US" sz="2800" dirty="0" smtClean="0">
                <a:cs typeface="Arial" pitchFamily="34" charset="0"/>
              </a:rPr>
              <a:t> immune-mediated </a:t>
            </a:r>
            <a:r>
              <a:rPr lang="en-US" sz="2800" dirty="0" err="1" smtClean="0">
                <a:cs typeface="Arial" pitchFamily="34" charset="0"/>
              </a:rPr>
              <a:t>demyelination</a:t>
            </a:r>
            <a:endParaRPr lang="en-US" sz="2800" dirty="0" smtClean="0">
              <a:cs typeface="Arial" pitchFamily="34" charset="0"/>
            </a:endParaRPr>
          </a:p>
          <a:p>
            <a:pPr marL="1071563" lvl="3" indent="6350" algn="just">
              <a:lnSpc>
                <a:spcPct val="150000"/>
              </a:lnSpc>
              <a:buFont typeface="Wingdings" pitchFamily="2" charset="2"/>
              <a:buChar char="q"/>
              <a:tabLst>
                <a:tab pos="228600" algn="l"/>
              </a:tabLst>
              <a:defRPr/>
            </a:pPr>
            <a:r>
              <a:rPr lang="en-US" sz="2800" dirty="0" smtClean="0">
                <a:cs typeface="Arial" pitchFamily="34" charset="0"/>
              </a:rPr>
              <a:t> </a:t>
            </a:r>
            <a:r>
              <a:rPr lang="en-US" sz="2400" dirty="0" smtClean="0">
                <a:cs typeface="Arial" pitchFamily="34" charset="0"/>
              </a:rPr>
              <a:t>Experimental autoimmune encephalomyelitis (EAE)</a:t>
            </a:r>
          </a:p>
          <a:p>
            <a:pPr algn="just">
              <a:lnSpc>
                <a:spcPct val="150000"/>
              </a:lnSpc>
              <a:buFont typeface="Wingdings" pitchFamily="2" charset="2"/>
              <a:buChar char="q"/>
              <a:tabLst>
                <a:tab pos="228600" algn="l"/>
              </a:tabLst>
              <a:defRPr/>
            </a:pPr>
            <a:r>
              <a:rPr lang="en-US" sz="2800" dirty="0" smtClean="0">
                <a:cs typeface="Arial" pitchFamily="34" charset="0"/>
              </a:rPr>
              <a:t> chemically-induced </a:t>
            </a:r>
            <a:r>
              <a:rPr lang="en-US" sz="2800" dirty="0" err="1" smtClean="0">
                <a:cs typeface="Arial" pitchFamily="34" charset="0"/>
              </a:rPr>
              <a:t>demyelination</a:t>
            </a:r>
            <a:endParaRPr lang="en-US" sz="2800" dirty="0" smtClean="0">
              <a:cs typeface="Arial" pitchFamily="34" charset="0"/>
            </a:endParaRPr>
          </a:p>
          <a:p>
            <a:pPr lvl="3" indent="-211138" algn="just">
              <a:lnSpc>
                <a:spcPct val="150000"/>
              </a:lnSpc>
              <a:buFont typeface="Wingdings" pitchFamily="2" charset="2"/>
              <a:buChar char="q"/>
              <a:tabLst>
                <a:tab pos="228600" algn="l"/>
              </a:tabLst>
              <a:defRPr/>
            </a:pPr>
            <a:r>
              <a:rPr lang="en-US" sz="2800" dirty="0" smtClean="0">
                <a:latin typeface="+mn-lt"/>
                <a:cs typeface="Arial" pitchFamily="34" charset="0"/>
              </a:rPr>
              <a:t> </a:t>
            </a:r>
            <a:r>
              <a:rPr lang="en-US" sz="2800" dirty="0" err="1" smtClean="0">
                <a:latin typeface="+mn-lt"/>
                <a:cs typeface="Arial" pitchFamily="34" charset="0"/>
              </a:rPr>
              <a:t>cuprizone</a:t>
            </a:r>
            <a:r>
              <a:rPr lang="en-US" sz="2800" dirty="0" smtClean="0">
                <a:latin typeface="+mn-lt"/>
                <a:cs typeface="Arial" pitchFamily="34" charset="0"/>
              </a:rPr>
              <a:t>-induced </a:t>
            </a:r>
            <a:r>
              <a:rPr lang="en-US" sz="2800" dirty="0" err="1" smtClean="0">
                <a:latin typeface="+mn-lt"/>
                <a:cs typeface="Arial" pitchFamily="34" charset="0"/>
              </a:rPr>
              <a:t>demyelination</a:t>
            </a:r>
            <a:endParaRPr lang="en-US" sz="2800" dirty="0" smtClean="0">
              <a:latin typeface="+mn-lt"/>
              <a:cs typeface="Arial" pitchFamily="34" charset="0"/>
            </a:endParaRPr>
          </a:p>
          <a:p>
            <a:pPr lvl="3" indent="-211138" algn="just">
              <a:lnSpc>
                <a:spcPct val="150000"/>
              </a:lnSpc>
              <a:buFont typeface="Wingdings" pitchFamily="2" charset="2"/>
              <a:buChar char="q"/>
              <a:tabLst>
                <a:tab pos="228600" algn="l"/>
              </a:tabLst>
              <a:defRPr/>
            </a:pPr>
            <a:r>
              <a:rPr lang="en-US" sz="2800" dirty="0" smtClean="0">
                <a:cs typeface="Arial" pitchFamily="34" charset="0"/>
              </a:rPr>
              <a:t> </a:t>
            </a:r>
            <a:r>
              <a:rPr lang="en-US" sz="2800" dirty="0" err="1" smtClean="0">
                <a:cs typeface="Arial" pitchFamily="34" charset="0"/>
              </a:rPr>
              <a:t>ethidium</a:t>
            </a:r>
            <a:r>
              <a:rPr lang="en-US" sz="2800" dirty="0" smtClean="0">
                <a:cs typeface="Arial" pitchFamily="34" charset="0"/>
              </a:rPr>
              <a:t> bromide-induced </a:t>
            </a:r>
            <a:r>
              <a:rPr lang="en-US" sz="2800" dirty="0" err="1" smtClean="0">
                <a:cs typeface="Arial" pitchFamily="34" charset="0"/>
              </a:rPr>
              <a:t>demyelination</a:t>
            </a:r>
            <a:endParaRPr lang="en-US" sz="2800" dirty="0" smtClean="0">
              <a:latin typeface="+mn-lt"/>
              <a:cs typeface="Arial" pitchFamily="34" charset="0"/>
            </a:endParaRPr>
          </a:p>
          <a:p>
            <a:pPr algn="just">
              <a:lnSpc>
                <a:spcPct val="150000"/>
              </a:lnSpc>
              <a:buFont typeface="Wingdings" pitchFamily="2" charset="2"/>
              <a:buChar char="q"/>
              <a:tabLst>
                <a:tab pos="228600" algn="l"/>
              </a:tabLst>
              <a:defRPr/>
            </a:pPr>
            <a:r>
              <a:rPr lang="en-US" sz="2800" dirty="0" smtClean="0">
                <a:cs typeface="Arial" pitchFamily="34" charset="0"/>
              </a:rPr>
              <a:t> viral </a:t>
            </a:r>
            <a:r>
              <a:rPr lang="en-US" sz="2800" dirty="0" err="1" smtClean="0">
                <a:cs typeface="Arial" pitchFamily="34" charset="0"/>
              </a:rPr>
              <a:t>demyelination</a:t>
            </a:r>
            <a:endParaRPr lang="en-US" sz="2800" dirty="0" smtClean="0">
              <a:cs typeface="Arial" pitchFamily="34" charset="0"/>
            </a:endParaRPr>
          </a:p>
          <a:p>
            <a:pPr lvl="3" indent="-211138" algn="just">
              <a:lnSpc>
                <a:spcPct val="150000"/>
              </a:lnSpc>
              <a:buFont typeface="Wingdings" pitchFamily="2" charset="2"/>
              <a:buChar char="q"/>
              <a:tabLst>
                <a:tab pos="228600" algn="l"/>
              </a:tabLst>
              <a:defRPr/>
            </a:pPr>
            <a:r>
              <a:rPr lang="en-US" sz="2800" dirty="0" smtClean="0">
                <a:cs typeface="Arial" pitchFamily="34" charset="0"/>
              </a:rPr>
              <a:t> Theiler’s virus induced  (TMEV)</a:t>
            </a:r>
          </a:p>
          <a:p>
            <a:pPr lvl="3" indent="-211138" algn="just">
              <a:lnSpc>
                <a:spcPct val="150000"/>
              </a:lnSpc>
              <a:buFont typeface="Wingdings" pitchFamily="2" charset="2"/>
              <a:buChar char="q"/>
              <a:tabLst>
                <a:tab pos="228600" algn="l"/>
              </a:tabLst>
              <a:defRPr/>
            </a:pPr>
            <a:r>
              <a:rPr lang="en-US" sz="2800" dirty="0" smtClean="0">
                <a:latin typeface="+mn-lt"/>
                <a:cs typeface="Arial" pitchFamily="34" charset="0"/>
              </a:rPr>
              <a:t> MHV-4 </a:t>
            </a:r>
            <a:endParaRPr lang="en-GB" sz="2800" dirty="0">
              <a:latin typeface="+mn-lt"/>
              <a:cs typeface="Arial" pitchFamily="34" charset="0"/>
            </a:endParaRPr>
          </a:p>
        </p:txBody>
      </p:sp>
      <p:sp>
        <p:nvSpPr>
          <p:cNvPr id="6"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n-US" sz="2000" dirty="0" smtClean="0">
                <a:solidFill>
                  <a:schemeClr val="tx1">
                    <a:tint val="75000"/>
                  </a:schemeClr>
                </a:solidFill>
              </a:rPr>
              <a:t>7</a:t>
            </a:r>
            <a:r>
              <a:rPr lang="en-US" sz="2000" dirty="0" smtClean="0">
                <a:solidFill>
                  <a:schemeClr val="tx1">
                    <a:tint val="75000"/>
                  </a:schemeClr>
                </a:solidFill>
                <a:latin typeface="+mn-lt"/>
              </a:rPr>
              <a:t>.10.17</a:t>
            </a:r>
            <a:endParaRPr lang="en-GB" sz="2000" dirty="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4"/>
          <p:cNvSpPr>
            <a:spLocks noChangeArrowheads="1"/>
          </p:cNvSpPr>
          <p:nvPr/>
        </p:nvSpPr>
        <p:spPr bwMode="auto">
          <a:xfrm>
            <a:off x="457200" y="-90264"/>
            <a:ext cx="8229600" cy="1143000"/>
          </a:xfrm>
          <a:prstGeom prst="rect">
            <a:avLst/>
          </a:prstGeom>
          <a:noFill/>
          <a:ln w="9525">
            <a:noFill/>
            <a:miter lim="800000"/>
            <a:headEnd/>
            <a:tailEnd/>
          </a:ln>
        </p:spPr>
        <p:txBody>
          <a:bodyPr anchor="ctr"/>
          <a:lstStyle/>
          <a:p>
            <a:r>
              <a:rPr lang="el-GR" sz="2800" b="1" dirty="0">
                <a:solidFill>
                  <a:schemeClr val="tx2"/>
                </a:solidFill>
              </a:rPr>
              <a:t>Β κύτταρα στην </a:t>
            </a:r>
            <a:r>
              <a:rPr lang="en-GB" sz="2800" b="1" dirty="0" smtClean="0">
                <a:solidFill>
                  <a:schemeClr val="tx2"/>
                </a:solidFill>
              </a:rPr>
              <a:t>MS</a:t>
            </a:r>
            <a:r>
              <a:rPr lang="el-GR" sz="2800" b="1" dirty="0" smtClean="0">
                <a:solidFill>
                  <a:schemeClr val="tx2"/>
                </a:solidFill>
              </a:rPr>
              <a:t>: εναπόθεση αυτό-αντισωμάτων και συμπληρώματος σε </a:t>
            </a:r>
            <a:r>
              <a:rPr lang="el-GR" sz="2800" b="1" dirty="0" err="1" smtClean="0">
                <a:solidFill>
                  <a:schemeClr val="tx2"/>
                </a:solidFill>
              </a:rPr>
              <a:t>απομυελινωτικές</a:t>
            </a:r>
            <a:r>
              <a:rPr lang="el-GR" sz="2800" b="1" dirty="0" smtClean="0">
                <a:solidFill>
                  <a:schemeClr val="tx2"/>
                </a:solidFill>
              </a:rPr>
              <a:t> πλάκες</a:t>
            </a:r>
            <a:endParaRPr lang="el-GR" sz="2800" b="1" dirty="0">
              <a:solidFill>
                <a:schemeClr val="tx2"/>
              </a:solidFill>
            </a:endParaRPr>
          </a:p>
        </p:txBody>
      </p:sp>
      <p:pic>
        <p:nvPicPr>
          <p:cNvPr id="132108" name="Picture 12"/>
          <p:cNvPicPr>
            <a:picLocks noChangeAspect="1" noChangeArrowheads="1"/>
          </p:cNvPicPr>
          <p:nvPr/>
        </p:nvPicPr>
        <p:blipFill>
          <a:blip r:embed="rId3" cstate="print"/>
          <a:srcRect/>
          <a:stretch>
            <a:fillRect/>
          </a:stretch>
        </p:blipFill>
        <p:spPr bwMode="auto">
          <a:xfrm>
            <a:off x="304800" y="1752600"/>
            <a:ext cx="1970088" cy="3124200"/>
          </a:xfrm>
          <a:prstGeom prst="rect">
            <a:avLst/>
          </a:prstGeom>
          <a:noFill/>
          <a:ln w="9525">
            <a:noFill/>
            <a:miter lim="800000"/>
            <a:headEnd/>
            <a:tailEnd/>
          </a:ln>
          <a:effectLst/>
        </p:spPr>
      </p:pic>
      <p:pic>
        <p:nvPicPr>
          <p:cNvPr id="132109" name="Picture 13"/>
          <p:cNvPicPr>
            <a:picLocks noChangeAspect="1" noChangeArrowheads="1"/>
          </p:cNvPicPr>
          <p:nvPr/>
        </p:nvPicPr>
        <p:blipFill>
          <a:blip r:embed="rId4" cstate="print"/>
          <a:srcRect/>
          <a:stretch>
            <a:fillRect/>
          </a:stretch>
        </p:blipFill>
        <p:spPr bwMode="auto">
          <a:xfrm>
            <a:off x="2362200" y="1752600"/>
            <a:ext cx="2225675" cy="3086100"/>
          </a:xfrm>
          <a:prstGeom prst="rect">
            <a:avLst/>
          </a:prstGeom>
          <a:noFill/>
          <a:ln w="9525">
            <a:noFill/>
            <a:miter lim="800000"/>
            <a:headEnd/>
            <a:tailEnd/>
          </a:ln>
          <a:effectLst/>
        </p:spPr>
      </p:pic>
      <p:pic>
        <p:nvPicPr>
          <p:cNvPr id="132110" name="Picture 14"/>
          <p:cNvPicPr>
            <a:picLocks noChangeAspect="1" noChangeArrowheads="1"/>
          </p:cNvPicPr>
          <p:nvPr/>
        </p:nvPicPr>
        <p:blipFill>
          <a:blip r:embed="rId5" cstate="print"/>
          <a:srcRect/>
          <a:stretch>
            <a:fillRect/>
          </a:stretch>
        </p:blipFill>
        <p:spPr bwMode="auto">
          <a:xfrm>
            <a:off x="4648200" y="1752600"/>
            <a:ext cx="2146300" cy="3048000"/>
          </a:xfrm>
          <a:prstGeom prst="rect">
            <a:avLst/>
          </a:prstGeom>
          <a:noFill/>
          <a:ln w="9525">
            <a:noFill/>
            <a:miter lim="800000"/>
            <a:headEnd/>
            <a:tailEnd/>
          </a:ln>
          <a:effectLst/>
        </p:spPr>
      </p:pic>
      <p:pic>
        <p:nvPicPr>
          <p:cNvPr id="132111" name="Picture 15"/>
          <p:cNvPicPr>
            <a:picLocks noChangeAspect="1" noChangeArrowheads="1"/>
          </p:cNvPicPr>
          <p:nvPr/>
        </p:nvPicPr>
        <p:blipFill>
          <a:blip r:embed="rId6" cstate="print"/>
          <a:srcRect/>
          <a:stretch>
            <a:fillRect/>
          </a:stretch>
        </p:blipFill>
        <p:spPr bwMode="auto">
          <a:xfrm>
            <a:off x="6858000" y="1752600"/>
            <a:ext cx="1981200" cy="3048000"/>
          </a:xfrm>
          <a:prstGeom prst="rect">
            <a:avLst/>
          </a:prstGeom>
          <a:noFill/>
          <a:ln w="9525">
            <a:noFill/>
            <a:miter lim="800000"/>
            <a:headEnd/>
            <a:tailEnd/>
          </a:ln>
          <a:effectLst/>
        </p:spPr>
      </p:pic>
      <p:sp>
        <p:nvSpPr>
          <p:cNvPr id="132112" name="Rectangle 16"/>
          <p:cNvSpPr>
            <a:spLocks noChangeArrowheads="1"/>
          </p:cNvSpPr>
          <p:nvPr/>
        </p:nvSpPr>
        <p:spPr bwMode="auto">
          <a:xfrm>
            <a:off x="304800" y="1219200"/>
            <a:ext cx="7092950" cy="396875"/>
          </a:xfrm>
          <a:prstGeom prst="rect">
            <a:avLst/>
          </a:prstGeom>
          <a:noFill/>
          <a:ln w="9525">
            <a:noFill/>
            <a:miter lim="800000"/>
            <a:headEnd/>
            <a:tailEnd/>
          </a:ln>
          <a:effectLst/>
        </p:spPr>
        <p:txBody>
          <a:bodyPr wrap="none">
            <a:spAutoFit/>
          </a:bodyPr>
          <a:lstStyle/>
          <a:p>
            <a:r>
              <a:rPr lang="el-GR" sz="2000"/>
              <a:t>Εναπόθεση αντισωμάτων και συμπληρώματος σε </a:t>
            </a:r>
            <a:r>
              <a:rPr lang="en-GB" sz="2000"/>
              <a:t>MS </a:t>
            </a:r>
            <a:r>
              <a:rPr lang="el-GR" sz="2000"/>
              <a:t>βλάβες</a:t>
            </a:r>
          </a:p>
        </p:txBody>
      </p:sp>
      <p:sp>
        <p:nvSpPr>
          <p:cNvPr id="132113" name="Text Box 17"/>
          <p:cNvSpPr txBox="1">
            <a:spLocks noChangeArrowheads="1"/>
          </p:cNvSpPr>
          <p:nvPr/>
        </p:nvSpPr>
        <p:spPr bwMode="auto">
          <a:xfrm>
            <a:off x="6228184" y="6525344"/>
            <a:ext cx="2878930" cy="338554"/>
          </a:xfrm>
          <a:prstGeom prst="rect">
            <a:avLst/>
          </a:prstGeom>
          <a:noFill/>
          <a:ln w="9525">
            <a:noFill/>
            <a:miter lim="800000"/>
            <a:headEnd/>
            <a:tailEnd/>
          </a:ln>
          <a:effectLst/>
        </p:spPr>
        <p:txBody>
          <a:bodyPr wrap="none">
            <a:spAutoFit/>
          </a:bodyPr>
          <a:lstStyle/>
          <a:p>
            <a:r>
              <a:rPr lang="en-GB" sz="1600" b="1" dirty="0" err="1"/>
              <a:t>Archelos</a:t>
            </a:r>
            <a:r>
              <a:rPr lang="en-GB" sz="1600" b="1" dirty="0"/>
              <a:t> et al, 2000, </a:t>
            </a:r>
            <a:r>
              <a:rPr lang="en-GB" sz="1600" b="1" dirty="0" err="1"/>
              <a:t>AnnNeurol</a:t>
            </a:r>
            <a:endParaRPr lang="el-GR" sz="1600" b="1" dirty="0"/>
          </a:p>
        </p:txBody>
      </p:sp>
      <p:sp>
        <p:nvSpPr>
          <p:cNvPr id="132114" name="Text Box 18"/>
          <p:cNvSpPr txBox="1">
            <a:spLocks noChangeArrowheads="1"/>
          </p:cNvSpPr>
          <p:nvPr/>
        </p:nvSpPr>
        <p:spPr bwMode="auto">
          <a:xfrm>
            <a:off x="304800" y="4495800"/>
            <a:ext cx="628650" cy="366713"/>
          </a:xfrm>
          <a:prstGeom prst="rect">
            <a:avLst/>
          </a:prstGeom>
          <a:noFill/>
          <a:ln w="9525">
            <a:noFill/>
            <a:miter lim="800000"/>
            <a:headEnd/>
            <a:tailEnd/>
          </a:ln>
          <a:effectLst/>
        </p:spPr>
        <p:txBody>
          <a:bodyPr wrap="none">
            <a:spAutoFit/>
          </a:bodyPr>
          <a:lstStyle/>
          <a:p>
            <a:r>
              <a:rPr lang="en-GB" b="1"/>
              <a:t>LFB</a:t>
            </a:r>
            <a:endParaRPr lang="el-GR" b="1"/>
          </a:p>
        </p:txBody>
      </p:sp>
      <p:sp>
        <p:nvSpPr>
          <p:cNvPr id="132115" name="Text Box 19"/>
          <p:cNvSpPr txBox="1">
            <a:spLocks noChangeArrowheads="1"/>
          </p:cNvSpPr>
          <p:nvPr/>
        </p:nvSpPr>
        <p:spPr bwMode="auto">
          <a:xfrm>
            <a:off x="4572000" y="4510088"/>
            <a:ext cx="1047750" cy="366712"/>
          </a:xfrm>
          <a:prstGeom prst="rect">
            <a:avLst/>
          </a:prstGeom>
          <a:noFill/>
          <a:ln w="9525">
            <a:noFill/>
            <a:miter lim="800000"/>
            <a:headEnd/>
            <a:tailEnd/>
          </a:ln>
          <a:effectLst/>
        </p:spPr>
        <p:txBody>
          <a:bodyPr wrap="none">
            <a:spAutoFit/>
          </a:bodyPr>
          <a:lstStyle/>
          <a:p>
            <a:r>
              <a:rPr lang="en-GB" b="1"/>
              <a:t>anti-IgG</a:t>
            </a:r>
            <a:endParaRPr lang="el-GR" b="1"/>
          </a:p>
        </p:txBody>
      </p:sp>
      <p:sp>
        <p:nvSpPr>
          <p:cNvPr id="132116" name="Text Box 20"/>
          <p:cNvSpPr txBox="1">
            <a:spLocks noChangeArrowheads="1"/>
          </p:cNvSpPr>
          <p:nvPr/>
        </p:nvSpPr>
        <p:spPr bwMode="auto">
          <a:xfrm>
            <a:off x="6877050" y="1690688"/>
            <a:ext cx="1365250" cy="366712"/>
          </a:xfrm>
          <a:prstGeom prst="rect">
            <a:avLst/>
          </a:prstGeom>
          <a:noFill/>
          <a:ln w="9525">
            <a:noFill/>
            <a:miter lim="800000"/>
            <a:headEnd/>
            <a:tailEnd/>
          </a:ln>
          <a:effectLst/>
        </p:spPr>
        <p:txBody>
          <a:bodyPr wrap="none">
            <a:spAutoFit/>
          </a:bodyPr>
          <a:lstStyle/>
          <a:p>
            <a:r>
              <a:rPr lang="en-GB" b="1"/>
              <a:t>anti-C9neo</a:t>
            </a:r>
            <a:endParaRPr lang="el-GR" b="1"/>
          </a:p>
        </p:txBody>
      </p:sp>
      <p:sp>
        <p:nvSpPr>
          <p:cNvPr id="132117" name="Text Box 21"/>
          <p:cNvSpPr txBox="1">
            <a:spLocks noChangeArrowheads="1"/>
          </p:cNvSpPr>
          <p:nvPr/>
        </p:nvSpPr>
        <p:spPr bwMode="auto">
          <a:xfrm>
            <a:off x="2286000" y="4510088"/>
            <a:ext cx="2127250" cy="366712"/>
          </a:xfrm>
          <a:prstGeom prst="rect">
            <a:avLst/>
          </a:prstGeom>
          <a:noFill/>
          <a:ln w="9525">
            <a:noFill/>
            <a:miter lim="800000"/>
            <a:headEnd/>
            <a:tailEnd/>
          </a:ln>
          <a:effectLst/>
        </p:spPr>
        <p:txBody>
          <a:bodyPr wrap="none">
            <a:spAutoFit/>
          </a:bodyPr>
          <a:lstStyle/>
          <a:p>
            <a:r>
              <a:rPr lang="en-GB" b="1"/>
              <a:t>anti-PLP/ PLP ISH</a:t>
            </a:r>
            <a:endParaRPr lang="el-GR" b="1"/>
          </a:p>
        </p:txBody>
      </p:sp>
      <p:pic>
        <p:nvPicPr>
          <p:cNvPr id="132118" name="Picture 22"/>
          <p:cNvPicPr>
            <a:picLocks noChangeAspect="1" noChangeArrowheads="1"/>
          </p:cNvPicPr>
          <p:nvPr/>
        </p:nvPicPr>
        <p:blipFill>
          <a:blip r:embed="rId7" cstate="print"/>
          <a:srcRect/>
          <a:stretch>
            <a:fillRect/>
          </a:stretch>
        </p:blipFill>
        <p:spPr bwMode="auto">
          <a:xfrm>
            <a:off x="2133600" y="4889500"/>
            <a:ext cx="4495800" cy="1739900"/>
          </a:xfrm>
          <a:prstGeom prst="rect">
            <a:avLst/>
          </a:prstGeom>
          <a:noFill/>
          <a:ln w="9525">
            <a:noFill/>
            <a:miter lim="800000"/>
            <a:headEnd/>
            <a:tailEnd/>
          </a:ln>
          <a:effectLst/>
        </p:spPr>
      </p:pic>
      <p:sp>
        <p:nvSpPr>
          <p:cNvPr id="132119" name="Text Box 23"/>
          <p:cNvSpPr txBox="1">
            <a:spLocks noChangeArrowheads="1"/>
          </p:cNvSpPr>
          <p:nvPr/>
        </p:nvSpPr>
        <p:spPr bwMode="auto">
          <a:xfrm>
            <a:off x="2076450" y="6262688"/>
            <a:ext cx="1047750" cy="366712"/>
          </a:xfrm>
          <a:prstGeom prst="rect">
            <a:avLst/>
          </a:prstGeom>
          <a:noFill/>
          <a:ln w="9525">
            <a:noFill/>
            <a:miter lim="800000"/>
            <a:headEnd/>
            <a:tailEnd/>
          </a:ln>
          <a:effectLst/>
        </p:spPr>
        <p:txBody>
          <a:bodyPr wrap="none">
            <a:spAutoFit/>
          </a:bodyPr>
          <a:lstStyle/>
          <a:p>
            <a:r>
              <a:rPr lang="en-GB" b="1"/>
              <a:t>anti-IgG</a:t>
            </a:r>
            <a:endParaRPr lang="el-GR" b="1"/>
          </a:p>
        </p:txBody>
      </p:sp>
      <p:sp>
        <p:nvSpPr>
          <p:cNvPr id="132120" name="Text Box 24"/>
          <p:cNvSpPr txBox="1">
            <a:spLocks noChangeArrowheads="1"/>
          </p:cNvSpPr>
          <p:nvPr/>
        </p:nvSpPr>
        <p:spPr bwMode="auto">
          <a:xfrm>
            <a:off x="4349750" y="6324600"/>
            <a:ext cx="1365250" cy="366713"/>
          </a:xfrm>
          <a:prstGeom prst="rect">
            <a:avLst/>
          </a:prstGeom>
          <a:noFill/>
          <a:ln w="9525">
            <a:noFill/>
            <a:miter lim="800000"/>
            <a:headEnd/>
            <a:tailEnd/>
          </a:ln>
          <a:effectLst/>
        </p:spPr>
        <p:txBody>
          <a:bodyPr wrap="none">
            <a:spAutoFit/>
          </a:bodyPr>
          <a:lstStyle/>
          <a:p>
            <a:r>
              <a:rPr lang="en-GB" b="1"/>
              <a:t>anti-C9neo</a:t>
            </a:r>
            <a:endParaRPr lang="el-GR" b="1"/>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p:cNvSpPr>
            <a:spLocks noChangeArrowheads="1"/>
          </p:cNvSpPr>
          <p:nvPr/>
        </p:nvSpPr>
        <p:spPr bwMode="auto">
          <a:xfrm>
            <a:off x="457200" y="-76200"/>
            <a:ext cx="8229600" cy="1143000"/>
          </a:xfrm>
          <a:prstGeom prst="rect">
            <a:avLst/>
          </a:prstGeom>
          <a:noFill/>
          <a:ln w="9525">
            <a:noFill/>
            <a:miter lim="800000"/>
            <a:headEnd/>
            <a:tailEnd/>
          </a:ln>
        </p:spPr>
        <p:txBody>
          <a:bodyPr anchor="ctr"/>
          <a:lstStyle/>
          <a:p>
            <a:r>
              <a:rPr lang="en-US" sz="3200" dirty="0" smtClean="0"/>
              <a:t>What is the target </a:t>
            </a:r>
            <a:r>
              <a:rPr lang="en-US" sz="3200" dirty="0" err="1" smtClean="0"/>
              <a:t>autoantigen</a:t>
            </a:r>
            <a:r>
              <a:rPr lang="en-US" sz="3200" dirty="0" smtClean="0"/>
              <a:t> in MS?</a:t>
            </a:r>
            <a:endParaRPr lang="el-GR" sz="3200" dirty="0"/>
          </a:p>
        </p:txBody>
      </p:sp>
      <p:pic>
        <p:nvPicPr>
          <p:cNvPr id="141321" name="Picture 9"/>
          <p:cNvPicPr>
            <a:picLocks noChangeAspect="1" noChangeArrowheads="1"/>
          </p:cNvPicPr>
          <p:nvPr/>
        </p:nvPicPr>
        <p:blipFill>
          <a:blip r:embed="rId3" cstate="print"/>
          <a:srcRect/>
          <a:stretch>
            <a:fillRect/>
          </a:stretch>
        </p:blipFill>
        <p:spPr bwMode="auto">
          <a:xfrm>
            <a:off x="328613" y="2043113"/>
            <a:ext cx="3709987" cy="3976687"/>
          </a:xfrm>
          <a:prstGeom prst="rect">
            <a:avLst/>
          </a:prstGeom>
          <a:noFill/>
          <a:ln w="9525">
            <a:noFill/>
            <a:miter lim="800000"/>
            <a:headEnd/>
            <a:tailEnd/>
          </a:ln>
          <a:effectLst/>
        </p:spPr>
      </p:pic>
      <p:sp>
        <p:nvSpPr>
          <p:cNvPr id="141322" name="Text Box 10"/>
          <p:cNvSpPr txBox="1">
            <a:spLocks noChangeArrowheads="1"/>
          </p:cNvSpPr>
          <p:nvPr/>
        </p:nvSpPr>
        <p:spPr bwMode="auto">
          <a:xfrm>
            <a:off x="5898345" y="4648200"/>
            <a:ext cx="3626655" cy="954107"/>
          </a:xfrm>
          <a:prstGeom prst="rect">
            <a:avLst/>
          </a:prstGeom>
          <a:noFill/>
          <a:ln w="9525">
            <a:noFill/>
            <a:miter lim="800000"/>
            <a:headEnd/>
            <a:tailEnd/>
          </a:ln>
          <a:effectLst/>
        </p:spPr>
        <p:txBody>
          <a:bodyPr wrap="square">
            <a:spAutoFit/>
          </a:bodyPr>
          <a:lstStyle/>
          <a:p>
            <a:r>
              <a:rPr lang="en-GB" sz="1400" b="1" dirty="0" err="1"/>
              <a:t>Archelos</a:t>
            </a:r>
            <a:r>
              <a:rPr lang="en-GB" sz="1400" b="1" dirty="0"/>
              <a:t> et al, 2000, </a:t>
            </a:r>
            <a:r>
              <a:rPr lang="en-GB" sz="1400" b="1" dirty="0" err="1" smtClean="0"/>
              <a:t>AnnNeurol</a:t>
            </a:r>
            <a:endParaRPr lang="en-GB" sz="1400" b="1" dirty="0" smtClean="0"/>
          </a:p>
          <a:p>
            <a:r>
              <a:rPr lang="en-US" sz="1400" b="1" dirty="0" err="1" smtClean="0"/>
              <a:t>Mathey</a:t>
            </a:r>
            <a:r>
              <a:rPr lang="en-US" sz="1400" b="1" dirty="0" smtClean="0"/>
              <a:t> et al, 2007, </a:t>
            </a:r>
            <a:r>
              <a:rPr lang="en-US" sz="1400" b="1" dirty="0" err="1" smtClean="0"/>
              <a:t>JEM</a:t>
            </a:r>
            <a:endParaRPr lang="en-US" sz="1400" b="1" dirty="0" smtClean="0"/>
          </a:p>
          <a:p>
            <a:r>
              <a:rPr lang="en-US" sz="1400" b="1" dirty="0" smtClean="0"/>
              <a:t> </a:t>
            </a:r>
            <a:r>
              <a:rPr lang="en-US" sz="1400" b="1" dirty="0" err="1" smtClean="0"/>
              <a:t>Srivastava</a:t>
            </a:r>
            <a:r>
              <a:rPr lang="en-US" sz="1400" b="1" dirty="0" smtClean="0"/>
              <a:t>  et al, 2012, </a:t>
            </a:r>
            <a:r>
              <a:rPr lang="en-US" sz="1400" b="1" dirty="0" err="1" smtClean="0"/>
              <a:t>NEJM</a:t>
            </a:r>
            <a:endParaRPr lang="en-US" sz="1400" b="1" dirty="0" smtClean="0"/>
          </a:p>
          <a:p>
            <a:r>
              <a:rPr lang="en-US" sz="1400" b="1" dirty="0" smtClean="0"/>
              <a:t>Lee et al, 2011, </a:t>
            </a:r>
            <a:r>
              <a:rPr lang="en-US" sz="1400" b="1" dirty="0" err="1" smtClean="0"/>
              <a:t>JNI</a:t>
            </a:r>
            <a:endParaRPr lang="en-US" sz="1400" b="1" dirty="0" smtClean="0"/>
          </a:p>
        </p:txBody>
      </p:sp>
      <p:sp>
        <p:nvSpPr>
          <p:cNvPr id="141323" name="Text Box 11"/>
          <p:cNvSpPr txBox="1">
            <a:spLocks noChangeArrowheads="1"/>
          </p:cNvSpPr>
          <p:nvPr/>
        </p:nvSpPr>
        <p:spPr bwMode="auto">
          <a:xfrm>
            <a:off x="1127125" y="1600200"/>
            <a:ext cx="1705147" cy="369332"/>
          </a:xfrm>
          <a:prstGeom prst="rect">
            <a:avLst/>
          </a:prstGeom>
          <a:noFill/>
          <a:ln w="9525">
            <a:noFill/>
            <a:miter lim="800000"/>
            <a:headEnd/>
            <a:tailEnd/>
          </a:ln>
          <a:effectLst/>
        </p:spPr>
        <p:txBody>
          <a:bodyPr wrap="none">
            <a:spAutoFit/>
          </a:bodyPr>
          <a:lstStyle/>
          <a:p>
            <a:r>
              <a:rPr lang="en-US" b="1" dirty="0" smtClean="0"/>
              <a:t>Myelin antigens</a:t>
            </a:r>
            <a:endParaRPr lang="el-GR" b="1" dirty="0"/>
          </a:p>
        </p:txBody>
      </p:sp>
      <p:sp>
        <p:nvSpPr>
          <p:cNvPr id="141324" name="Text Box 12"/>
          <p:cNvSpPr txBox="1">
            <a:spLocks noChangeArrowheads="1"/>
          </p:cNvSpPr>
          <p:nvPr/>
        </p:nvSpPr>
        <p:spPr bwMode="auto">
          <a:xfrm>
            <a:off x="3817876" y="1614488"/>
            <a:ext cx="2321020" cy="369332"/>
          </a:xfrm>
          <a:prstGeom prst="rect">
            <a:avLst/>
          </a:prstGeom>
          <a:noFill/>
          <a:ln w="9525">
            <a:noFill/>
            <a:miter lim="800000"/>
            <a:headEnd/>
            <a:tailEnd/>
          </a:ln>
          <a:effectLst/>
        </p:spPr>
        <p:txBody>
          <a:bodyPr wrap="none">
            <a:spAutoFit/>
          </a:bodyPr>
          <a:lstStyle/>
          <a:p>
            <a:r>
              <a:rPr lang="en-US" b="1" dirty="0" err="1" smtClean="0"/>
              <a:t>Neuroaxonal</a:t>
            </a:r>
            <a:r>
              <a:rPr lang="en-US" b="1" dirty="0" smtClean="0"/>
              <a:t> antigens</a:t>
            </a:r>
            <a:r>
              <a:rPr lang="el-GR" b="1" dirty="0" smtClean="0"/>
              <a:t> </a:t>
            </a:r>
            <a:endParaRPr lang="el-GR" b="1" dirty="0"/>
          </a:p>
        </p:txBody>
      </p:sp>
      <p:sp>
        <p:nvSpPr>
          <p:cNvPr id="141325" name="Text Box 13"/>
          <p:cNvSpPr txBox="1">
            <a:spLocks noChangeArrowheads="1"/>
          </p:cNvSpPr>
          <p:nvPr/>
        </p:nvSpPr>
        <p:spPr bwMode="auto">
          <a:xfrm>
            <a:off x="6523465" y="1600200"/>
            <a:ext cx="2048125" cy="369332"/>
          </a:xfrm>
          <a:prstGeom prst="rect">
            <a:avLst/>
          </a:prstGeom>
          <a:noFill/>
          <a:ln w="9525">
            <a:noFill/>
            <a:miter lim="800000"/>
            <a:headEnd/>
            <a:tailEnd/>
          </a:ln>
          <a:effectLst/>
        </p:spPr>
        <p:txBody>
          <a:bodyPr wrap="none">
            <a:spAutoFit/>
          </a:bodyPr>
          <a:lstStyle/>
          <a:p>
            <a:r>
              <a:rPr lang="en-US" b="1" dirty="0" err="1" smtClean="0"/>
              <a:t>Astrocytic</a:t>
            </a:r>
            <a:r>
              <a:rPr lang="en-US" b="1" dirty="0" smtClean="0"/>
              <a:t> antigens</a:t>
            </a:r>
            <a:r>
              <a:rPr lang="el-GR" b="1" dirty="0" smtClean="0"/>
              <a:t> </a:t>
            </a:r>
            <a:endParaRPr lang="el-GR" b="1" dirty="0"/>
          </a:p>
        </p:txBody>
      </p:sp>
      <p:sp>
        <p:nvSpPr>
          <p:cNvPr id="141326" name="Text Box 14"/>
          <p:cNvSpPr txBox="1">
            <a:spLocks noChangeArrowheads="1"/>
          </p:cNvSpPr>
          <p:nvPr/>
        </p:nvSpPr>
        <p:spPr bwMode="auto">
          <a:xfrm>
            <a:off x="6915150" y="2286000"/>
            <a:ext cx="1523815" cy="923330"/>
          </a:xfrm>
          <a:prstGeom prst="rect">
            <a:avLst/>
          </a:prstGeom>
          <a:noFill/>
          <a:ln w="9525">
            <a:noFill/>
            <a:miter lim="800000"/>
            <a:headEnd/>
            <a:tailEnd/>
          </a:ln>
          <a:effectLst/>
        </p:spPr>
        <p:txBody>
          <a:bodyPr wrap="none">
            <a:spAutoFit/>
          </a:bodyPr>
          <a:lstStyle/>
          <a:p>
            <a:r>
              <a:rPr lang="en-GB" dirty="0" err="1"/>
              <a:t>AQP</a:t>
            </a:r>
            <a:r>
              <a:rPr lang="en-GB" dirty="0"/>
              <a:t> IV</a:t>
            </a:r>
            <a:r>
              <a:rPr lang="el-GR" dirty="0"/>
              <a:t> (</a:t>
            </a:r>
            <a:r>
              <a:rPr lang="el-GR" dirty="0" err="1"/>
              <a:t>ΝΜΟ</a:t>
            </a:r>
            <a:r>
              <a:rPr lang="el-GR" dirty="0" smtClean="0"/>
              <a:t>)</a:t>
            </a:r>
            <a:endParaRPr lang="en-US" dirty="0" smtClean="0"/>
          </a:p>
          <a:p>
            <a:endParaRPr lang="en-US" dirty="0" smtClean="0"/>
          </a:p>
          <a:p>
            <a:r>
              <a:rPr lang="en-US" dirty="0" smtClean="0"/>
              <a:t>KIR4.1</a:t>
            </a:r>
            <a:endParaRPr lang="el-GR" dirty="0"/>
          </a:p>
        </p:txBody>
      </p:sp>
      <p:sp>
        <p:nvSpPr>
          <p:cNvPr id="141327" name="Text Box 15"/>
          <p:cNvSpPr txBox="1">
            <a:spLocks noChangeArrowheads="1"/>
          </p:cNvSpPr>
          <p:nvPr/>
        </p:nvSpPr>
        <p:spPr bwMode="auto">
          <a:xfrm>
            <a:off x="4502150" y="2286000"/>
            <a:ext cx="1308179" cy="923330"/>
          </a:xfrm>
          <a:prstGeom prst="rect">
            <a:avLst/>
          </a:prstGeom>
          <a:noFill/>
          <a:ln w="9525">
            <a:noFill/>
            <a:miter lim="800000"/>
            <a:headEnd/>
            <a:tailEnd/>
          </a:ln>
          <a:effectLst/>
        </p:spPr>
        <p:txBody>
          <a:bodyPr wrap="none">
            <a:spAutoFit/>
          </a:bodyPr>
          <a:lstStyle/>
          <a:p>
            <a:r>
              <a:rPr lang="en-GB" dirty="0" err="1" smtClean="0"/>
              <a:t>Neurofascin</a:t>
            </a:r>
            <a:endParaRPr lang="en-GB" dirty="0" smtClean="0"/>
          </a:p>
          <a:p>
            <a:endParaRPr lang="en-US" dirty="0" smtClean="0"/>
          </a:p>
          <a:p>
            <a:r>
              <a:rPr lang="en-US" dirty="0" err="1" smtClean="0"/>
              <a:t>hnRNP</a:t>
            </a:r>
            <a:endParaRPr lang="el-G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r>
              <a:rPr lang="el-GR" sz="2800" b="1" dirty="0">
                <a:solidFill>
                  <a:schemeClr val="tx2"/>
                </a:solidFill>
              </a:rPr>
              <a:t>Β κύτταρα στην </a:t>
            </a:r>
            <a:r>
              <a:rPr lang="en-GB" sz="2800" b="1" dirty="0">
                <a:solidFill>
                  <a:schemeClr val="tx2"/>
                </a:solidFill>
              </a:rPr>
              <a:t>MS:</a:t>
            </a:r>
            <a:r>
              <a:rPr lang="el-GR" sz="2800" b="1" dirty="0">
                <a:solidFill>
                  <a:schemeClr val="tx2"/>
                </a:solidFill>
              </a:rPr>
              <a:t> Θεραπευτικές ενδείξεις</a:t>
            </a:r>
          </a:p>
        </p:txBody>
      </p:sp>
      <p:sp>
        <p:nvSpPr>
          <p:cNvPr id="103429" name="Text Box 5"/>
          <p:cNvSpPr txBox="1">
            <a:spLocks noChangeArrowheads="1"/>
          </p:cNvSpPr>
          <p:nvPr/>
        </p:nvSpPr>
        <p:spPr bwMode="auto">
          <a:xfrm>
            <a:off x="690563" y="1981200"/>
            <a:ext cx="7767637" cy="1631216"/>
          </a:xfrm>
          <a:prstGeom prst="rect">
            <a:avLst/>
          </a:prstGeom>
          <a:noFill/>
          <a:ln w="9525">
            <a:noFill/>
            <a:miter lim="800000"/>
            <a:headEnd/>
            <a:tailEnd/>
          </a:ln>
          <a:effectLst/>
        </p:spPr>
        <p:txBody>
          <a:bodyPr>
            <a:spAutoFit/>
          </a:bodyPr>
          <a:lstStyle/>
          <a:p>
            <a:pPr>
              <a:lnSpc>
                <a:spcPct val="150000"/>
              </a:lnSpc>
              <a:buFont typeface="Wingdings" pitchFamily="2" charset="2"/>
              <a:buChar char="q"/>
            </a:pPr>
            <a:r>
              <a:rPr lang="en-GB" sz="2000" dirty="0"/>
              <a:t> </a:t>
            </a:r>
            <a:r>
              <a:rPr lang="el-GR" sz="2000" dirty="0"/>
              <a:t>Η </a:t>
            </a:r>
            <a:r>
              <a:rPr lang="el-GR" sz="2000" dirty="0" err="1"/>
              <a:t>πλασμαφαίρεση</a:t>
            </a:r>
            <a:r>
              <a:rPr lang="el-GR" sz="2000" dirty="0"/>
              <a:t> στην αντιμετώπιση των ανθεκτικών στα </a:t>
            </a:r>
            <a:r>
              <a:rPr lang="el-GR" sz="2000" dirty="0" err="1"/>
              <a:t>κορτικοστεροειδή</a:t>
            </a:r>
            <a:r>
              <a:rPr lang="el-GR" sz="2000" dirty="0"/>
              <a:t> υποτροπών  </a:t>
            </a:r>
          </a:p>
          <a:p>
            <a:pPr>
              <a:buFont typeface="Wingdings" pitchFamily="2" charset="2"/>
              <a:buChar char="q"/>
            </a:pPr>
            <a:endParaRPr lang="el-GR" sz="2000" dirty="0"/>
          </a:p>
          <a:p>
            <a:pPr>
              <a:buFont typeface="Wingdings" pitchFamily="2" charset="2"/>
              <a:buChar char="q"/>
            </a:pPr>
            <a:endParaRPr lang="el-GR" sz="2000" dirty="0"/>
          </a:p>
        </p:txBody>
      </p:sp>
      <p:sp>
        <p:nvSpPr>
          <p:cNvPr id="103430" name="Text Box 6"/>
          <p:cNvSpPr txBox="1">
            <a:spLocks noChangeArrowheads="1"/>
          </p:cNvSpPr>
          <p:nvPr/>
        </p:nvSpPr>
        <p:spPr bwMode="auto">
          <a:xfrm>
            <a:off x="690563" y="3048000"/>
            <a:ext cx="7767637" cy="584200"/>
          </a:xfrm>
          <a:prstGeom prst="rect">
            <a:avLst/>
          </a:prstGeom>
          <a:noFill/>
          <a:ln w="9525">
            <a:noFill/>
            <a:miter lim="800000"/>
            <a:headEnd/>
            <a:tailEnd/>
          </a:ln>
          <a:effectLst/>
        </p:spPr>
        <p:txBody>
          <a:bodyPr wrap="none"/>
          <a:lstStyle/>
          <a:p>
            <a:pPr>
              <a:lnSpc>
                <a:spcPct val="150000"/>
              </a:lnSpc>
              <a:buFont typeface="Wingdings" pitchFamily="2" charset="2"/>
              <a:buChar char="q"/>
            </a:pPr>
            <a:r>
              <a:rPr lang="el-GR" sz="2000" dirty="0"/>
              <a:t> 45% επιτυχία  στην αντιμετώπιση των ανθεκτικών στα </a:t>
            </a:r>
            <a:r>
              <a:rPr lang="el-GR" sz="2000" dirty="0" err="1"/>
              <a:t>κορτικοστεροειδή</a:t>
            </a:r>
            <a:r>
              <a:rPr lang="el-GR" sz="2000" dirty="0"/>
              <a:t> </a:t>
            </a:r>
            <a:endParaRPr lang="en-GB" sz="2000" dirty="0"/>
          </a:p>
          <a:p>
            <a:pPr>
              <a:lnSpc>
                <a:spcPct val="150000"/>
              </a:lnSpc>
            </a:pPr>
            <a:r>
              <a:rPr lang="el-GR" sz="2000" dirty="0"/>
              <a:t>υποτροπών</a:t>
            </a:r>
            <a:r>
              <a:rPr lang="en-GB" sz="2000" dirty="0"/>
              <a:t> (</a:t>
            </a:r>
            <a:r>
              <a:rPr lang="en-GB" sz="2000" dirty="0" err="1"/>
              <a:t>Weinschenker</a:t>
            </a:r>
            <a:r>
              <a:rPr lang="en-GB" sz="2000" dirty="0"/>
              <a:t>, 2001)</a:t>
            </a:r>
            <a:r>
              <a:rPr lang="el-GR" sz="2000" dirty="0"/>
              <a:t>  </a:t>
            </a:r>
          </a:p>
          <a:p>
            <a:pPr>
              <a:lnSpc>
                <a:spcPct val="150000"/>
              </a:lnSpc>
              <a:buFont typeface="Wingdings" pitchFamily="2" charset="2"/>
              <a:buChar char="q"/>
            </a:pPr>
            <a:endParaRPr lang="el-GR" sz="2000" dirty="0"/>
          </a:p>
          <a:p>
            <a:pPr>
              <a:buFont typeface="Wingdings" pitchFamily="2" charset="2"/>
              <a:buChar char="q"/>
            </a:pPr>
            <a:endParaRPr lang="el-GR" sz="2000" dirty="0"/>
          </a:p>
          <a:p>
            <a:pPr>
              <a:buFont typeface="Wingdings" pitchFamily="2" charset="2"/>
              <a:buChar char="q"/>
            </a:pPr>
            <a:endParaRPr lang="el-GR" sz="2000" dirty="0"/>
          </a:p>
        </p:txBody>
      </p:sp>
      <p:sp>
        <p:nvSpPr>
          <p:cNvPr id="103431" name="Text Box 7"/>
          <p:cNvSpPr txBox="1">
            <a:spLocks noChangeArrowheads="1"/>
          </p:cNvSpPr>
          <p:nvPr/>
        </p:nvSpPr>
        <p:spPr bwMode="auto">
          <a:xfrm>
            <a:off x="685800" y="4203700"/>
            <a:ext cx="7767638" cy="596900"/>
          </a:xfrm>
          <a:prstGeom prst="rect">
            <a:avLst/>
          </a:prstGeom>
          <a:noFill/>
          <a:ln w="9525">
            <a:noFill/>
            <a:miter lim="800000"/>
            <a:headEnd/>
            <a:tailEnd/>
          </a:ln>
          <a:effectLst/>
        </p:spPr>
        <p:txBody>
          <a:bodyPr wrap="none"/>
          <a:lstStyle/>
          <a:p>
            <a:pPr>
              <a:lnSpc>
                <a:spcPct val="150000"/>
              </a:lnSpc>
              <a:buFont typeface="Wingdings" pitchFamily="2" charset="2"/>
              <a:buChar char="q"/>
            </a:pPr>
            <a:r>
              <a:rPr lang="el-GR" sz="2000" dirty="0"/>
              <a:t> πλήρης ή καμία ανταπόκριση (</a:t>
            </a:r>
            <a:r>
              <a:rPr lang="en-GB" sz="2000" dirty="0"/>
              <a:t>“</a:t>
            </a:r>
            <a:r>
              <a:rPr lang="el-GR" sz="2000" dirty="0"/>
              <a:t>όλα ή τίποτα</a:t>
            </a:r>
            <a:r>
              <a:rPr lang="en-GB" sz="2000" dirty="0"/>
              <a:t>”</a:t>
            </a:r>
            <a:r>
              <a:rPr lang="el-GR" sz="2000" dirty="0"/>
              <a:t>)</a:t>
            </a:r>
          </a:p>
          <a:p>
            <a:pPr>
              <a:buFont typeface="Wingdings" pitchFamily="2" charset="2"/>
              <a:buChar char="q"/>
            </a:pPr>
            <a:endParaRPr lang="el-GR" sz="2000" dirty="0"/>
          </a:p>
          <a:p>
            <a:pPr>
              <a:buFont typeface="Wingdings" pitchFamily="2" charset="2"/>
              <a:buChar char="q"/>
            </a:pPr>
            <a:endParaRPr lang="el-GR" sz="2000" dirty="0"/>
          </a:p>
        </p:txBody>
      </p:sp>
      <p:sp>
        <p:nvSpPr>
          <p:cNvPr id="103433" name="Rectangle 4"/>
          <p:cNvSpPr>
            <a:spLocks noChangeArrowheads="1"/>
          </p:cNvSpPr>
          <p:nvPr/>
        </p:nvSpPr>
        <p:spPr bwMode="auto">
          <a:xfrm>
            <a:off x="457200" y="1143000"/>
            <a:ext cx="3048000" cy="1143000"/>
          </a:xfrm>
          <a:prstGeom prst="rect">
            <a:avLst/>
          </a:prstGeom>
          <a:noFill/>
          <a:ln w="9525">
            <a:noFill/>
            <a:miter lim="800000"/>
            <a:headEnd/>
            <a:tailEnd/>
          </a:ln>
        </p:spPr>
        <p:txBody>
          <a:bodyPr anchor="ctr"/>
          <a:lstStyle/>
          <a:p>
            <a:r>
              <a:rPr lang="el-GR" sz="2400" b="1" dirty="0" err="1"/>
              <a:t>πλασμαφαίρεση</a:t>
            </a:r>
            <a:endParaRPr lang="el-GR" sz="2400"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r>
              <a:rPr lang="el-GR" sz="2800" b="1"/>
              <a:t>Β κύτταρα στην </a:t>
            </a:r>
            <a:r>
              <a:rPr lang="en-GB" sz="2800" b="1"/>
              <a:t>MS: </a:t>
            </a:r>
            <a:r>
              <a:rPr lang="el-GR" sz="2800" b="1"/>
              <a:t>θεραπευτικές ενδείξεις</a:t>
            </a:r>
          </a:p>
        </p:txBody>
      </p:sp>
      <p:sp>
        <p:nvSpPr>
          <p:cNvPr id="111624" name="Text Box 8"/>
          <p:cNvSpPr txBox="1">
            <a:spLocks noChangeArrowheads="1"/>
          </p:cNvSpPr>
          <p:nvPr/>
        </p:nvSpPr>
        <p:spPr bwMode="auto">
          <a:xfrm>
            <a:off x="609600" y="1360488"/>
            <a:ext cx="1314450" cy="396875"/>
          </a:xfrm>
          <a:prstGeom prst="rect">
            <a:avLst/>
          </a:prstGeom>
          <a:noFill/>
          <a:ln w="9525">
            <a:noFill/>
            <a:miter lim="800000"/>
            <a:headEnd/>
            <a:tailEnd/>
          </a:ln>
          <a:effectLst/>
        </p:spPr>
        <p:txBody>
          <a:bodyPr wrap="none">
            <a:spAutoFit/>
          </a:bodyPr>
          <a:lstStyle/>
          <a:p>
            <a:r>
              <a:rPr lang="en-GB" sz="2000"/>
              <a:t>Rituximab</a:t>
            </a:r>
            <a:endParaRPr lang="el-GR" sz="2000"/>
          </a:p>
        </p:txBody>
      </p:sp>
      <p:sp>
        <p:nvSpPr>
          <p:cNvPr id="111626" name="Text Box 10"/>
          <p:cNvSpPr txBox="1">
            <a:spLocks noChangeArrowheads="1"/>
          </p:cNvSpPr>
          <p:nvPr/>
        </p:nvSpPr>
        <p:spPr bwMode="auto">
          <a:xfrm>
            <a:off x="4953000" y="1905000"/>
            <a:ext cx="3962400" cy="3785652"/>
          </a:xfrm>
          <a:prstGeom prst="rect">
            <a:avLst/>
          </a:prstGeom>
          <a:noFill/>
          <a:ln w="9525">
            <a:noFill/>
            <a:miter lim="800000"/>
            <a:headEnd/>
            <a:tailEnd/>
          </a:ln>
          <a:effectLst/>
        </p:spPr>
        <p:txBody>
          <a:bodyPr>
            <a:spAutoFit/>
          </a:bodyPr>
          <a:lstStyle/>
          <a:p>
            <a:r>
              <a:rPr lang="el-GR" sz="2000" dirty="0" err="1"/>
              <a:t>Μονοκλωνικό</a:t>
            </a:r>
            <a:r>
              <a:rPr lang="el-GR" sz="2000" dirty="0"/>
              <a:t> αντίσωμα έναντι </a:t>
            </a:r>
            <a:r>
              <a:rPr lang="en-GB" sz="2000" dirty="0"/>
              <a:t>CD20</a:t>
            </a:r>
          </a:p>
          <a:p>
            <a:endParaRPr lang="en-GB" sz="2000" dirty="0"/>
          </a:p>
          <a:p>
            <a:r>
              <a:rPr lang="en-GB" sz="2000" dirty="0"/>
              <a:t>IgG1</a:t>
            </a:r>
            <a:r>
              <a:rPr lang="el-GR" sz="2000" dirty="0"/>
              <a:t>κ χιμαιρικό αντίσωμα </a:t>
            </a:r>
          </a:p>
          <a:p>
            <a:endParaRPr lang="el-GR" sz="2000" dirty="0"/>
          </a:p>
          <a:p>
            <a:r>
              <a:rPr lang="el-GR" sz="2000" dirty="0" err="1"/>
              <a:t>Κυτταροτοξικότητα</a:t>
            </a:r>
            <a:r>
              <a:rPr lang="el-GR" sz="2000" dirty="0"/>
              <a:t> μέσω συμπληρώματος</a:t>
            </a:r>
            <a:endParaRPr lang="en-GB" sz="2000" dirty="0"/>
          </a:p>
          <a:p>
            <a:endParaRPr lang="en-GB" sz="2000" dirty="0"/>
          </a:p>
          <a:p>
            <a:r>
              <a:rPr lang="el-GR" sz="2000" dirty="0"/>
              <a:t>Σε χρήση στην αιματολογία στη θεραπεία κατά λευχαιμιών/λεμφωμάτων, </a:t>
            </a:r>
            <a:endParaRPr lang="en-GB" sz="2000" dirty="0"/>
          </a:p>
          <a:p>
            <a:endParaRPr lang="en-GB" sz="2000" dirty="0"/>
          </a:p>
        </p:txBody>
      </p:sp>
      <p:pic>
        <p:nvPicPr>
          <p:cNvPr id="111628" name="Picture 12" descr="Multimedia_15914"/>
          <p:cNvPicPr>
            <a:picLocks noChangeAspect="1" noChangeArrowheads="1"/>
          </p:cNvPicPr>
          <p:nvPr/>
        </p:nvPicPr>
        <p:blipFill>
          <a:blip r:embed="rId3" cstate="print"/>
          <a:srcRect/>
          <a:stretch>
            <a:fillRect/>
          </a:stretch>
        </p:blipFill>
        <p:spPr bwMode="auto">
          <a:xfrm>
            <a:off x="304800" y="1905000"/>
            <a:ext cx="4495800" cy="37338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r>
              <a:rPr lang="el-GR" sz="2800" b="1"/>
              <a:t>Β κύτταρα στην </a:t>
            </a:r>
            <a:r>
              <a:rPr lang="en-GB" sz="2800" b="1"/>
              <a:t>MS: </a:t>
            </a:r>
            <a:r>
              <a:rPr lang="el-GR" sz="2800" b="1"/>
              <a:t>θεραπευτικές ενδείξεις</a:t>
            </a:r>
          </a:p>
        </p:txBody>
      </p:sp>
      <p:sp>
        <p:nvSpPr>
          <p:cNvPr id="117765" name="Text Box 5"/>
          <p:cNvSpPr txBox="1">
            <a:spLocks noChangeArrowheads="1"/>
          </p:cNvSpPr>
          <p:nvPr/>
        </p:nvSpPr>
        <p:spPr bwMode="auto">
          <a:xfrm>
            <a:off x="609600" y="1143000"/>
            <a:ext cx="6932613" cy="366713"/>
          </a:xfrm>
          <a:prstGeom prst="rect">
            <a:avLst/>
          </a:prstGeom>
          <a:noFill/>
          <a:ln w="9525">
            <a:noFill/>
            <a:miter lim="800000"/>
            <a:headEnd/>
            <a:tailEnd/>
          </a:ln>
          <a:effectLst/>
        </p:spPr>
        <p:txBody>
          <a:bodyPr wrap="none">
            <a:spAutoFit/>
          </a:bodyPr>
          <a:lstStyle/>
          <a:p>
            <a:r>
              <a:rPr lang="en-GB"/>
              <a:t>Rituximab</a:t>
            </a:r>
            <a:r>
              <a:rPr lang="el-GR"/>
              <a:t> </a:t>
            </a:r>
            <a:r>
              <a:rPr lang="en-GB"/>
              <a:t>HERMES trial: </a:t>
            </a:r>
            <a:r>
              <a:rPr lang="el-GR"/>
              <a:t>πρωτεύον κριτήριο αποτελεσματικότητας</a:t>
            </a:r>
          </a:p>
        </p:txBody>
      </p:sp>
      <p:sp>
        <p:nvSpPr>
          <p:cNvPr id="117766" name="Text Box 6"/>
          <p:cNvSpPr txBox="1">
            <a:spLocks noChangeArrowheads="1"/>
          </p:cNvSpPr>
          <p:nvPr/>
        </p:nvSpPr>
        <p:spPr bwMode="auto">
          <a:xfrm>
            <a:off x="6411638" y="5932069"/>
            <a:ext cx="2296013" cy="338554"/>
          </a:xfrm>
          <a:prstGeom prst="rect">
            <a:avLst/>
          </a:prstGeom>
          <a:noFill/>
          <a:ln w="9525">
            <a:noFill/>
            <a:miter lim="800000"/>
            <a:headEnd/>
            <a:tailEnd/>
          </a:ln>
          <a:effectLst/>
        </p:spPr>
        <p:txBody>
          <a:bodyPr wrap="none">
            <a:spAutoFit/>
          </a:bodyPr>
          <a:lstStyle/>
          <a:p>
            <a:r>
              <a:rPr lang="en-GB" sz="1600" b="1" dirty="0"/>
              <a:t>Hauser et al, 2008, NEJM</a:t>
            </a:r>
            <a:endParaRPr lang="el-GR" sz="1600" b="1" dirty="0"/>
          </a:p>
        </p:txBody>
      </p:sp>
      <p:pic>
        <p:nvPicPr>
          <p:cNvPr id="117768" name="Picture 8"/>
          <p:cNvPicPr>
            <a:picLocks noChangeAspect="1" noChangeArrowheads="1"/>
          </p:cNvPicPr>
          <p:nvPr/>
        </p:nvPicPr>
        <p:blipFill>
          <a:blip r:embed="rId3" cstate="print"/>
          <a:srcRect/>
          <a:stretch>
            <a:fillRect/>
          </a:stretch>
        </p:blipFill>
        <p:spPr bwMode="auto">
          <a:xfrm>
            <a:off x="1219200" y="1795463"/>
            <a:ext cx="6248400" cy="3525837"/>
          </a:xfrm>
          <a:prstGeom prst="rect">
            <a:avLst/>
          </a:prstGeom>
          <a:noFill/>
          <a:ln w="9525">
            <a:noFill/>
            <a:miter lim="800000"/>
            <a:headEnd/>
            <a:tailEnd/>
          </a:ln>
          <a:effectLst/>
        </p:spPr>
      </p:pic>
      <p:sp>
        <p:nvSpPr>
          <p:cNvPr id="117769" name="Text Box 9"/>
          <p:cNvSpPr txBox="1">
            <a:spLocks noChangeArrowheads="1"/>
          </p:cNvSpPr>
          <p:nvPr/>
        </p:nvSpPr>
        <p:spPr bwMode="auto">
          <a:xfrm>
            <a:off x="1050925" y="1712913"/>
            <a:ext cx="473075" cy="366712"/>
          </a:xfrm>
          <a:prstGeom prst="rect">
            <a:avLst/>
          </a:prstGeom>
          <a:solidFill>
            <a:schemeClr val="bg1"/>
          </a:solidFill>
          <a:ln w="9525">
            <a:noFill/>
            <a:miter lim="800000"/>
            <a:headEnd/>
            <a:tailEnd/>
          </a:ln>
          <a:effectLst/>
        </p:spPr>
        <p:txBody>
          <a:bodyPr>
            <a:spAutoFit/>
          </a:bodyPr>
          <a:lstStyle/>
          <a:p>
            <a:endParaRPr lang="en-US"/>
          </a:p>
        </p:txBody>
      </p:sp>
      <p:sp>
        <p:nvSpPr>
          <p:cNvPr id="117770" name="Text Box 10"/>
          <p:cNvSpPr txBox="1">
            <a:spLocks noChangeArrowheads="1"/>
          </p:cNvSpPr>
          <p:nvPr/>
        </p:nvSpPr>
        <p:spPr bwMode="auto">
          <a:xfrm>
            <a:off x="533400" y="5410200"/>
            <a:ext cx="8234363" cy="366713"/>
          </a:xfrm>
          <a:prstGeom prst="rect">
            <a:avLst/>
          </a:prstGeom>
          <a:noFill/>
          <a:ln w="9525">
            <a:noFill/>
            <a:miter lim="800000"/>
            <a:headEnd/>
            <a:tailEnd/>
          </a:ln>
          <a:effectLst/>
        </p:spPr>
        <p:txBody>
          <a:bodyPr wrap="none">
            <a:spAutoFit/>
          </a:bodyPr>
          <a:lstStyle/>
          <a:p>
            <a:r>
              <a:rPr lang="el-GR"/>
              <a:t>πρωτεύον κριτήριο αποτελεσματικότητας</a:t>
            </a:r>
            <a:r>
              <a:rPr lang="en-GB"/>
              <a:t>: </a:t>
            </a:r>
            <a:r>
              <a:rPr lang="el-GR"/>
              <a:t>εμφάνιση νέων </a:t>
            </a:r>
            <a:r>
              <a:rPr lang="en-GB"/>
              <a:t>Gd-enhancing lesions</a:t>
            </a:r>
            <a:endParaRPr lang="el-GR"/>
          </a:p>
        </p:txBody>
      </p:sp>
      <p:sp>
        <p:nvSpPr>
          <p:cNvPr id="117772" name="Text Box 12"/>
          <p:cNvSpPr txBox="1">
            <a:spLocks noChangeArrowheads="1"/>
          </p:cNvSpPr>
          <p:nvPr/>
        </p:nvSpPr>
        <p:spPr bwMode="auto">
          <a:xfrm>
            <a:off x="6784975" y="2819400"/>
            <a:ext cx="758825" cy="304800"/>
          </a:xfrm>
          <a:prstGeom prst="rect">
            <a:avLst/>
          </a:prstGeom>
          <a:noFill/>
          <a:ln w="9525">
            <a:noFill/>
            <a:miter lim="800000"/>
            <a:headEnd/>
            <a:tailEnd/>
          </a:ln>
          <a:effectLst/>
        </p:spPr>
        <p:txBody>
          <a:bodyPr wrap="none">
            <a:spAutoFit/>
          </a:bodyPr>
          <a:lstStyle/>
          <a:p>
            <a:r>
              <a:rPr lang="en-GB" sz="1400" b="1">
                <a:solidFill>
                  <a:schemeClr val="accent2"/>
                </a:solidFill>
              </a:rPr>
              <a:t> (n=35</a:t>
            </a:r>
            <a:r>
              <a:rPr lang="en-GB" sz="1400">
                <a:solidFill>
                  <a:schemeClr val="accent2"/>
                </a:solidFill>
              </a:rPr>
              <a:t>)</a:t>
            </a:r>
            <a:endParaRPr lang="el-GR" sz="1400">
              <a:solidFill>
                <a:schemeClr val="accent2"/>
              </a:solidFill>
            </a:endParaRPr>
          </a:p>
        </p:txBody>
      </p:sp>
      <p:sp>
        <p:nvSpPr>
          <p:cNvPr id="117773" name="Text Box 13"/>
          <p:cNvSpPr txBox="1">
            <a:spLocks noChangeArrowheads="1"/>
          </p:cNvSpPr>
          <p:nvPr/>
        </p:nvSpPr>
        <p:spPr bwMode="auto">
          <a:xfrm>
            <a:off x="6846888" y="4281488"/>
            <a:ext cx="773112" cy="366712"/>
          </a:xfrm>
          <a:prstGeom prst="rect">
            <a:avLst/>
          </a:prstGeom>
          <a:noFill/>
          <a:ln w="9525">
            <a:noFill/>
            <a:miter lim="800000"/>
            <a:headEnd/>
            <a:tailEnd/>
          </a:ln>
          <a:effectLst/>
        </p:spPr>
        <p:txBody>
          <a:bodyPr wrap="none">
            <a:spAutoFit/>
          </a:bodyPr>
          <a:lstStyle/>
          <a:p>
            <a:r>
              <a:rPr lang="en-GB">
                <a:solidFill>
                  <a:schemeClr val="accent2"/>
                </a:solidFill>
              </a:rPr>
              <a:t> </a:t>
            </a:r>
            <a:r>
              <a:rPr lang="en-GB" sz="1400" b="1">
                <a:solidFill>
                  <a:schemeClr val="accent2"/>
                </a:solidFill>
              </a:rPr>
              <a:t>(n=66)</a:t>
            </a:r>
            <a:endParaRPr lang="el-GR" sz="1400" b="1">
              <a:solidFill>
                <a:schemeClr val="accent2"/>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1"/>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42001491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6"/>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39333309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31776987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0"/>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3313524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9"/>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2881005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5"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16386" name="Rectangle 12"/>
          <p:cNvSpPr>
            <a:spLocks noChangeArrowheads="1"/>
          </p:cNvSpPr>
          <p:nvPr/>
        </p:nvSpPr>
        <p:spPr bwMode="auto">
          <a:xfrm>
            <a:off x="1473639" y="87313"/>
            <a:ext cx="6410729" cy="584775"/>
          </a:xfrm>
          <a:prstGeom prst="rect">
            <a:avLst/>
          </a:prstGeom>
          <a:noFill/>
          <a:ln w="9525">
            <a:noFill/>
            <a:miter lim="800000"/>
            <a:headEnd/>
            <a:tailEnd/>
          </a:ln>
        </p:spPr>
        <p:txBody>
          <a:bodyPr wrap="none">
            <a:spAutoFit/>
          </a:bodyPr>
          <a:lstStyle/>
          <a:p>
            <a:r>
              <a:rPr lang="en-US" sz="3200" dirty="0" smtClean="0">
                <a:solidFill>
                  <a:schemeClr val="bg1"/>
                </a:solidFill>
                <a:latin typeface="Calibri" pitchFamily="34" charset="0"/>
              </a:rPr>
              <a:t>Primary vs. secondary </a:t>
            </a:r>
            <a:r>
              <a:rPr lang="en-US" sz="3200" dirty="0" err="1" smtClean="0">
                <a:solidFill>
                  <a:schemeClr val="bg1"/>
                </a:solidFill>
                <a:latin typeface="Calibri" pitchFamily="34" charset="0"/>
              </a:rPr>
              <a:t>demyelination</a:t>
            </a:r>
            <a:r>
              <a:rPr lang="en-US" sz="3200" dirty="0" smtClean="0">
                <a:solidFill>
                  <a:schemeClr val="bg1"/>
                </a:solidFill>
                <a:latin typeface="Calibri" pitchFamily="34" charset="0"/>
              </a:rPr>
              <a:t> </a:t>
            </a:r>
            <a:endParaRPr lang="en-GB" sz="3200" dirty="0">
              <a:solidFill>
                <a:schemeClr val="bg1"/>
              </a:solidFill>
              <a:latin typeface="Calibri" pitchFamily="34" charset="0"/>
            </a:endParaRPr>
          </a:p>
        </p:txBody>
      </p:sp>
      <p:sp>
        <p:nvSpPr>
          <p:cNvPr id="1025" name="Rectangle 1"/>
          <p:cNvSpPr>
            <a:spLocks noChangeArrowheads="1"/>
          </p:cNvSpPr>
          <p:nvPr/>
        </p:nvSpPr>
        <p:spPr bwMode="auto">
          <a:xfrm>
            <a:off x="179512" y="1052736"/>
            <a:ext cx="8712968" cy="3000821"/>
          </a:xfrm>
          <a:prstGeom prst="rect">
            <a:avLst/>
          </a:prstGeom>
          <a:noFill/>
          <a:ln w="9525">
            <a:noFill/>
            <a:miter lim="800000"/>
            <a:headEnd/>
            <a:tailEnd/>
          </a:ln>
          <a:effectLst/>
        </p:spPr>
        <p:txBody>
          <a:bodyPr wrap="square" numCol="1" anchor="ctr">
            <a:spAutoFit/>
          </a:bodyPr>
          <a:lstStyle/>
          <a:p>
            <a:pPr algn="just">
              <a:lnSpc>
                <a:spcPct val="150000"/>
              </a:lnSpc>
              <a:tabLst>
                <a:tab pos="228600" algn="l"/>
              </a:tabLst>
              <a:defRPr/>
            </a:pPr>
            <a:r>
              <a:rPr lang="en-US" sz="2400" dirty="0" smtClean="0">
                <a:ea typeface="Times New Roman" pitchFamily="18" charset="0"/>
                <a:cs typeface="Arial" pitchFamily="34" charset="0"/>
              </a:rPr>
              <a:t>Primary </a:t>
            </a:r>
            <a:r>
              <a:rPr lang="en-US" sz="2400" dirty="0" err="1" smtClean="0">
                <a:ea typeface="Times New Roman" pitchFamily="18" charset="0"/>
                <a:cs typeface="Arial" pitchFamily="34" charset="0"/>
              </a:rPr>
              <a:t>demyelination</a:t>
            </a:r>
            <a:r>
              <a:rPr lang="en-US" sz="2400" dirty="0" smtClean="0">
                <a:ea typeface="Times New Roman" pitchFamily="18" charset="0"/>
                <a:cs typeface="Arial" pitchFamily="34" charset="0"/>
              </a:rPr>
              <a:t>:  loss of myelin sheaths with relative sparing of axons</a:t>
            </a:r>
          </a:p>
          <a:p>
            <a:pPr algn="just">
              <a:lnSpc>
                <a:spcPct val="150000"/>
              </a:lnSpc>
              <a:tabLst>
                <a:tab pos="228600" algn="l"/>
              </a:tabLst>
              <a:defRPr/>
            </a:pPr>
            <a:endParaRPr lang="en-US" sz="2400" dirty="0" smtClean="0">
              <a:ea typeface="Times New Roman" pitchFamily="18" charset="0"/>
              <a:cs typeface="Arial" pitchFamily="34" charset="0"/>
            </a:endParaRPr>
          </a:p>
          <a:p>
            <a:pPr algn="just">
              <a:lnSpc>
                <a:spcPct val="150000"/>
              </a:lnSpc>
              <a:tabLst>
                <a:tab pos="228600" algn="l"/>
              </a:tabLst>
              <a:defRPr/>
            </a:pPr>
            <a:endParaRPr lang="en-US" dirty="0" smtClean="0">
              <a:ea typeface="Times New Roman" pitchFamily="18" charset="0"/>
              <a:cs typeface="Arial" pitchFamily="34" charset="0"/>
            </a:endParaRPr>
          </a:p>
          <a:p>
            <a:pPr algn="just">
              <a:lnSpc>
                <a:spcPct val="150000"/>
              </a:lnSpc>
              <a:tabLst>
                <a:tab pos="228600" algn="l"/>
              </a:tabLst>
              <a:defRPr/>
            </a:pPr>
            <a:r>
              <a:rPr lang="en-US" dirty="0" smtClean="0">
                <a:ea typeface="Times New Roman" pitchFamily="18" charset="0"/>
                <a:cs typeface="Arial" pitchFamily="34" charset="0"/>
              </a:rPr>
              <a:t> </a:t>
            </a:r>
            <a:endParaRPr lang="en-US" sz="1800" dirty="0">
              <a:latin typeface="+mn-lt"/>
              <a:ea typeface="Times New Roman" pitchFamily="18" charset="0"/>
              <a:cs typeface="Arial" pitchFamily="34" charset="0"/>
            </a:endParaRPr>
          </a:p>
          <a:p>
            <a:pPr algn="just">
              <a:lnSpc>
                <a:spcPct val="150000"/>
              </a:lnSpc>
              <a:tabLst>
                <a:tab pos="228600" algn="l"/>
              </a:tabLst>
              <a:defRPr/>
            </a:pPr>
            <a:endParaRPr lang="en-GB" dirty="0">
              <a:latin typeface="+mn-lt"/>
              <a:cs typeface="Arial" pitchFamily="34" charset="0"/>
            </a:endParaRPr>
          </a:p>
        </p:txBody>
      </p:sp>
      <p:sp>
        <p:nvSpPr>
          <p:cNvPr id="6" name="Subtitle 2"/>
          <p:cNvSpPr txBox="1">
            <a:spLocks/>
          </p:cNvSpPr>
          <p:nvPr/>
        </p:nvSpPr>
        <p:spPr>
          <a:xfrm>
            <a:off x="-381000" y="6248400"/>
            <a:ext cx="2743200" cy="685800"/>
          </a:xfrm>
          <a:prstGeom prst="rect">
            <a:avLst/>
          </a:prstGeom>
        </p:spPr>
        <p:txBody>
          <a:bodyPr>
            <a:normAutofit/>
          </a:bodyPr>
          <a:lstStyle/>
          <a:p>
            <a:pPr algn="ctr" fontAlgn="auto">
              <a:spcBef>
                <a:spcPct val="20000"/>
              </a:spcBef>
              <a:spcAft>
                <a:spcPts val="0"/>
              </a:spcAft>
              <a:buFont typeface="Arial" pitchFamily="34" charset="0"/>
              <a:buNone/>
              <a:defRPr/>
            </a:pPr>
            <a:r>
              <a:rPr lang="en-US" sz="2000" dirty="0" smtClean="0">
                <a:solidFill>
                  <a:schemeClr val="tx1">
                    <a:tint val="75000"/>
                  </a:schemeClr>
                </a:solidFill>
              </a:rPr>
              <a:t>7</a:t>
            </a:r>
            <a:r>
              <a:rPr lang="en-US" sz="2000" dirty="0" smtClean="0">
                <a:solidFill>
                  <a:schemeClr val="tx1">
                    <a:tint val="75000"/>
                  </a:schemeClr>
                </a:solidFill>
                <a:latin typeface="+mn-lt"/>
              </a:rPr>
              <a:t>.10.17</a:t>
            </a:r>
            <a:endParaRPr lang="en-GB" sz="2000" dirty="0">
              <a:solidFill>
                <a:schemeClr val="tx1">
                  <a:tint val="75000"/>
                </a:schemeClr>
              </a:solidFill>
              <a:latin typeface="+mn-lt"/>
            </a:endParaRPr>
          </a:p>
        </p:txBody>
      </p:sp>
      <p:pic>
        <p:nvPicPr>
          <p:cNvPr id="265220" name="Picture 4" descr="Image result for demyelination"/>
          <p:cNvPicPr>
            <a:picLocks noChangeAspect="1" noChangeArrowheads="1"/>
          </p:cNvPicPr>
          <p:nvPr/>
        </p:nvPicPr>
        <p:blipFill>
          <a:blip r:embed="rId3" cstate="print"/>
          <a:srcRect/>
          <a:stretch>
            <a:fillRect/>
          </a:stretch>
        </p:blipFill>
        <p:spPr bwMode="auto">
          <a:xfrm>
            <a:off x="1549102" y="1772816"/>
            <a:ext cx="6191250" cy="3629025"/>
          </a:xfrm>
          <a:prstGeom prst="rect">
            <a:avLst/>
          </a:prstGeom>
          <a:noFill/>
        </p:spPr>
      </p:pic>
      <p:sp>
        <p:nvSpPr>
          <p:cNvPr id="9" name="Rectangle 8"/>
          <p:cNvSpPr/>
          <p:nvPr/>
        </p:nvSpPr>
        <p:spPr>
          <a:xfrm>
            <a:off x="251520" y="4005064"/>
            <a:ext cx="8640960" cy="1512168"/>
          </a:xfrm>
          <a:prstGeom prst="rect">
            <a:avLst/>
          </a:prstGeom>
          <a:solidFill>
            <a:schemeClr val="bg1"/>
          </a:solidFill>
        </p:spPr>
        <p:txBody>
          <a:bodyPr wrap="square">
            <a:noAutofit/>
          </a:bodyPr>
          <a:lstStyle/>
          <a:p>
            <a:pPr algn="just">
              <a:lnSpc>
                <a:spcPct val="150000"/>
              </a:lnSpc>
              <a:tabLst>
                <a:tab pos="228600" algn="l"/>
              </a:tabLst>
              <a:defRPr/>
            </a:pPr>
            <a:r>
              <a:rPr lang="en-US" sz="2400" dirty="0" smtClean="0">
                <a:ea typeface="Times New Roman" pitchFamily="18" charset="0"/>
                <a:cs typeface="Arial" pitchFamily="34" charset="0"/>
              </a:rPr>
              <a:t>Secondary </a:t>
            </a:r>
            <a:r>
              <a:rPr lang="en-US" sz="2400" dirty="0" err="1" smtClean="0">
                <a:ea typeface="Times New Roman" pitchFamily="18" charset="0"/>
                <a:cs typeface="Arial" pitchFamily="34" charset="0"/>
              </a:rPr>
              <a:t>demyelination</a:t>
            </a:r>
            <a:r>
              <a:rPr lang="en-US" sz="2400" dirty="0" smtClean="0">
                <a:ea typeface="Times New Roman" pitchFamily="18" charset="0"/>
                <a:cs typeface="Arial" pitchFamily="34" charset="0"/>
              </a:rPr>
              <a:t>: destruction of myelin sheaths following axon degeneration (</a:t>
            </a:r>
            <a:r>
              <a:rPr lang="en-US" sz="2400" dirty="0" err="1" smtClean="0">
                <a:ea typeface="Times New Roman" pitchFamily="18" charset="0"/>
                <a:cs typeface="Arial" pitchFamily="34" charset="0"/>
              </a:rPr>
              <a:t>Wallerian</a:t>
            </a:r>
            <a:r>
              <a:rPr lang="en-US" sz="2400" dirty="0" smtClean="0">
                <a:ea typeface="Times New Roman" pitchFamily="18" charset="0"/>
                <a:cs typeface="Arial" pitchFamily="34" charset="0"/>
              </a:rPr>
              <a:t> degeneration)</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5"/>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 xmlns:p14="http://schemas.microsoft.com/office/powerpoint/2010/main" val="21062199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05619" y="941053"/>
            <a:ext cx="8014708" cy="2154846"/>
          </a:xfrm>
          <a:prstGeom prst="rect">
            <a:avLst/>
          </a:prstGeom>
          <a:noFill/>
          <a:ln w="9525">
            <a:noFill/>
            <a:miter lim="800000"/>
            <a:headEnd/>
            <a:tailEnd/>
          </a:ln>
        </p:spPr>
      </p:pic>
      <p:sp>
        <p:nvSpPr>
          <p:cNvPr id="3" name="TextBox 2"/>
          <p:cNvSpPr txBox="1"/>
          <p:nvPr/>
        </p:nvSpPr>
        <p:spPr>
          <a:xfrm>
            <a:off x="783771" y="3357151"/>
            <a:ext cx="7680960" cy="2169825"/>
          </a:xfrm>
          <a:prstGeom prst="rect">
            <a:avLst/>
          </a:prstGeom>
          <a:noFill/>
        </p:spPr>
        <p:txBody>
          <a:bodyPr wrap="square" rtlCol="0">
            <a:spAutoFit/>
          </a:bodyPr>
          <a:lstStyle/>
          <a:p>
            <a:pPr>
              <a:lnSpc>
                <a:spcPct val="150000"/>
              </a:lnSpc>
              <a:buFont typeface="Wingdings" pitchFamily="2" charset="2"/>
              <a:buChar char="q"/>
            </a:pPr>
            <a:r>
              <a:rPr lang="en-US" dirty="0" smtClean="0"/>
              <a:t> </a:t>
            </a:r>
            <a:r>
              <a:rPr lang="en-US" dirty="0" err="1" smtClean="0"/>
              <a:t>atacicept</a:t>
            </a:r>
            <a:r>
              <a:rPr lang="en-US" dirty="0" smtClean="0"/>
              <a:t> is a recombinant fusion protein  that suppresses B cell function and reduces </a:t>
            </a:r>
            <a:r>
              <a:rPr lang="en-US" dirty="0" err="1" smtClean="0"/>
              <a:t>Ab</a:t>
            </a:r>
            <a:r>
              <a:rPr lang="en-US" dirty="0" smtClean="0"/>
              <a:t> production </a:t>
            </a:r>
          </a:p>
          <a:p>
            <a:pPr>
              <a:lnSpc>
                <a:spcPct val="150000"/>
              </a:lnSpc>
              <a:buFont typeface="Wingdings" pitchFamily="2" charset="2"/>
              <a:buChar char="q"/>
            </a:pPr>
            <a:r>
              <a:rPr lang="en-US" dirty="0" smtClean="0"/>
              <a:t> increased ARR in the </a:t>
            </a:r>
            <a:r>
              <a:rPr lang="en-US" dirty="0" err="1" smtClean="0"/>
              <a:t>atacicept</a:t>
            </a:r>
            <a:r>
              <a:rPr lang="en-US" dirty="0" smtClean="0"/>
              <a:t> group vs. placebo</a:t>
            </a:r>
          </a:p>
          <a:p>
            <a:pPr>
              <a:lnSpc>
                <a:spcPct val="150000"/>
              </a:lnSpc>
              <a:buFont typeface="Wingdings" pitchFamily="2" charset="2"/>
              <a:buChar char="q"/>
            </a:pPr>
            <a:r>
              <a:rPr lang="en-US" dirty="0" smtClean="0"/>
              <a:t> no significant difference in </a:t>
            </a:r>
            <a:r>
              <a:rPr lang="en-US" dirty="0" err="1" smtClean="0"/>
              <a:t>Gd</a:t>
            </a:r>
            <a:r>
              <a:rPr lang="en-US" dirty="0" smtClean="0"/>
              <a:t>-enhancing lesions among groups. </a:t>
            </a:r>
          </a:p>
          <a:p>
            <a:pPr>
              <a:lnSpc>
                <a:spcPct val="150000"/>
              </a:lnSpc>
            </a:pPr>
            <a:endParaRPr lang="el-GR" dirty="0"/>
          </a:p>
        </p:txBody>
      </p:sp>
      <p:sp>
        <p:nvSpPr>
          <p:cNvPr id="4" name="Rectangle 3"/>
          <p:cNvSpPr/>
          <p:nvPr/>
        </p:nvSpPr>
        <p:spPr>
          <a:xfrm>
            <a:off x="0" y="-1368"/>
            <a:ext cx="9144000" cy="808710"/>
          </a:xfrm>
          <a:prstGeom prst="rect">
            <a:avLst/>
          </a:prstGeom>
          <a:solidFill>
            <a:srgbClr val="7F7F7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293936" y="-200496"/>
            <a:ext cx="8229600" cy="1143000"/>
          </a:xfrm>
          <a:prstGeom prst="rect">
            <a:avLst/>
          </a:prstGeom>
          <a:noFill/>
          <a:ln w="9525">
            <a:noFill/>
            <a:miter lim="800000"/>
            <a:headEnd/>
            <a:tailEnd/>
          </a:ln>
        </p:spPr>
        <p:txBody>
          <a:bodyPr anchor="ctr"/>
          <a:lstStyle/>
          <a:p>
            <a:r>
              <a:rPr lang="en-US" sz="2800" b="1" dirty="0" smtClean="0">
                <a:solidFill>
                  <a:schemeClr val="bg1"/>
                </a:solidFill>
              </a:rPr>
              <a:t>B cells and the </a:t>
            </a:r>
            <a:r>
              <a:rPr lang="en-US" sz="2800" b="1" dirty="0" err="1" smtClean="0">
                <a:solidFill>
                  <a:schemeClr val="bg1"/>
                </a:solidFill>
              </a:rPr>
              <a:t>atacicept</a:t>
            </a:r>
            <a:r>
              <a:rPr lang="en-US" sz="2800" b="1" dirty="0" smtClean="0">
                <a:solidFill>
                  <a:schemeClr val="bg1"/>
                </a:solidFill>
              </a:rPr>
              <a:t> experience</a:t>
            </a:r>
            <a:endParaRPr lang="el-GR" sz="2800" b="1" dirty="0">
              <a:solidFill>
                <a:schemeClr val="bg1"/>
              </a:solidFill>
            </a:endParaRPr>
          </a:p>
        </p:txBody>
      </p:sp>
    </p:spTree>
    <p:extLst>
      <p:ext uri="{BB962C8B-B14F-4D97-AF65-F5344CB8AC3E}">
        <p14:creationId xmlns:p14="http://schemas.microsoft.com/office/powerpoint/2010/main" xmlns="" val="28810052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8"/>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6779122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4"/>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36232285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6"/>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5452587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8" name="TextBox 7"/>
          <p:cNvSpPr txBox="1"/>
          <p:nvPr/>
        </p:nvSpPr>
        <p:spPr>
          <a:xfrm>
            <a:off x="771525" y="6099175"/>
            <a:ext cx="2724150" cy="723900"/>
          </a:xfrm>
          <a:prstGeom prst="rect">
            <a:avLst/>
          </a:prstGeom>
          <a:solidFill>
            <a:schemeClr val="bg1"/>
          </a:solidFill>
        </p:spPr>
        <p:txBody>
          <a:bodyPr wrap="none" rtlCol="0">
            <a:noAutofit/>
          </a:bodyPr>
          <a:lstStyle/>
          <a:p>
            <a:endParaRPr lang="en-US" dirty="0"/>
          </a:p>
        </p:txBody>
      </p:sp>
      <p:sp>
        <p:nvSpPr>
          <p:cNvPr id="7" name="Rectangle 3"/>
          <p:cNvSpPr>
            <a:spLocks noChangeArrowheads="1"/>
          </p:cNvSpPr>
          <p:nvPr/>
        </p:nvSpPr>
        <p:spPr bwMode="auto">
          <a:xfrm>
            <a:off x="1259632" y="3960093"/>
            <a:ext cx="7344816"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l-GR" sz="3600" dirty="0" smtClean="0"/>
              <a:t>Οι </a:t>
            </a:r>
            <a:r>
              <a:rPr lang="el-GR" sz="3600" dirty="0" err="1" smtClean="0"/>
              <a:t>φλοιικές</a:t>
            </a:r>
            <a:r>
              <a:rPr lang="el-GR" sz="3600" dirty="0" smtClean="0"/>
              <a:t> βλάβες</a:t>
            </a:r>
            <a:r>
              <a:rPr lang="en-US" sz="3600" dirty="0" smtClean="0"/>
              <a:t> </a:t>
            </a:r>
            <a:r>
              <a:rPr lang="en-GB" sz="3600" dirty="0" smtClean="0"/>
              <a:t> </a:t>
            </a:r>
            <a:endParaRPr lang="el-GR" sz="3600" dirty="0"/>
          </a:p>
        </p:txBody>
      </p:sp>
      <p:sp>
        <p:nvSpPr>
          <p:cNvPr id="9" name="Rectangle 8"/>
          <p:cNvSpPr/>
          <p:nvPr/>
        </p:nvSpPr>
        <p:spPr>
          <a:xfrm>
            <a:off x="3528392" y="5631631"/>
            <a:ext cx="4572000" cy="461665"/>
          </a:xfrm>
          <a:prstGeom prst="rect">
            <a:avLst/>
          </a:prstGeom>
        </p:spPr>
        <p:txBody>
          <a:bodyPr>
            <a:spAutoFit/>
          </a:bodyPr>
          <a:lstStyle/>
          <a:p>
            <a:r>
              <a:rPr lang="el-GR" sz="2400" dirty="0" smtClean="0"/>
              <a:t>Ηράκλειο, 7</a:t>
            </a:r>
            <a:r>
              <a:rPr lang="en-US" sz="2400" dirty="0" smtClean="0"/>
              <a:t>.</a:t>
            </a:r>
            <a:r>
              <a:rPr lang="el-GR" sz="2400" dirty="0" smtClean="0"/>
              <a:t>10</a:t>
            </a:r>
            <a:r>
              <a:rPr lang="en-US" sz="2400" dirty="0" smtClean="0"/>
              <a:t>.1</a:t>
            </a:r>
            <a:r>
              <a:rPr lang="el-GR" sz="2400" dirty="0" smtClean="0"/>
              <a:t>7</a:t>
            </a:r>
            <a:endParaRPr lang="en-US" sz="2400" dirty="0"/>
          </a:p>
        </p:txBody>
      </p:sp>
      <p:sp>
        <p:nvSpPr>
          <p:cNvPr id="10" name="Title 9"/>
          <p:cNvSpPr>
            <a:spLocks noGrp="1"/>
          </p:cNvSpPr>
          <p:nvPr>
            <p:ph type="ctrTitle"/>
          </p:nvPr>
        </p:nvSpPr>
        <p:spPr/>
        <p:txBody>
          <a:bodyPr/>
          <a:lstStyle/>
          <a:p>
            <a:endParaRPr lang="el-GR"/>
          </a:p>
        </p:txBody>
      </p:sp>
      <p:sp>
        <p:nvSpPr>
          <p:cNvPr id="12" name="Title 1"/>
          <p:cNvSpPr txBox="1">
            <a:spLocks/>
          </p:cNvSpPr>
          <p:nvPr/>
        </p:nvSpPr>
        <p:spPr>
          <a:xfrm>
            <a:off x="1619672" y="1814959"/>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Φλεγμονώδη/</a:t>
            </a:r>
            <a:r>
              <a:rPr kumimoji="0" lang="el-GR" sz="2800" b="1" i="0" u="none" strike="noStrike" kern="1200" cap="none" spc="0" normalizeH="0" baseline="0" noProof="0" dirty="0" err="1" smtClean="0">
                <a:ln>
                  <a:noFill/>
                </a:ln>
                <a:solidFill>
                  <a:schemeClr val="tx2"/>
                </a:solidFill>
                <a:effectLst/>
                <a:uLnTx/>
                <a:uFillTx/>
                <a:latin typeface="+mj-lt"/>
                <a:ea typeface="+mj-ea"/>
                <a:cs typeface="+mj-cs"/>
              </a:rPr>
              <a:t>απομυελινωτικά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460" name="Picture 4"/>
          <p:cNvPicPr>
            <a:picLocks noChangeAspect="1" noChangeArrowheads="1"/>
          </p:cNvPicPr>
          <p:nvPr/>
        </p:nvPicPr>
        <p:blipFill>
          <a:blip r:embed="rId3" cstate="print"/>
          <a:srcRect/>
          <a:stretch>
            <a:fillRect/>
          </a:stretch>
        </p:blipFill>
        <p:spPr bwMode="auto">
          <a:xfrm>
            <a:off x="1066800" y="1524000"/>
            <a:ext cx="3048000" cy="4648200"/>
          </a:xfrm>
          <a:prstGeom prst="rect">
            <a:avLst/>
          </a:prstGeom>
          <a:noFill/>
          <a:ln w="9525">
            <a:noFill/>
            <a:miter lim="800000"/>
            <a:headEnd/>
            <a:tailEnd/>
          </a:ln>
          <a:effectLst/>
        </p:spPr>
      </p:pic>
      <p:pic>
        <p:nvPicPr>
          <p:cNvPr id="147461" name="Picture 5"/>
          <p:cNvPicPr>
            <a:picLocks noChangeAspect="1" noChangeArrowheads="1"/>
          </p:cNvPicPr>
          <p:nvPr/>
        </p:nvPicPr>
        <p:blipFill>
          <a:blip r:embed="rId4" cstate="print"/>
          <a:srcRect/>
          <a:stretch>
            <a:fillRect/>
          </a:stretch>
        </p:blipFill>
        <p:spPr bwMode="auto">
          <a:xfrm>
            <a:off x="4324350" y="3000375"/>
            <a:ext cx="4057650" cy="1571625"/>
          </a:xfrm>
          <a:prstGeom prst="rect">
            <a:avLst/>
          </a:prstGeom>
          <a:noFill/>
          <a:ln w="9525">
            <a:noFill/>
            <a:miter lim="800000"/>
            <a:headEnd/>
            <a:tailEnd/>
          </a:ln>
          <a:effectLst/>
        </p:spPr>
      </p:pic>
      <p:sp>
        <p:nvSpPr>
          <p:cNvPr id="7" name="Rectangle 12"/>
          <p:cNvSpPr>
            <a:spLocks noChangeArrowheads="1"/>
          </p:cNvSpPr>
          <p:nvPr/>
        </p:nvSpPr>
        <p:spPr bwMode="auto">
          <a:xfrm>
            <a:off x="2195736" y="44624"/>
            <a:ext cx="4812792" cy="523220"/>
          </a:xfrm>
          <a:prstGeom prst="rect">
            <a:avLst/>
          </a:prstGeom>
          <a:noFill/>
          <a:ln w="9525">
            <a:noFill/>
            <a:miter lim="800000"/>
            <a:headEnd/>
            <a:tailEnd/>
          </a:ln>
        </p:spPr>
        <p:txBody>
          <a:bodyPr wrap="none">
            <a:spAutoFit/>
          </a:bodyPr>
          <a:lstStyle/>
          <a:p>
            <a:r>
              <a:rPr lang="el-GR" sz="2800" b="1" dirty="0" smtClean="0">
                <a:solidFill>
                  <a:schemeClr val="bg1"/>
                </a:solidFill>
                <a:latin typeface="Calibri" pitchFamily="34" charset="0"/>
              </a:rPr>
              <a:t>Η προσβολή της </a:t>
            </a:r>
            <a:r>
              <a:rPr lang="el-GR" sz="2800" b="1" dirty="0" err="1" smtClean="0">
                <a:solidFill>
                  <a:schemeClr val="bg1"/>
                </a:solidFill>
                <a:latin typeface="Calibri" pitchFamily="34" charset="0"/>
              </a:rPr>
              <a:t>φαιάς</a:t>
            </a:r>
            <a:r>
              <a:rPr lang="el-GR" sz="2800" b="1" dirty="0" smtClean="0">
                <a:solidFill>
                  <a:schemeClr val="bg1"/>
                </a:solidFill>
                <a:latin typeface="Calibri" pitchFamily="34" charset="0"/>
              </a:rPr>
              <a:t> ουσίας</a:t>
            </a:r>
            <a:r>
              <a:rPr lang="en-US" sz="2800" b="1" dirty="0" smtClean="0">
                <a:solidFill>
                  <a:schemeClr val="bg1"/>
                </a:solidFill>
                <a:latin typeface="Calibri" pitchFamily="34" charset="0"/>
              </a:rPr>
              <a:t> </a:t>
            </a:r>
            <a:endParaRPr lang="en-GB" sz="2800"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Documents and Settings\default\Desktop\slide_lib\png\Slide24.jpg"/>
          <p:cNvPicPr>
            <a:picLocks noChangeAspect="1" noChangeArrowheads="1"/>
          </p:cNvPicPr>
          <p:nvPr/>
        </p:nvPicPr>
        <p:blipFill>
          <a:blip r:embed="rId2" r:link="rId3" cstate="print"/>
          <a:srcRect/>
          <a:stretch>
            <a:fillRect/>
          </a:stretch>
        </p:blipFill>
        <p:spPr bwMode="auto">
          <a:xfrm>
            <a:off x="457200" y="457200"/>
            <a:ext cx="8305800" cy="5788025"/>
          </a:xfrm>
          <a:prstGeom prst="rect">
            <a:avLst/>
          </a:prstGeom>
          <a:noFill/>
          <a:ln w="9525">
            <a:noFill/>
            <a:miter lim="800000"/>
            <a:headEnd/>
            <a:tailEnd/>
          </a:ln>
          <a:effectLst/>
        </p:spPr>
      </p:pic>
      <p:sp>
        <p:nvSpPr>
          <p:cNvPr id="97283" name="Text Box 3"/>
          <p:cNvSpPr txBox="1">
            <a:spLocks noChangeArrowheads="1"/>
          </p:cNvSpPr>
          <p:nvPr/>
        </p:nvSpPr>
        <p:spPr bwMode="auto">
          <a:xfrm>
            <a:off x="7015163" y="5867400"/>
            <a:ext cx="2143536" cy="369332"/>
          </a:xfrm>
          <a:prstGeom prst="rect">
            <a:avLst/>
          </a:prstGeom>
          <a:noFill/>
          <a:ln w="9525">
            <a:noFill/>
            <a:miter lim="800000"/>
            <a:headEnd/>
            <a:tailEnd/>
          </a:ln>
          <a:effectLst/>
        </p:spPr>
        <p:txBody>
          <a:bodyPr wrap="none">
            <a:spAutoFit/>
          </a:bodyPr>
          <a:lstStyle/>
          <a:p>
            <a:r>
              <a:rPr lang="en-GB" b="1" dirty="0"/>
              <a:t>B</a:t>
            </a:r>
            <a:r>
              <a:rPr lang="en-US" b="1" dirty="0">
                <a:cs typeface="Arial" pitchFamily="34" charset="0"/>
              </a:rPr>
              <a:t>ö</a:t>
            </a:r>
            <a:r>
              <a:rPr lang="en-GB" b="1" dirty="0"/>
              <a:t> et al, 2003, NEJM</a:t>
            </a:r>
            <a:endParaRPr lang="el-GR" b="1" dirty="0"/>
          </a:p>
        </p:txBody>
      </p:sp>
      <p:sp>
        <p:nvSpPr>
          <p:cNvPr id="6" name="Rectangle 5"/>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ι</a:t>
            </a:r>
            <a:endParaRPr lang="en-US" dirty="0"/>
          </a:p>
        </p:txBody>
      </p:sp>
      <p:sp>
        <p:nvSpPr>
          <p:cNvPr id="8" name="Rectangle 12"/>
          <p:cNvSpPr>
            <a:spLocks noChangeArrowheads="1"/>
          </p:cNvSpPr>
          <p:nvPr/>
        </p:nvSpPr>
        <p:spPr bwMode="auto">
          <a:xfrm>
            <a:off x="720080" y="44624"/>
            <a:ext cx="7668344" cy="523220"/>
          </a:xfrm>
          <a:prstGeom prst="rect">
            <a:avLst/>
          </a:prstGeom>
          <a:noFill/>
          <a:ln w="9525">
            <a:noFill/>
            <a:miter lim="800000"/>
            <a:headEnd/>
            <a:tailEnd/>
          </a:ln>
        </p:spPr>
        <p:txBody>
          <a:bodyPr wrap="square">
            <a:spAutoFit/>
          </a:bodyPr>
          <a:lstStyle/>
          <a:p>
            <a:r>
              <a:rPr lang="el-GR" sz="2800" b="1" dirty="0" smtClean="0">
                <a:solidFill>
                  <a:schemeClr val="bg1"/>
                </a:solidFill>
                <a:latin typeface="Calibri" pitchFamily="34" charset="0"/>
              </a:rPr>
              <a:t>Οι </a:t>
            </a:r>
            <a:r>
              <a:rPr lang="el-GR" sz="2800" b="1" dirty="0" err="1" smtClean="0">
                <a:solidFill>
                  <a:schemeClr val="bg1"/>
                </a:solidFill>
                <a:latin typeface="Calibri" pitchFamily="34" charset="0"/>
              </a:rPr>
              <a:t>φλοιϊκές</a:t>
            </a:r>
            <a:r>
              <a:rPr lang="el-GR" sz="2800" b="1" dirty="0" smtClean="0">
                <a:solidFill>
                  <a:schemeClr val="bg1"/>
                </a:solidFill>
                <a:latin typeface="Calibri" pitchFamily="34" charset="0"/>
              </a:rPr>
              <a:t> βλάβες</a:t>
            </a:r>
            <a:r>
              <a:rPr lang="en-US" sz="2800" b="1" dirty="0" smtClean="0">
                <a:solidFill>
                  <a:schemeClr val="bg1"/>
                </a:solidFill>
                <a:latin typeface="Calibri" pitchFamily="34" charset="0"/>
              </a:rPr>
              <a:t> </a:t>
            </a:r>
            <a:r>
              <a:rPr lang="el-GR" sz="2800" b="1" dirty="0" smtClean="0">
                <a:solidFill>
                  <a:schemeClr val="bg1"/>
                </a:solidFill>
                <a:latin typeface="Calibri" pitchFamily="34" charset="0"/>
              </a:rPr>
              <a:t>στην πολλαπλή σκλήρυνση</a:t>
            </a:r>
            <a:endParaRPr lang="en-GB" sz="2800"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3" name="Picture 5"/>
          <p:cNvPicPr>
            <a:picLocks noChangeAspect="1" noChangeArrowheads="1"/>
          </p:cNvPicPr>
          <p:nvPr/>
        </p:nvPicPr>
        <p:blipFill>
          <a:blip r:embed="rId3" cstate="print"/>
          <a:srcRect/>
          <a:stretch>
            <a:fillRect/>
          </a:stretch>
        </p:blipFill>
        <p:spPr bwMode="auto">
          <a:xfrm>
            <a:off x="990600" y="1550988"/>
            <a:ext cx="7162800" cy="4203700"/>
          </a:xfrm>
          <a:prstGeom prst="rect">
            <a:avLst/>
          </a:prstGeom>
          <a:noFill/>
          <a:ln w="9525">
            <a:noFill/>
            <a:miter lim="800000"/>
            <a:headEnd/>
            <a:tailEnd/>
          </a:ln>
          <a:effectLst/>
        </p:spPr>
      </p:pic>
      <p:sp>
        <p:nvSpPr>
          <p:cNvPr id="145415" name="Text Box 7"/>
          <p:cNvSpPr txBox="1">
            <a:spLocks noChangeArrowheads="1"/>
          </p:cNvSpPr>
          <p:nvPr/>
        </p:nvSpPr>
        <p:spPr bwMode="auto">
          <a:xfrm>
            <a:off x="7015163" y="5867400"/>
            <a:ext cx="2143536" cy="369332"/>
          </a:xfrm>
          <a:prstGeom prst="rect">
            <a:avLst/>
          </a:prstGeom>
          <a:noFill/>
          <a:ln w="9525">
            <a:noFill/>
            <a:miter lim="800000"/>
            <a:headEnd/>
            <a:tailEnd/>
          </a:ln>
          <a:effectLst/>
        </p:spPr>
        <p:txBody>
          <a:bodyPr wrap="none">
            <a:spAutoFit/>
          </a:bodyPr>
          <a:lstStyle/>
          <a:p>
            <a:r>
              <a:rPr lang="en-GB" b="1" dirty="0"/>
              <a:t>B</a:t>
            </a:r>
            <a:r>
              <a:rPr lang="en-US" b="1" dirty="0">
                <a:cs typeface="Arial" pitchFamily="34" charset="0"/>
              </a:rPr>
              <a:t>ö</a:t>
            </a:r>
            <a:r>
              <a:rPr lang="en-GB" b="1" dirty="0"/>
              <a:t> et al, 2003, NEJM</a:t>
            </a:r>
            <a:endParaRPr lang="el-GR" b="1" dirty="0"/>
          </a:p>
        </p:txBody>
      </p:sp>
      <p:sp>
        <p:nvSpPr>
          <p:cNvPr id="6" name="Rectangle 5"/>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ι</a:t>
            </a:r>
            <a:endParaRPr lang="en-US" dirty="0"/>
          </a:p>
        </p:txBody>
      </p:sp>
      <p:sp>
        <p:nvSpPr>
          <p:cNvPr id="8" name="Rectangle 12"/>
          <p:cNvSpPr>
            <a:spLocks noChangeArrowheads="1"/>
          </p:cNvSpPr>
          <p:nvPr/>
        </p:nvSpPr>
        <p:spPr bwMode="auto">
          <a:xfrm>
            <a:off x="720080" y="44624"/>
            <a:ext cx="7668344" cy="523220"/>
          </a:xfrm>
          <a:prstGeom prst="rect">
            <a:avLst/>
          </a:prstGeom>
          <a:noFill/>
          <a:ln w="9525">
            <a:noFill/>
            <a:miter lim="800000"/>
            <a:headEnd/>
            <a:tailEnd/>
          </a:ln>
        </p:spPr>
        <p:txBody>
          <a:bodyPr wrap="square">
            <a:spAutoFit/>
          </a:bodyPr>
          <a:lstStyle/>
          <a:p>
            <a:r>
              <a:rPr lang="el-GR" sz="2800" b="1" dirty="0" smtClean="0">
                <a:solidFill>
                  <a:schemeClr val="bg1"/>
                </a:solidFill>
                <a:latin typeface="Calibri" pitchFamily="34" charset="0"/>
              </a:rPr>
              <a:t>Οι </a:t>
            </a:r>
            <a:r>
              <a:rPr lang="el-GR" sz="2800" b="1" dirty="0" err="1" smtClean="0">
                <a:solidFill>
                  <a:schemeClr val="bg1"/>
                </a:solidFill>
                <a:latin typeface="Calibri" pitchFamily="34" charset="0"/>
              </a:rPr>
              <a:t>φλοιϊκές</a:t>
            </a:r>
            <a:r>
              <a:rPr lang="el-GR" sz="2800" b="1" dirty="0" smtClean="0">
                <a:solidFill>
                  <a:schemeClr val="bg1"/>
                </a:solidFill>
                <a:latin typeface="Calibri" pitchFamily="34" charset="0"/>
              </a:rPr>
              <a:t> βλάβες</a:t>
            </a:r>
            <a:r>
              <a:rPr lang="en-US" sz="2800" b="1" dirty="0" smtClean="0">
                <a:solidFill>
                  <a:schemeClr val="bg1"/>
                </a:solidFill>
                <a:latin typeface="Calibri" pitchFamily="34" charset="0"/>
              </a:rPr>
              <a:t> </a:t>
            </a:r>
            <a:r>
              <a:rPr lang="el-GR" sz="2800" b="1" dirty="0" smtClean="0">
                <a:solidFill>
                  <a:schemeClr val="bg1"/>
                </a:solidFill>
                <a:latin typeface="Calibri" pitchFamily="34" charset="0"/>
              </a:rPr>
              <a:t>στην πολλαπλή σκλήρυνση</a:t>
            </a:r>
            <a:endParaRPr lang="en-GB" sz="2800"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Text Box 5"/>
          <p:cNvSpPr txBox="1">
            <a:spLocks noChangeArrowheads="1"/>
          </p:cNvSpPr>
          <p:nvPr/>
        </p:nvSpPr>
        <p:spPr bwMode="auto">
          <a:xfrm>
            <a:off x="7015163" y="5867400"/>
            <a:ext cx="2143536" cy="369332"/>
          </a:xfrm>
          <a:prstGeom prst="rect">
            <a:avLst/>
          </a:prstGeom>
          <a:noFill/>
          <a:ln w="9525">
            <a:noFill/>
            <a:miter lim="800000"/>
            <a:headEnd/>
            <a:tailEnd/>
          </a:ln>
          <a:effectLst/>
        </p:spPr>
        <p:txBody>
          <a:bodyPr wrap="none">
            <a:spAutoFit/>
          </a:bodyPr>
          <a:lstStyle/>
          <a:p>
            <a:r>
              <a:rPr lang="en-GB" b="1" dirty="0"/>
              <a:t>B</a:t>
            </a:r>
            <a:r>
              <a:rPr lang="en-US" b="1" dirty="0">
                <a:cs typeface="Arial" pitchFamily="34" charset="0"/>
              </a:rPr>
              <a:t>ö</a:t>
            </a:r>
            <a:r>
              <a:rPr lang="en-GB" b="1" dirty="0"/>
              <a:t> et al, 2003, NEJM</a:t>
            </a:r>
            <a:endParaRPr lang="el-GR" b="1" dirty="0"/>
          </a:p>
        </p:txBody>
      </p:sp>
      <p:sp>
        <p:nvSpPr>
          <p:cNvPr id="219143" name="Text Box 7"/>
          <p:cNvSpPr txBox="1">
            <a:spLocks noChangeArrowheads="1"/>
          </p:cNvSpPr>
          <p:nvPr/>
        </p:nvSpPr>
        <p:spPr bwMode="auto">
          <a:xfrm>
            <a:off x="415925" y="4997450"/>
            <a:ext cx="8270875" cy="641350"/>
          </a:xfrm>
          <a:prstGeom prst="rect">
            <a:avLst/>
          </a:prstGeom>
          <a:noFill/>
          <a:ln w="9525">
            <a:noFill/>
            <a:miter lim="800000"/>
            <a:headEnd/>
            <a:tailEnd/>
          </a:ln>
          <a:effectLst/>
        </p:spPr>
        <p:txBody>
          <a:bodyPr>
            <a:spAutoFit/>
          </a:bodyPr>
          <a:lstStyle/>
          <a:p>
            <a:r>
              <a:rPr lang="el-GR"/>
              <a:t>25% της φλοιϊκής επιφάνειας</a:t>
            </a:r>
            <a:r>
              <a:rPr lang="en-GB"/>
              <a:t> (</a:t>
            </a:r>
            <a:r>
              <a:rPr lang="el-GR"/>
              <a:t>με μόνο 6.5% επιφάνεια απομυελίνωσης στη λευκή ουσία)</a:t>
            </a:r>
            <a:r>
              <a:rPr lang="en-GB"/>
              <a:t> </a:t>
            </a:r>
            <a:endParaRPr lang="el-GR"/>
          </a:p>
        </p:txBody>
      </p:sp>
      <p:graphicFrame>
        <p:nvGraphicFramePr>
          <p:cNvPr id="219309" name="Group 173"/>
          <p:cNvGraphicFramePr>
            <a:graphicFrameLocks noGrp="1"/>
          </p:cNvGraphicFramePr>
          <p:nvPr/>
        </p:nvGraphicFramePr>
        <p:xfrm>
          <a:off x="1447800" y="1600200"/>
          <a:ext cx="5715000" cy="3108960"/>
        </p:xfrm>
        <a:graphic>
          <a:graphicData uri="http://schemas.openxmlformats.org/drawingml/2006/table">
            <a:tbl>
              <a:tblPr/>
              <a:tblGrid>
                <a:gridCol w="1704975"/>
                <a:gridCol w="1165225"/>
                <a:gridCol w="1160463"/>
                <a:gridCol w="1684337"/>
              </a:tblGrid>
              <a:tr h="3460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Τύπος βλάβης</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cap="flat">
                      <a:noFill/>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Αριθμός βλαβών</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βλαβών</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επιφάνειας απομυελίνωσης</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w="25400" cap="flat" cmpd="sng" algn="ctr">
                      <a:solidFill>
                        <a:srgbClr val="FFFFFF"/>
                      </a:solidFill>
                      <a:prstDash val="solid"/>
                      <a:round/>
                      <a:headEnd type="none" w="med" len="med"/>
                      <a:tailEnd type="none" w="med" len="med"/>
                    </a:lnL>
                    <a:lnR cap="flat">
                      <a:noFill/>
                    </a:lnR>
                    <a:lnT cap="flat">
                      <a:noFill/>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3460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I</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μικτές</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17</a:t>
                      </a: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15</a:t>
                      </a: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14.4</a:t>
                      </a:r>
                    </a:p>
                  </a:txBody>
                  <a:tcPr anchor="ct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3381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II</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ενδοφλοιϊκές</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18</a:t>
                      </a: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17</a:t>
                      </a: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1.2</a:t>
                      </a:r>
                    </a:p>
                  </a:txBody>
                  <a:tcPr anchor="ct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5254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III</a:t>
                      </a: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GB"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υποχοριοειδικές (σφηνοειδείς)</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65</a:t>
                      </a: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60</a:t>
                      </a: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67</a:t>
                      </a:r>
                    </a:p>
                  </a:txBody>
                  <a:tcPr anchor="ct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3381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IV </a:t>
                      </a: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GB"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GB"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r>
                        <a:rPr kumimoji="0" lang="el-G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ολικού πάχους)</a:t>
                      </a:r>
                      <a:endPar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cap="flat">
                      <a:noFill/>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9</a:t>
                      </a: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8</a:t>
                      </a: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17</a:t>
                      </a:r>
                    </a:p>
                  </a:txBody>
                  <a:tcPr anchor="ctr" horzOverflow="overflow">
                    <a:lnL w="25400" cap="flat" cmpd="sng" algn="ctr">
                      <a:solidFill>
                        <a:srgbClr val="FFFFFF"/>
                      </a:solidFill>
                      <a:prstDash val="solid"/>
                      <a:round/>
                      <a:headEnd type="none" w="med" len="med"/>
                      <a:tailEnd type="none" w="med" len="med"/>
                    </a:lnL>
                    <a:lnR cap="flat">
                      <a:noFill/>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168275">
                <a:tc grid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Ν</a:t>
                      </a:r>
                      <a:r>
                        <a:rPr kumimoji="0" lang="fr-F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20 progressive MS cases,</a:t>
                      </a:r>
                      <a:r>
                        <a:rPr kumimoji="0" lang="el-G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109 </a:t>
                      </a:r>
                      <a:r>
                        <a:rPr kumimoji="0" lang="en-GB"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lesions,</a:t>
                      </a:r>
                      <a:r>
                        <a:rPr kumimoji="0" lang="fr-F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GB"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B</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ö </a:t>
                      </a:r>
                      <a:r>
                        <a:rPr kumimoji="0" lang="fr-FR"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et al, 2003, JNEN</a:t>
                      </a:r>
                    </a:p>
                  </a:txBody>
                  <a:tcPr horzOverflow="overflow">
                    <a:lnL cap="flat">
                      <a:noFill/>
                    </a:lnL>
                    <a:lnR cap="flat">
                      <a:noFill/>
                    </a:lnR>
                    <a:lnT w="25400" cap="flat" cmpd="sng" algn="ctr">
                      <a:solidFill>
                        <a:srgbClr val="FFFFFF"/>
                      </a:solidFill>
                      <a:prstDash val="solid"/>
                      <a:round/>
                      <a:headEnd type="none" w="med" len="med"/>
                      <a:tailEnd type="none" w="med" len="med"/>
                    </a:lnT>
                    <a:lnB cap="flat">
                      <a:noFill/>
                    </a:lnB>
                    <a:lnTlToBr>
                      <a:noFill/>
                    </a:lnTlToBr>
                    <a:lnBlToTr>
                      <a:noFill/>
                    </a:lnBlToTr>
                    <a:solidFill>
                      <a:srgbClr val="CCCCCC"/>
                    </a:solid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
        <p:nvSpPr>
          <p:cNvPr id="7" name="Rectangle 6"/>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ι</a:t>
            </a:r>
            <a:endParaRPr lang="en-US" dirty="0"/>
          </a:p>
        </p:txBody>
      </p:sp>
      <p:sp>
        <p:nvSpPr>
          <p:cNvPr id="9" name="Rectangle 12"/>
          <p:cNvSpPr>
            <a:spLocks noChangeArrowheads="1"/>
          </p:cNvSpPr>
          <p:nvPr/>
        </p:nvSpPr>
        <p:spPr bwMode="auto">
          <a:xfrm>
            <a:off x="720080" y="44624"/>
            <a:ext cx="7668344" cy="523220"/>
          </a:xfrm>
          <a:prstGeom prst="rect">
            <a:avLst/>
          </a:prstGeom>
          <a:noFill/>
          <a:ln w="9525">
            <a:noFill/>
            <a:miter lim="800000"/>
            <a:headEnd/>
            <a:tailEnd/>
          </a:ln>
        </p:spPr>
        <p:txBody>
          <a:bodyPr wrap="square">
            <a:spAutoFit/>
          </a:bodyPr>
          <a:lstStyle/>
          <a:p>
            <a:r>
              <a:rPr lang="el-GR" sz="2800" b="1" dirty="0" smtClean="0">
                <a:solidFill>
                  <a:schemeClr val="bg1"/>
                </a:solidFill>
                <a:latin typeface="Calibri" pitchFamily="34" charset="0"/>
              </a:rPr>
              <a:t>Οι </a:t>
            </a:r>
            <a:r>
              <a:rPr lang="el-GR" sz="2800" b="1" dirty="0" err="1" smtClean="0">
                <a:solidFill>
                  <a:schemeClr val="bg1"/>
                </a:solidFill>
                <a:latin typeface="Calibri" pitchFamily="34" charset="0"/>
              </a:rPr>
              <a:t>φλοιϊκές</a:t>
            </a:r>
            <a:r>
              <a:rPr lang="el-GR" sz="2800" b="1" dirty="0" smtClean="0">
                <a:solidFill>
                  <a:schemeClr val="bg1"/>
                </a:solidFill>
                <a:latin typeface="Calibri" pitchFamily="34" charset="0"/>
              </a:rPr>
              <a:t> βλάβες</a:t>
            </a:r>
            <a:r>
              <a:rPr lang="en-US" sz="2800" b="1" dirty="0" smtClean="0">
                <a:solidFill>
                  <a:schemeClr val="bg1"/>
                </a:solidFill>
                <a:latin typeface="Calibri" pitchFamily="34" charset="0"/>
              </a:rPr>
              <a:t> </a:t>
            </a:r>
            <a:r>
              <a:rPr lang="el-GR" sz="2800" b="1" dirty="0" smtClean="0">
                <a:solidFill>
                  <a:schemeClr val="bg1"/>
                </a:solidFill>
                <a:latin typeface="Calibri" pitchFamily="34" charset="0"/>
              </a:rPr>
              <a:t>στην πολλαπλή σκλήρυνση</a:t>
            </a:r>
            <a:endParaRPr lang="en-GB" sz="2800"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3" descr="G:\abhi slides March 03\Abhi's section slides\ms100 lfbcfv x05.tif"/>
          <p:cNvPicPr>
            <a:picLocks noChangeAspect="1" noChangeArrowheads="1"/>
          </p:cNvPicPr>
          <p:nvPr/>
        </p:nvPicPr>
        <p:blipFill>
          <a:blip r:embed="rId2" cstate="print"/>
          <a:srcRect l="7605" t="6454"/>
          <a:stretch>
            <a:fillRect/>
          </a:stretch>
        </p:blipFill>
        <p:spPr bwMode="auto">
          <a:xfrm>
            <a:off x="2844800" y="1295400"/>
            <a:ext cx="2660650" cy="2524125"/>
          </a:xfrm>
          <a:prstGeom prst="rect">
            <a:avLst/>
          </a:prstGeom>
          <a:noFill/>
          <a:ln w="9525">
            <a:noFill/>
            <a:miter lim="800000"/>
            <a:headEnd/>
            <a:tailEnd/>
          </a:ln>
        </p:spPr>
      </p:pic>
      <p:grpSp>
        <p:nvGrpSpPr>
          <p:cNvPr id="2" name="Group 25"/>
          <p:cNvGrpSpPr>
            <a:grpSpLocks/>
          </p:cNvGrpSpPr>
          <p:nvPr/>
        </p:nvGrpSpPr>
        <p:grpSpPr bwMode="auto">
          <a:xfrm>
            <a:off x="5080000" y="1309688"/>
            <a:ext cx="2166938" cy="2497137"/>
            <a:chOff x="3600" y="921"/>
            <a:chExt cx="1536" cy="1573"/>
          </a:xfrm>
        </p:grpSpPr>
        <p:pic>
          <p:nvPicPr>
            <p:cNvPr id="22560" name="Picture 4" descr="G:\abhi slides March 03\MS1  ring lesion and shadow plaque\ms1 selected\lfb cfv mye x40 2.tif"/>
            <p:cNvPicPr>
              <a:picLocks noChangeAspect="1" noChangeArrowheads="1"/>
            </p:cNvPicPr>
            <p:nvPr/>
          </p:nvPicPr>
          <p:blipFill>
            <a:blip r:embed="rId3" cstate="print"/>
            <a:srcRect l="40092" r="10698" b="10753"/>
            <a:stretch>
              <a:fillRect/>
            </a:stretch>
          </p:blipFill>
          <p:spPr bwMode="auto">
            <a:xfrm>
              <a:off x="4032" y="921"/>
              <a:ext cx="1104" cy="1573"/>
            </a:xfrm>
            <a:prstGeom prst="rect">
              <a:avLst/>
            </a:prstGeom>
            <a:noFill/>
            <a:ln w="9525">
              <a:noFill/>
              <a:miter lim="800000"/>
              <a:headEnd/>
              <a:tailEnd/>
            </a:ln>
          </p:spPr>
        </p:pic>
        <p:sp>
          <p:nvSpPr>
            <p:cNvPr id="22561" name="Line 10"/>
            <p:cNvSpPr>
              <a:spLocks noChangeShapeType="1"/>
            </p:cNvSpPr>
            <p:nvPr/>
          </p:nvSpPr>
          <p:spPr bwMode="auto">
            <a:xfrm flipV="1">
              <a:off x="3600" y="2208"/>
              <a:ext cx="1152" cy="192"/>
            </a:xfrm>
            <a:prstGeom prst="line">
              <a:avLst/>
            </a:prstGeom>
            <a:noFill/>
            <a:ln w="28575">
              <a:solidFill>
                <a:srgbClr val="FFFF00"/>
              </a:solidFill>
              <a:round/>
              <a:headEnd type="triangle" w="med" len="med"/>
              <a:tailEnd/>
            </a:ln>
          </p:spPr>
          <p:txBody>
            <a:bodyPr/>
            <a:lstStyle/>
            <a:p>
              <a:endParaRPr lang="en-US"/>
            </a:p>
          </p:txBody>
        </p:sp>
      </p:grpSp>
      <p:grpSp>
        <p:nvGrpSpPr>
          <p:cNvPr id="3" name="Group 24"/>
          <p:cNvGrpSpPr>
            <a:grpSpLocks/>
          </p:cNvGrpSpPr>
          <p:nvPr/>
        </p:nvGrpSpPr>
        <p:grpSpPr bwMode="auto">
          <a:xfrm>
            <a:off x="5283200" y="1309688"/>
            <a:ext cx="3725863" cy="2497137"/>
            <a:chOff x="3744" y="921"/>
            <a:chExt cx="2640" cy="1573"/>
          </a:xfrm>
        </p:grpSpPr>
        <p:pic>
          <p:nvPicPr>
            <p:cNvPr id="22558" name="Picture 5" descr="G:\abhi slides March 03\MS1  ring lesion and shadow plaque\ms1 selected\lfb cfv x40 1.tif"/>
            <p:cNvPicPr>
              <a:picLocks noChangeAspect="1" noChangeArrowheads="1"/>
            </p:cNvPicPr>
            <p:nvPr/>
          </p:nvPicPr>
          <p:blipFill>
            <a:blip r:embed="rId4" cstate="print"/>
            <a:srcRect l="30901" t="9488" r="20750" b="2829"/>
            <a:stretch>
              <a:fillRect/>
            </a:stretch>
          </p:blipFill>
          <p:spPr bwMode="auto">
            <a:xfrm>
              <a:off x="5280" y="921"/>
              <a:ext cx="1104" cy="1573"/>
            </a:xfrm>
            <a:prstGeom prst="rect">
              <a:avLst/>
            </a:prstGeom>
            <a:noFill/>
            <a:ln w="9525">
              <a:noFill/>
              <a:miter lim="800000"/>
              <a:headEnd/>
              <a:tailEnd/>
            </a:ln>
          </p:spPr>
        </p:pic>
        <p:sp>
          <p:nvSpPr>
            <p:cNvPr id="22559" name="Line 11"/>
            <p:cNvSpPr>
              <a:spLocks noChangeShapeType="1"/>
            </p:cNvSpPr>
            <p:nvPr/>
          </p:nvSpPr>
          <p:spPr bwMode="auto">
            <a:xfrm flipV="1">
              <a:off x="3744" y="1392"/>
              <a:ext cx="1920" cy="336"/>
            </a:xfrm>
            <a:prstGeom prst="line">
              <a:avLst/>
            </a:prstGeom>
            <a:noFill/>
            <a:ln w="28575">
              <a:solidFill>
                <a:srgbClr val="FFFF00"/>
              </a:solidFill>
              <a:round/>
              <a:headEnd type="triangle" w="med" len="med"/>
              <a:tailEnd/>
            </a:ln>
          </p:spPr>
          <p:txBody>
            <a:bodyPr/>
            <a:lstStyle/>
            <a:p>
              <a:endParaRPr lang="en-US"/>
            </a:p>
          </p:txBody>
        </p:sp>
      </p:grpSp>
      <p:pic>
        <p:nvPicPr>
          <p:cNvPr id="22533" name="Picture 2" descr="G:\abhi slides March 03\Abhi's section slides\ms100 beil x05.tif"/>
          <p:cNvPicPr>
            <a:picLocks noChangeAspect="1" noChangeArrowheads="1"/>
          </p:cNvPicPr>
          <p:nvPr/>
        </p:nvPicPr>
        <p:blipFill>
          <a:blip r:embed="rId5" cstate="print"/>
          <a:srcRect r="8107" b="7227"/>
          <a:stretch>
            <a:fillRect/>
          </a:stretch>
        </p:blipFill>
        <p:spPr bwMode="auto">
          <a:xfrm>
            <a:off x="2863850" y="4194175"/>
            <a:ext cx="2644775" cy="2508250"/>
          </a:xfrm>
          <a:prstGeom prst="rect">
            <a:avLst/>
          </a:prstGeom>
          <a:noFill/>
          <a:ln w="9525">
            <a:noFill/>
            <a:miter lim="800000"/>
            <a:headEnd/>
            <a:tailEnd/>
          </a:ln>
        </p:spPr>
      </p:pic>
      <p:grpSp>
        <p:nvGrpSpPr>
          <p:cNvPr id="4" name="Group 27"/>
          <p:cNvGrpSpPr>
            <a:grpSpLocks/>
          </p:cNvGrpSpPr>
          <p:nvPr/>
        </p:nvGrpSpPr>
        <p:grpSpPr bwMode="auto">
          <a:xfrm>
            <a:off x="5011738" y="4191000"/>
            <a:ext cx="2232025" cy="2514600"/>
            <a:chOff x="3552" y="2640"/>
            <a:chExt cx="1581" cy="1584"/>
          </a:xfrm>
        </p:grpSpPr>
        <p:pic>
          <p:nvPicPr>
            <p:cNvPr id="22556" name="Picture 6" descr="D:\MSIMAGES\MS19A.TIF"/>
            <p:cNvPicPr>
              <a:picLocks noChangeAspect="1" noChangeArrowheads="1"/>
            </p:cNvPicPr>
            <p:nvPr/>
          </p:nvPicPr>
          <p:blipFill>
            <a:blip r:embed="rId6" cstate="print"/>
            <a:srcRect b="10754"/>
            <a:stretch>
              <a:fillRect/>
            </a:stretch>
          </p:blipFill>
          <p:spPr bwMode="auto">
            <a:xfrm>
              <a:off x="4032" y="2640"/>
              <a:ext cx="1101" cy="1584"/>
            </a:xfrm>
            <a:prstGeom prst="rect">
              <a:avLst/>
            </a:prstGeom>
            <a:noFill/>
            <a:ln w="9525">
              <a:noFill/>
              <a:miter lim="800000"/>
              <a:headEnd/>
              <a:tailEnd/>
            </a:ln>
          </p:spPr>
        </p:pic>
        <p:sp>
          <p:nvSpPr>
            <p:cNvPr id="22557" name="Line 12"/>
            <p:cNvSpPr>
              <a:spLocks noChangeShapeType="1"/>
            </p:cNvSpPr>
            <p:nvPr/>
          </p:nvSpPr>
          <p:spPr bwMode="auto">
            <a:xfrm flipV="1">
              <a:off x="3552" y="3840"/>
              <a:ext cx="1152" cy="192"/>
            </a:xfrm>
            <a:prstGeom prst="line">
              <a:avLst/>
            </a:prstGeom>
            <a:noFill/>
            <a:ln w="28575">
              <a:solidFill>
                <a:srgbClr val="FFFF00"/>
              </a:solidFill>
              <a:round/>
              <a:headEnd type="triangle" w="med" len="med"/>
              <a:tailEnd/>
            </a:ln>
          </p:spPr>
          <p:txBody>
            <a:bodyPr/>
            <a:lstStyle/>
            <a:p>
              <a:endParaRPr lang="en-US"/>
            </a:p>
          </p:txBody>
        </p:sp>
      </p:grpSp>
      <p:grpSp>
        <p:nvGrpSpPr>
          <p:cNvPr id="5" name="Group 26"/>
          <p:cNvGrpSpPr>
            <a:grpSpLocks/>
          </p:cNvGrpSpPr>
          <p:nvPr/>
        </p:nvGrpSpPr>
        <p:grpSpPr bwMode="auto">
          <a:xfrm>
            <a:off x="5214938" y="4191000"/>
            <a:ext cx="3790950" cy="2514600"/>
            <a:chOff x="3696" y="2640"/>
            <a:chExt cx="2686" cy="1584"/>
          </a:xfrm>
        </p:grpSpPr>
        <p:pic>
          <p:nvPicPr>
            <p:cNvPr id="22554" name="Picture 7" descr="D:\MSIMAGES\MS19C.TIF"/>
            <p:cNvPicPr>
              <a:picLocks noChangeAspect="1" noChangeArrowheads="1"/>
            </p:cNvPicPr>
            <p:nvPr/>
          </p:nvPicPr>
          <p:blipFill>
            <a:blip r:embed="rId7" cstate="print"/>
            <a:srcRect b="13606"/>
            <a:stretch>
              <a:fillRect/>
            </a:stretch>
          </p:blipFill>
          <p:spPr bwMode="auto">
            <a:xfrm>
              <a:off x="5280" y="2640"/>
              <a:ext cx="1102" cy="1584"/>
            </a:xfrm>
            <a:prstGeom prst="rect">
              <a:avLst/>
            </a:prstGeom>
            <a:noFill/>
            <a:ln w="9525">
              <a:noFill/>
              <a:miter lim="800000"/>
              <a:headEnd/>
              <a:tailEnd/>
            </a:ln>
          </p:spPr>
        </p:pic>
        <p:sp>
          <p:nvSpPr>
            <p:cNvPr id="22555" name="Line 13"/>
            <p:cNvSpPr>
              <a:spLocks noChangeShapeType="1"/>
            </p:cNvSpPr>
            <p:nvPr/>
          </p:nvSpPr>
          <p:spPr bwMode="auto">
            <a:xfrm flipV="1">
              <a:off x="3696" y="3024"/>
              <a:ext cx="1920" cy="336"/>
            </a:xfrm>
            <a:prstGeom prst="line">
              <a:avLst/>
            </a:prstGeom>
            <a:noFill/>
            <a:ln w="28575">
              <a:solidFill>
                <a:srgbClr val="FFFF00"/>
              </a:solidFill>
              <a:round/>
              <a:headEnd type="triangle" w="med" len="med"/>
              <a:tailEnd/>
            </a:ln>
          </p:spPr>
          <p:txBody>
            <a:bodyPr/>
            <a:lstStyle/>
            <a:p>
              <a:endParaRPr lang="en-US"/>
            </a:p>
          </p:txBody>
        </p:sp>
      </p:grpSp>
      <p:grpSp>
        <p:nvGrpSpPr>
          <p:cNvPr id="6" name="Group 23"/>
          <p:cNvGrpSpPr>
            <a:grpSpLocks/>
          </p:cNvGrpSpPr>
          <p:nvPr/>
        </p:nvGrpSpPr>
        <p:grpSpPr bwMode="auto">
          <a:xfrm>
            <a:off x="4876800" y="3352800"/>
            <a:ext cx="2438400" cy="831850"/>
            <a:chOff x="48" y="985"/>
            <a:chExt cx="1728" cy="4640"/>
          </a:xfrm>
        </p:grpSpPr>
        <p:grpSp>
          <p:nvGrpSpPr>
            <p:cNvPr id="7" name="Group 21"/>
            <p:cNvGrpSpPr>
              <a:grpSpLocks/>
            </p:cNvGrpSpPr>
            <p:nvPr/>
          </p:nvGrpSpPr>
          <p:grpSpPr bwMode="auto">
            <a:xfrm>
              <a:off x="48" y="985"/>
              <a:ext cx="1728" cy="2553"/>
              <a:chOff x="48" y="985"/>
              <a:chExt cx="1728" cy="2553"/>
            </a:xfrm>
          </p:grpSpPr>
          <p:sp>
            <p:nvSpPr>
              <p:cNvPr id="22552" name="Text Box 8"/>
              <p:cNvSpPr txBox="1">
                <a:spLocks noChangeArrowheads="1"/>
              </p:cNvSpPr>
              <p:nvPr/>
            </p:nvSpPr>
            <p:spPr bwMode="auto">
              <a:xfrm>
                <a:off x="144" y="985"/>
                <a:ext cx="130" cy="2553"/>
              </a:xfrm>
              <a:prstGeom prst="rect">
                <a:avLst/>
              </a:prstGeom>
              <a:noFill/>
              <a:ln w="9525">
                <a:noFill/>
                <a:miter lim="800000"/>
                <a:headEnd/>
                <a:tailEnd/>
              </a:ln>
            </p:spPr>
            <p:txBody>
              <a:bodyPr wrap="none">
                <a:spAutoFit/>
              </a:bodyPr>
              <a:lstStyle/>
              <a:p>
                <a:pPr eaLnBrk="0" hangingPunct="0"/>
                <a:endParaRPr lang="en-GB" sz="2400"/>
              </a:p>
            </p:txBody>
          </p:sp>
          <p:sp>
            <p:nvSpPr>
              <p:cNvPr id="22553" name="AutoShape 15"/>
              <p:cNvSpPr>
                <a:spLocks noChangeArrowheads="1"/>
              </p:cNvSpPr>
              <p:nvPr/>
            </p:nvSpPr>
            <p:spPr bwMode="auto">
              <a:xfrm>
                <a:off x="48" y="1056"/>
                <a:ext cx="1728" cy="384"/>
              </a:xfrm>
              <a:prstGeom prst="rightArrowCallout">
                <a:avLst>
                  <a:gd name="adj1" fmla="val 37500"/>
                  <a:gd name="adj2" fmla="val 50000"/>
                  <a:gd name="adj3" fmla="val 65417"/>
                  <a:gd name="adj4" fmla="val 80815"/>
                </a:avLst>
              </a:prstGeom>
              <a:noFill/>
              <a:ln w="9525">
                <a:noFill/>
                <a:miter lim="800000"/>
                <a:headEnd/>
                <a:tailEnd/>
              </a:ln>
            </p:spPr>
            <p:txBody>
              <a:bodyPr wrap="none" anchor="ctr"/>
              <a:lstStyle/>
              <a:p>
                <a:pPr eaLnBrk="0" hangingPunct="0"/>
                <a:endParaRPr lang="en-GB" sz="2400">
                  <a:solidFill>
                    <a:srgbClr val="FFFF00"/>
                  </a:solidFill>
                  <a:latin typeface="Times New Roman" pitchFamily="18" charset="0"/>
                </a:endParaRPr>
              </a:p>
            </p:txBody>
          </p:sp>
        </p:grpSp>
        <p:grpSp>
          <p:nvGrpSpPr>
            <p:cNvPr id="8" name="Group 22"/>
            <p:cNvGrpSpPr>
              <a:grpSpLocks/>
            </p:cNvGrpSpPr>
            <p:nvPr/>
          </p:nvGrpSpPr>
          <p:grpSpPr bwMode="auto">
            <a:xfrm>
              <a:off x="48" y="3577"/>
              <a:ext cx="1728" cy="2048"/>
              <a:chOff x="48" y="3577"/>
              <a:chExt cx="1728" cy="2048"/>
            </a:xfrm>
          </p:grpSpPr>
          <p:sp>
            <p:nvSpPr>
              <p:cNvPr id="22550" name="Text Box 9"/>
              <p:cNvSpPr txBox="1">
                <a:spLocks noChangeArrowheads="1"/>
              </p:cNvSpPr>
              <p:nvPr/>
            </p:nvSpPr>
            <p:spPr bwMode="auto">
              <a:xfrm>
                <a:off x="262" y="3577"/>
                <a:ext cx="1236" cy="2048"/>
              </a:xfrm>
              <a:prstGeom prst="rect">
                <a:avLst/>
              </a:prstGeom>
              <a:noFill/>
              <a:ln w="9525">
                <a:noFill/>
                <a:miter lim="800000"/>
                <a:headEnd/>
                <a:tailEnd/>
              </a:ln>
            </p:spPr>
            <p:txBody>
              <a:bodyPr>
                <a:spAutoFit/>
              </a:bodyPr>
              <a:lstStyle/>
              <a:p>
                <a:pPr eaLnBrk="0" hangingPunct="0"/>
                <a:r>
                  <a:rPr lang="en-GB"/>
                  <a:t>Axonal loss</a:t>
                </a:r>
              </a:p>
            </p:txBody>
          </p:sp>
          <p:sp>
            <p:nvSpPr>
              <p:cNvPr id="22551" name="AutoShape 16"/>
              <p:cNvSpPr>
                <a:spLocks noChangeArrowheads="1"/>
              </p:cNvSpPr>
              <p:nvPr/>
            </p:nvSpPr>
            <p:spPr bwMode="auto">
              <a:xfrm>
                <a:off x="48" y="3648"/>
                <a:ext cx="1728" cy="384"/>
              </a:xfrm>
              <a:prstGeom prst="rightArrowCallout">
                <a:avLst>
                  <a:gd name="adj1" fmla="val 37500"/>
                  <a:gd name="adj2" fmla="val 50000"/>
                  <a:gd name="adj3" fmla="val 65417"/>
                  <a:gd name="adj4" fmla="val 80815"/>
                </a:avLst>
              </a:prstGeom>
              <a:noFill/>
              <a:ln w="9525">
                <a:noFill/>
                <a:miter lim="800000"/>
                <a:headEnd/>
                <a:tailEnd/>
              </a:ln>
            </p:spPr>
            <p:txBody>
              <a:bodyPr wrap="none" anchor="ctr"/>
              <a:lstStyle/>
              <a:p>
                <a:pPr eaLnBrk="0" hangingPunct="0"/>
                <a:endParaRPr lang="en-GB" sz="2400">
                  <a:solidFill>
                    <a:srgbClr val="FFFF00"/>
                  </a:solidFill>
                  <a:latin typeface="Times New Roman" pitchFamily="18" charset="0"/>
                </a:endParaRPr>
              </a:p>
            </p:txBody>
          </p:sp>
        </p:grpSp>
      </p:grpSp>
      <p:pic>
        <p:nvPicPr>
          <p:cNvPr id="22537" name="Picture 26" descr="MS204 HLAII LFB x20"/>
          <p:cNvPicPr>
            <a:picLocks noChangeAspect="1" noChangeArrowheads="1"/>
          </p:cNvPicPr>
          <p:nvPr/>
        </p:nvPicPr>
        <p:blipFill>
          <a:blip r:embed="rId8" cstate="print"/>
          <a:srcRect/>
          <a:stretch>
            <a:fillRect/>
          </a:stretch>
        </p:blipFill>
        <p:spPr bwMode="auto">
          <a:xfrm>
            <a:off x="304800" y="1295400"/>
            <a:ext cx="2438400" cy="2514600"/>
          </a:xfrm>
          <a:prstGeom prst="rect">
            <a:avLst/>
          </a:prstGeom>
          <a:noFill/>
          <a:ln w="9525">
            <a:noFill/>
            <a:miter lim="800000"/>
            <a:headEnd/>
            <a:tailEnd/>
          </a:ln>
        </p:spPr>
      </p:pic>
      <p:sp>
        <p:nvSpPr>
          <p:cNvPr id="22538" name="Rectangle 27"/>
          <p:cNvSpPr>
            <a:spLocks noChangeArrowheads="1"/>
          </p:cNvSpPr>
          <p:nvPr/>
        </p:nvSpPr>
        <p:spPr bwMode="auto">
          <a:xfrm>
            <a:off x="5149850" y="852488"/>
            <a:ext cx="1631950" cy="366712"/>
          </a:xfrm>
          <a:prstGeom prst="rect">
            <a:avLst/>
          </a:prstGeom>
          <a:noFill/>
          <a:ln w="9525">
            <a:noFill/>
            <a:miter lim="800000"/>
            <a:headEnd/>
            <a:tailEnd/>
          </a:ln>
        </p:spPr>
        <p:txBody>
          <a:bodyPr wrap="none">
            <a:spAutoFit/>
          </a:bodyPr>
          <a:lstStyle/>
          <a:p>
            <a:pPr eaLnBrk="0" hangingPunct="0"/>
            <a:r>
              <a:rPr lang="en-GB"/>
              <a:t>Demyelination</a:t>
            </a:r>
          </a:p>
        </p:txBody>
      </p:sp>
      <p:pic>
        <p:nvPicPr>
          <p:cNvPr id="22539" name="Picture 28" descr="MS204 cx HLAII LFB x20"/>
          <p:cNvPicPr>
            <a:picLocks noChangeAspect="1" noChangeArrowheads="1"/>
          </p:cNvPicPr>
          <p:nvPr/>
        </p:nvPicPr>
        <p:blipFill>
          <a:blip r:embed="rId9" cstate="print"/>
          <a:srcRect/>
          <a:stretch>
            <a:fillRect/>
          </a:stretch>
        </p:blipFill>
        <p:spPr bwMode="auto">
          <a:xfrm>
            <a:off x="304800" y="4191000"/>
            <a:ext cx="2438400" cy="2514600"/>
          </a:xfrm>
          <a:prstGeom prst="rect">
            <a:avLst/>
          </a:prstGeom>
          <a:noFill/>
          <a:ln w="9525">
            <a:noFill/>
            <a:miter lim="800000"/>
            <a:headEnd/>
            <a:tailEnd/>
          </a:ln>
        </p:spPr>
      </p:pic>
      <p:sp>
        <p:nvSpPr>
          <p:cNvPr id="22540" name="Rectangle 30"/>
          <p:cNvSpPr>
            <a:spLocks noChangeArrowheads="1"/>
          </p:cNvSpPr>
          <p:nvPr/>
        </p:nvSpPr>
        <p:spPr bwMode="auto">
          <a:xfrm>
            <a:off x="685800" y="3824288"/>
            <a:ext cx="1492250" cy="366712"/>
          </a:xfrm>
          <a:prstGeom prst="rect">
            <a:avLst/>
          </a:prstGeom>
          <a:noFill/>
          <a:ln w="9525">
            <a:noFill/>
            <a:miter lim="800000"/>
            <a:headEnd/>
            <a:tailEnd/>
          </a:ln>
        </p:spPr>
        <p:txBody>
          <a:bodyPr wrap="none">
            <a:spAutoFit/>
          </a:bodyPr>
          <a:lstStyle/>
          <a:p>
            <a:pPr eaLnBrk="0" hangingPunct="0"/>
            <a:r>
              <a:rPr lang="en-GB"/>
              <a:t>Inflammation</a:t>
            </a:r>
          </a:p>
        </p:txBody>
      </p:sp>
      <p:sp>
        <p:nvSpPr>
          <p:cNvPr id="22541" name="Rectangle 31"/>
          <p:cNvSpPr>
            <a:spLocks noChangeArrowheads="1"/>
          </p:cNvSpPr>
          <p:nvPr/>
        </p:nvSpPr>
        <p:spPr bwMode="auto">
          <a:xfrm>
            <a:off x="304800" y="1309688"/>
            <a:ext cx="1885950" cy="366712"/>
          </a:xfrm>
          <a:prstGeom prst="rect">
            <a:avLst/>
          </a:prstGeom>
          <a:noFill/>
          <a:ln w="9525">
            <a:noFill/>
            <a:miter lim="800000"/>
            <a:headEnd/>
            <a:tailEnd/>
          </a:ln>
        </p:spPr>
        <p:txBody>
          <a:bodyPr wrap="none">
            <a:spAutoFit/>
          </a:bodyPr>
          <a:lstStyle/>
          <a:p>
            <a:pPr eaLnBrk="0" hangingPunct="0"/>
            <a:r>
              <a:rPr lang="en-GB"/>
              <a:t>LFB/HLA class II</a:t>
            </a:r>
          </a:p>
        </p:txBody>
      </p:sp>
      <p:sp>
        <p:nvSpPr>
          <p:cNvPr id="22542" name="Rectangle 32"/>
          <p:cNvSpPr>
            <a:spLocks noChangeArrowheads="1"/>
          </p:cNvSpPr>
          <p:nvPr/>
        </p:nvSpPr>
        <p:spPr bwMode="auto">
          <a:xfrm>
            <a:off x="304800" y="6338888"/>
            <a:ext cx="1885950" cy="366712"/>
          </a:xfrm>
          <a:prstGeom prst="rect">
            <a:avLst/>
          </a:prstGeom>
          <a:noFill/>
          <a:ln w="9525">
            <a:noFill/>
            <a:miter lim="800000"/>
            <a:headEnd/>
            <a:tailEnd/>
          </a:ln>
        </p:spPr>
        <p:txBody>
          <a:bodyPr wrap="none">
            <a:spAutoFit/>
          </a:bodyPr>
          <a:lstStyle/>
          <a:p>
            <a:pPr eaLnBrk="0" hangingPunct="0"/>
            <a:r>
              <a:rPr lang="en-GB"/>
              <a:t>LFB/HLA class II</a:t>
            </a:r>
          </a:p>
        </p:txBody>
      </p:sp>
      <p:sp>
        <p:nvSpPr>
          <p:cNvPr id="22543" name="Rectangle 33"/>
          <p:cNvSpPr>
            <a:spLocks noChangeArrowheads="1"/>
          </p:cNvSpPr>
          <p:nvPr/>
        </p:nvSpPr>
        <p:spPr bwMode="auto">
          <a:xfrm>
            <a:off x="2819400" y="1309688"/>
            <a:ext cx="603250" cy="366712"/>
          </a:xfrm>
          <a:prstGeom prst="rect">
            <a:avLst/>
          </a:prstGeom>
          <a:noFill/>
          <a:ln w="9525">
            <a:noFill/>
            <a:miter lim="800000"/>
            <a:headEnd/>
            <a:tailEnd/>
          </a:ln>
        </p:spPr>
        <p:txBody>
          <a:bodyPr wrap="none">
            <a:spAutoFit/>
          </a:bodyPr>
          <a:lstStyle/>
          <a:p>
            <a:pPr eaLnBrk="0" hangingPunct="0"/>
            <a:r>
              <a:rPr lang="en-GB"/>
              <a:t>LFB</a:t>
            </a:r>
          </a:p>
        </p:txBody>
      </p:sp>
      <p:sp>
        <p:nvSpPr>
          <p:cNvPr id="22544" name="Rectangle 34"/>
          <p:cNvSpPr>
            <a:spLocks noChangeArrowheads="1"/>
          </p:cNvSpPr>
          <p:nvPr/>
        </p:nvSpPr>
        <p:spPr bwMode="auto">
          <a:xfrm>
            <a:off x="5715000" y="1309688"/>
            <a:ext cx="603250" cy="366712"/>
          </a:xfrm>
          <a:prstGeom prst="rect">
            <a:avLst/>
          </a:prstGeom>
          <a:noFill/>
          <a:ln w="9525">
            <a:noFill/>
            <a:miter lim="800000"/>
            <a:headEnd/>
            <a:tailEnd/>
          </a:ln>
        </p:spPr>
        <p:txBody>
          <a:bodyPr wrap="none">
            <a:spAutoFit/>
          </a:bodyPr>
          <a:lstStyle/>
          <a:p>
            <a:pPr eaLnBrk="0" hangingPunct="0"/>
            <a:r>
              <a:rPr lang="en-GB"/>
              <a:t>LFB</a:t>
            </a:r>
          </a:p>
        </p:txBody>
      </p:sp>
      <p:sp>
        <p:nvSpPr>
          <p:cNvPr id="22545" name="Rectangle 35"/>
          <p:cNvSpPr>
            <a:spLocks noChangeArrowheads="1"/>
          </p:cNvSpPr>
          <p:nvPr/>
        </p:nvSpPr>
        <p:spPr bwMode="auto">
          <a:xfrm>
            <a:off x="7473950" y="1295400"/>
            <a:ext cx="603250" cy="366713"/>
          </a:xfrm>
          <a:prstGeom prst="rect">
            <a:avLst/>
          </a:prstGeom>
          <a:noFill/>
          <a:ln w="9525">
            <a:noFill/>
            <a:miter lim="800000"/>
            <a:headEnd/>
            <a:tailEnd/>
          </a:ln>
        </p:spPr>
        <p:txBody>
          <a:bodyPr wrap="none">
            <a:spAutoFit/>
          </a:bodyPr>
          <a:lstStyle/>
          <a:p>
            <a:pPr eaLnBrk="0" hangingPunct="0"/>
            <a:r>
              <a:rPr lang="en-GB"/>
              <a:t>LFB</a:t>
            </a:r>
          </a:p>
        </p:txBody>
      </p:sp>
      <p:sp>
        <p:nvSpPr>
          <p:cNvPr id="22546" name="Rectangle 36"/>
          <p:cNvSpPr>
            <a:spLocks noChangeArrowheads="1"/>
          </p:cNvSpPr>
          <p:nvPr/>
        </p:nvSpPr>
        <p:spPr bwMode="auto">
          <a:xfrm>
            <a:off x="2819400" y="4205288"/>
            <a:ext cx="1555750" cy="366712"/>
          </a:xfrm>
          <a:prstGeom prst="rect">
            <a:avLst/>
          </a:prstGeom>
          <a:noFill/>
          <a:ln w="9525">
            <a:noFill/>
            <a:miter lim="800000"/>
            <a:headEnd/>
            <a:tailEnd/>
          </a:ln>
        </p:spPr>
        <p:txBody>
          <a:bodyPr wrap="none">
            <a:spAutoFit/>
          </a:bodyPr>
          <a:lstStyle/>
          <a:p>
            <a:pPr eaLnBrk="0" hangingPunct="0"/>
            <a:r>
              <a:rPr lang="en-GB"/>
              <a:t>Bielschowski </a:t>
            </a:r>
          </a:p>
        </p:txBody>
      </p:sp>
      <p:sp>
        <p:nvSpPr>
          <p:cNvPr id="22547" name="Rectangle 2"/>
          <p:cNvSpPr>
            <a:spLocks noChangeArrowheads="1"/>
          </p:cNvSpPr>
          <p:nvPr/>
        </p:nvSpPr>
        <p:spPr bwMode="auto">
          <a:xfrm>
            <a:off x="381000" y="-292100"/>
            <a:ext cx="8229600" cy="1371600"/>
          </a:xfrm>
          <a:prstGeom prst="rect">
            <a:avLst/>
          </a:prstGeom>
          <a:noFill/>
          <a:ln w="9525">
            <a:noFill/>
            <a:miter lim="800000"/>
            <a:headEnd/>
            <a:tailEnd/>
          </a:ln>
        </p:spPr>
        <p:txBody>
          <a:bodyPr anchor="ctr"/>
          <a:lstStyle/>
          <a:p>
            <a:r>
              <a:rPr lang="en-GB" sz="2800" dirty="0" smtClean="0">
                <a:solidFill>
                  <a:schemeClr val="bg1"/>
                </a:solidFill>
              </a:rPr>
              <a:t>MS pathology</a:t>
            </a:r>
            <a:endParaRPr lang="el-GR" sz="2800" dirty="0">
              <a:solidFill>
                <a:schemeClr val="bg1"/>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9" name="Picture 19"/>
          <p:cNvPicPr>
            <a:picLocks noChangeAspect="1" noChangeArrowheads="1"/>
          </p:cNvPicPr>
          <p:nvPr/>
        </p:nvPicPr>
        <p:blipFill>
          <a:blip r:embed="rId3" cstate="print"/>
          <a:srcRect/>
          <a:stretch>
            <a:fillRect/>
          </a:stretch>
        </p:blipFill>
        <p:spPr bwMode="auto">
          <a:xfrm>
            <a:off x="161925" y="1633538"/>
            <a:ext cx="4486275" cy="2709862"/>
          </a:xfrm>
          <a:prstGeom prst="rect">
            <a:avLst/>
          </a:prstGeom>
          <a:noFill/>
          <a:ln w="9525">
            <a:noFill/>
            <a:miter lim="800000"/>
            <a:headEnd/>
            <a:tailEnd/>
          </a:ln>
          <a:effectLst/>
        </p:spPr>
      </p:pic>
      <p:pic>
        <p:nvPicPr>
          <p:cNvPr id="215060" name="Picture 20"/>
          <p:cNvPicPr>
            <a:picLocks noChangeAspect="1" noChangeArrowheads="1"/>
          </p:cNvPicPr>
          <p:nvPr/>
        </p:nvPicPr>
        <p:blipFill>
          <a:blip r:embed="rId4" cstate="print"/>
          <a:srcRect/>
          <a:stretch>
            <a:fillRect/>
          </a:stretch>
        </p:blipFill>
        <p:spPr bwMode="auto">
          <a:xfrm>
            <a:off x="4648200" y="1676400"/>
            <a:ext cx="4305300" cy="2667000"/>
          </a:xfrm>
          <a:prstGeom prst="rect">
            <a:avLst/>
          </a:prstGeom>
          <a:noFill/>
          <a:ln w="9525">
            <a:noFill/>
            <a:miter lim="800000"/>
            <a:headEnd/>
            <a:tailEnd/>
          </a:ln>
          <a:effectLst/>
        </p:spPr>
      </p:pic>
      <p:sp>
        <p:nvSpPr>
          <p:cNvPr id="215061" name="Text Box 21"/>
          <p:cNvSpPr txBox="1">
            <a:spLocks noChangeArrowheads="1"/>
          </p:cNvSpPr>
          <p:nvPr/>
        </p:nvSpPr>
        <p:spPr bwMode="auto">
          <a:xfrm>
            <a:off x="4876800" y="5805488"/>
            <a:ext cx="3620671" cy="369332"/>
          </a:xfrm>
          <a:prstGeom prst="rect">
            <a:avLst/>
          </a:prstGeom>
          <a:noFill/>
          <a:ln w="9525">
            <a:noFill/>
            <a:miter lim="800000"/>
            <a:headEnd/>
            <a:tailEnd/>
          </a:ln>
          <a:effectLst/>
        </p:spPr>
        <p:txBody>
          <a:bodyPr wrap="none">
            <a:spAutoFit/>
          </a:bodyPr>
          <a:lstStyle/>
          <a:p>
            <a:r>
              <a:rPr lang="en-GB" b="1" dirty="0"/>
              <a:t>Calabrese et al, 2010, </a:t>
            </a:r>
            <a:r>
              <a:rPr lang="en-GB" b="1" dirty="0" err="1"/>
              <a:t>NatRevNeurol</a:t>
            </a:r>
            <a:endParaRPr lang="el-GR" b="1" dirty="0"/>
          </a:p>
        </p:txBody>
      </p:sp>
      <p:sp>
        <p:nvSpPr>
          <p:cNvPr id="215062" name="Text Box 22"/>
          <p:cNvSpPr txBox="1">
            <a:spLocks noChangeArrowheads="1"/>
          </p:cNvSpPr>
          <p:nvPr/>
        </p:nvSpPr>
        <p:spPr bwMode="auto">
          <a:xfrm>
            <a:off x="171450" y="3962400"/>
            <a:ext cx="819150" cy="366713"/>
          </a:xfrm>
          <a:prstGeom prst="rect">
            <a:avLst/>
          </a:prstGeom>
          <a:noFill/>
          <a:ln w="9525">
            <a:noFill/>
            <a:miter lim="800000"/>
            <a:headEnd/>
            <a:tailEnd/>
          </a:ln>
          <a:effectLst/>
        </p:spPr>
        <p:txBody>
          <a:bodyPr wrap="none">
            <a:spAutoFit/>
          </a:bodyPr>
          <a:lstStyle/>
          <a:p>
            <a:r>
              <a:rPr lang="en-GB">
                <a:solidFill>
                  <a:schemeClr val="bg1"/>
                </a:solidFill>
              </a:rPr>
              <a:t>Type I</a:t>
            </a:r>
            <a:endParaRPr lang="el-GR">
              <a:solidFill>
                <a:schemeClr val="bg1"/>
              </a:solidFill>
            </a:endParaRPr>
          </a:p>
        </p:txBody>
      </p:sp>
      <p:sp>
        <p:nvSpPr>
          <p:cNvPr id="215063" name="Text Box 23"/>
          <p:cNvSpPr txBox="1">
            <a:spLocks noChangeArrowheads="1"/>
          </p:cNvSpPr>
          <p:nvPr/>
        </p:nvSpPr>
        <p:spPr bwMode="auto">
          <a:xfrm>
            <a:off x="2438400" y="3922713"/>
            <a:ext cx="882650" cy="366712"/>
          </a:xfrm>
          <a:prstGeom prst="rect">
            <a:avLst/>
          </a:prstGeom>
          <a:noFill/>
          <a:ln w="9525">
            <a:noFill/>
            <a:miter lim="800000"/>
            <a:headEnd/>
            <a:tailEnd/>
          </a:ln>
          <a:effectLst/>
        </p:spPr>
        <p:txBody>
          <a:bodyPr wrap="none">
            <a:spAutoFit/>
          </a:bodyPr>
          <a:lstStyle/>
          <a:p>
            <a:r>
              <a:rPr lang="en-GB">
                <a:solidFill>
                  <a:schemeClr val="bg1"/>
                </a:solidFill>
              </a:rPr>
              <a:t>Type II</a:t>
            </a:r>
            <a:endParaRPr lang="el-GR">
              <a:solidFill>
                <a:schemeClr val="bg1"/>
              </a:solidFill>
            </a:endParaRPr>
          </a:p>
        </p:txBody>
      </p:sp>
      <p:sp>
        <p:nvSpPr>
          <p:cNvPr id="215064" name="Text Box 24"/>
          <p:cNvSpPr txBox="1">
            <a:spLocks noChangeArrowheads="1"/>
          </p:cNvSpPr>
          <p:nvPr/>
        </p:nvSpPr>
        <p:spPr bwMode="auto">
          <a:xfrm>
            <a:off x="4648200" y="3962400"/>
            <a:ext cx="946150" cy="366713"/>
          </a:xfrm>
          <a:prstGeom prst="rect">
            <a:avLst/>
          </a:prstGeom>
          <a:noFill/>
          <a:ln w="9525">
            <a:noFill/>
            <a:miter lim="800000"/>
            <a:headEnd/>
            <a:tailEnd/>
          </a:ln>
          <a:effectLst/>
        </p:spPr>
        <p:txBody>
          <a:bodyPr wrap="none">
            <a:spAutoFit/>
          </a:bodyPr>
          <a:lstStyle/>
          <a:p>
            <a:r>
              <a:rPr lang="en-GB">
                <a:solidFill>
                  <a:schemeClr val="bg1"/>
                </a:solidFill>
              </a:rPr>
              <a:t>Type III</a:t>
            </a:r>
            <a:endParaRPr lang="el-GR">
              <a:solidFill>
                <a:schemeClr val="bg1"/>
              </a:solidFill>
            </a:endParaRPr>
          </a:p>
        </p:txBody>
      </p:sp>
      <p:sp>
        <p:nvSpPr>
          <p:cNvPr id="215065" name="Text Box 25"/>
          <p:cNvSpPr txBox="1">
            <a:spLocks noChangeArrowheads="1"/>
          </p:cNvSpPr>
          <p:nvPr/>
        </p:nvSpPr>
        <p:spPr bwMode="auto">
          <a:xfrm>
            <a:off x="6800850" y="3900488"/>
            <a:ext cx="971550" cy="366712"/>
          </a:xfrm>
          <a:prstGeom prst="rect">
            <a:avLst/>
          </a:prstGeom>
          <a:noFill/>
          <a:ln w="9525">
            <a:noFill/>
            <a:miter lim="800000"/>
            <a:headEnd/>
            <a:tailEnd/>
          </a:ln>
          <a:effectLst/>
        </p:spPr>
        <p:txBody>
          <a:bodyPr wrap="none">
            <a:spAutoFit/>
          </a:bodyPr>
          <a:lstStyle/>
          <a:p>
            <a:r>
              <a:rPr lang="en-GB">
                <a:solidFill>
                  <a:schemeClr val="bg1"/>
                </a:solidFill>
              </a:rPr>
              <a:t>Type IV</a:t>
            </a:r>
            <a:endParaRPr lang="el-GR">
              <a:solidFill>
                <a:schemeClr val="bg1"/>
              </a:solidFill>
            </a:endParaRPr>
          </a:p>
        </p:txBody>
      </p:sp>
      <p:sp>
        <p:nvSpPr>
          <p:cNvPr id="215066" name="Text Box 26"/>
          <p:cNvSpPr txBox="1">
            <a:spLocks noChangeArrowheads="1"/>
          </p:cNvSpPr>
          <p:nvPr/>
        </p:nvSpPr>
        <p:spPr bwMode="auto">
          <a:xfrm>
            <a:off x="304800" y="1270000"/>
            <a:ext cx="1171575" cy="396875"/>
          </a:xfrm>
          <a:prstGeom prst="rect">
            <a:avLst/>
          </a:prstGeom>
          <a:noFill/>
          <a:ln w="9525">
            <a:noFill/>
            <a:miter lim="800000"/>
            <a:headEnd/>
            <a:tailEnd/>
          </a:ln>
          <a:effectLst/>
        </p:spPr>
        <p:txBody>
          <a:bodyPr wrap="none">
            <a:spAutoFit/>
          </a:bodyPr>
          <a:lstStyle/>
          <a:p>
            <a:r>
              <a:rPr lang="en-GB" sz="2000" b="1"/>
              <a:t>DIR-MRI</a:t>
            </a:r>
            <a:endParaRPr lang="el-GR" sz="2000" b="1"/>
          </a:p>
        </p:txBody>
      </p:sp>
      <p:sp>
        <p:nvSpPr>
          <p:cNvPr id="215067" name="Text Box 27"/>
          <p:cNvSpPr txBox="1">
            <a:spLocks noChangeArrowheads="1"/>
          </p:cNvSpPr>
          <p:nvPr/>
        </p:nvSpPr>
        <p:spPr bwMode="auto">
          <a:xfrm>
            <a:off x="484188" y="4937125"/>
            <a:ext cx="1709122" cy="1015663"/>
          </a:xfrm>
          <a:prstGeom prst="rect">
            <a:avLst/>
          </a:prstGeom>
          <a:noFill/>
          <a:ln w="9525">
            <a:noFill/>
            <a:miter lim="800000"/>
            <a:headEnd/>
            <a:tailEnd/>
          </a:ln>
          <a:effectLst/>
        </p:spPr>
        <p:txBody>
          <a:bodyPr wrap="none">
            <a:spAutoFit/>
          </a:bodyPr>
          <a:lstStyle/>
          <a:p>
            <a:r>
              <a:rPr lang="en-GB" sz="2000" b="1" dirty="0"/>
              <a:t>RR-MS     64%</a:t>
            </a:r>
          </a:p>
          <a:p>
            <a:r>
              <a:rPr lang="en-GB" sz="2000" b="1" dirty="0"/>
              <a:t>SP-MS      70%</a:t>
            </a:r>
          </a:p>
          <a:p>
            <a:r>
              <a:rPr lang="en-GB" sz="2000" b="1" dirty="0"/>
              <a:t>CIS           </a:t>
            </a:r>
            <a:r>
              <a:rPr lang="el-GR" sz="2000" b="1" dirty="0" smtClean="0"/>
              <a:t> </a:t>
            </a:r>
            <a:r>
              <a:rPr lang="en-GB" sz="2000" b="1" dirty="0" smtClean="0"/>
              <a:t>37</a:t>
            </a:r>
            <a:r>
              <a:rPr lang="en-GB" sz="2000" b="1" dirty="0"/>
              <a:t>% </a:t>
            </a:r>
            <a:endParaRPr lang="el-GR" sz="2000" b="1" dirty="0"/>
          </a:p>
        </p:txBody>
      </p:sp>
      <p:pic>
        <p:nvPicPr>
          <p:cNvPr id="215068" name="Picture 28"/>
          <p:cNvPicPr>
            <a:picLocks noChangeAspect="1" noChangeArrowheads="1"/>
          </p:cNvPicPr>
          <p:nvPr/>
        </p:nvPicPr>
        <p:blipFill>
          <a:blip r:embed="rId5" cstate="print"/>
          <a:srcRect/>
          <a:stretch>
            <a:fillRect/>
          </a:stretch>
        </p:blipFill>
        <p:spPr bwMode="auto">
          <a:xfrm>
            <a:off x="1319213" y="3854450"/>
            <a:ext cx="1042987" cy="793750"/>
          </a:xfrm>
          <a:prstGeom prst="rect">
            <a:avLst/>
          </a:prstGeom>
          <a:noFill/>
          <a:ln w="9525">
            <a:noFill/>
            <a:miter lim="800000"/>
            <a:headEnd/>
            <a:tailEnd/>
          </a:ln>
          <a:effectLst/>
        </p:spPr>
      </p:pic>
      <p:pic>
        <p:nvPicPr>
          <p:cNvPr id="215069" name="Picture 29"/>
          <p:cNvPicPr>
            <a:picLocks noChangeAspect="1" noChangeArrowheads="1"/>
          </p:cNvPicPr>
          <p:nvPr/>
        </p:nvPicPr>
        <p:blipFill>
          <a:blip r:embed="rId6" cstate="print"/>
          <a:srcRect/>
          <a:stretch>
            <a:fillRect/>
          </a:stretch>
        </p:blipFill>
        <p:spPr bwMode="auto">
          <a:xfrm>
            <a:off x="3643313" y="3921125"/>
            <a:ext cx="1004887" cy="727075"/>
          </a:xfrm>
          <a:prstGeom prst="rect">
            <a:avLst/>
          </a:prstGeom>
          <a:noFill/>
          <a:ln w="9525">
            <a:noFill/>
            <a:miter lim="800000"/>
            <a:headEnd/>
            <a:tailEnd/>
          </a:ln>
          <a:effectLst/>
        </p:spPr>
      </p:pic>
      <p:pic>
        <p:nvPicPr>
          <p:cNvPr id="215070" name="Picture 30"/>
          <p:cNvPicPr>
            <a:picLocks noChangeAspect="1" noChangeArrowheads="1"/>
          </p:cNvPicPr>
          <p:nvPr/>
        </p:nvPicPr>
        <p:blipFill>
          <a:blip r:embed="rId7" cstate="print"/>
          <a:srcRect/>
          <a:stretch>
            <a:fillRect/>
          </a:stretch>
        </p:blipFill>
        <p:spPr bwMode="auto">
          <a:xfrm>
            <a:off x="5943600" y="3965575"/>
            <a:ext cx="914400" cy="682625"/>
          </a:xfrm>
          <a:prstGeom prst="rect">
            <a:avLst/>
          </a:prstGeom>
          <a:noFill/>
          <a:ln w="9525">
            <a:noFill/>
            <a:miter lim="800000"/>
            <a:headEnd/>
            <a:tailEnd/>
          </a:ln>
          <a:effectLst/>
        </p:spPr>
      </p:pic>
      <p:sp>
        <p:nvSpPr>
          <p:cNvPr id="16" name="Rectangle 15"/>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ι</a:t>
            </a:r>
            <a:endParaRPr lang="en-US" dirty="0"/>
          </a:p>
        </p:txBody>
      </p:sp>
      <p:sp>
        <p:nvSpPr>
          <p:cNvPr id="18" name="Rectangle 12"/>
          <p:cNvSpPr>
            <a:spLocks noChangeArrowheads="1"/>
          </p:cNvSpPr>
          <p:nvPr/>
        </p:nvSpPr>
        <p:spPr bwMode="auto">
          <a:xfrm>
            <a:off x="720080" y="44624"/>
            <a:ext cx="7668344" cy="523220"/>
          </a:xfrm>
          <a:prstGeom prst="rect">
            <a:avLst/>
          </a:prstGeom>
          <a:noFill/>
          <a:ln w="9525">
            <a:noFill/>
            <a:miter lim="800000"/>
            <a:headEnd/>
            <a:tailEnd/>
          </a:ln>
        </p:spPr>
        <p:txBody>
          <a:bodyPr wrap="square">
            <a:spAutoFit/>
          </a:bodyPr>
          <a:lstStyle/>
          <a:p>
            <a:r>
              <a:rPr lang="el-GR" sz="2800" b="1" dirty="0" smtClean="0">
                <a:solidFill>
                  <a:schemeClr val="bg1"/>
                </a:solidFill>
                <a:latin typeface="Calibri" pitchFamily="34" charset="0"/>
              </a:rPr>
              <a:t>Οι </a:t>
            </a:r>
            <a:r>
              <a:rPr lang="el-GR" sz="2800" b="1" dirty="0" err="1" smtClean="0">
                <a:solidFill>
                  <a:schemeClr val="bg1"/>
                </a:solidFill>
                <a:latin typeface="Calibri" pitchFamily="34" charset="0"/>
              </a:rPr>
              <a:t>φλοιϊκές</a:t>
            </a:r>
            <a:r>
              <a:rPr lang="el-GR" sz="2800" b="1" dirty="0" smtClean="0">
                <a:solidFill>
                  <a:schemeClr val="bg1"/>
                </a:solidFill>
                <a:latin typeface="Calibri" pitchFamily="34" charset="0"/>
              </a:rPr>
              <a:t> βλάβες</a:t>
            </a:r>
            <a:r>
              <a:rPr lang="en-US" sz="2800" b="1" dirty="0" smtClean="0">
                <a:solidFill>
                  <a:schemeClr val="bg1"/>
                </a:solidFill>
                <a:latin typeface="Calibri" pitchFamily="34" charset="0"/>
              </a:rPr>
              <a:t> </a:t>
            </a:r>
            <a:r>
              <a:rPr lang="el-GR" sz="2800" b="1" dirty="0" smtClean="0">
                <a:solidFill>
                  <a:schemeClr val="bg1"/>
                </a:solidFill>
                <a:latin typeface="Calibri" pitchFamily="34" charset="0"/>
              </a:rPr>
              <a:t>στην πολλαπλή σκλήρυνση</a:t>
            </a:r>
            <a:endParaRPr lang="en-GB" sz="2800"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ext Box 7"/>
          <p:cNvSpPr txBox="1">
            <a:spLocks noChangeArrowheads="1"/>
          </p:cNvSpPr>
          <p:nvPr/>
        </p:nvSpPr>
        <p:spPr bwMode="auto">
          <a:xfrm>
            <a:off x="593725" y="1243781"/>
            <a:ext cx="8093075" cy="6001643"/>
          </a:xfrm>
          <a:prstGeom prst="rect">
            <a:avLst/>
          </a:prstGeom>
          <a:noFill/>
          <a:ln w="9525">
            <a:noFill/>
            <a:miter lim="800000"/>
            <a:headEnd/>
            <a:tailEnd/>
          </a:ln>
          <a:effectLst/>
        </p:spPr>
        <p:txBody>
          <a:bodyPr>
            <a:spAutoFit/>
          </a:bodyPr>
          <a:lstStyle/>
          <a:p>
            <a:r>
              <a:rPr lang="el-GR" sz="2400" b="1" dirty="0" err="1">
                <a:solidFill>
                  <a:schemeClr val="tx2"/>
                </a:solidFill>
              </a:rPr>
              <a:t>Φλοιϊκές</a:t>
            </a:r>
            <a:r>
              <a:rPr lang="el-GR" sz="2400" b="1" dirty="0">
                <a:solidFill>
                  <a:schemeClr val="tx2"/>
                </a:solidFill>
              </a:rPr>
              <a:t> βλάβες και αναπηρία</a:t>
            </a:r>
            <a:endParaRPr lang="el-GR" sz="2400" dirty="0">
              <a:solidFill>
                <a:schemeClr val="tx2"/>
              </a:solidFill>
            </a:endParaRPr>
          </a:p>
          <a:p>
            <a:pPr>
              <a:lnSpc>
                <a:spcPct val="150000"/>
              </a:lnSpc>
            </a:pPr>
            <a:endParaRPr lang="el-GR" sz="2400" dirty="0"/>
          </a:p>
          <a:p>
            <a:pPr>
              <a:lnSpc>
                <a:spcPct val="150000"/>
              </a:lnSpc>
              <a:buFont typeface="Wingdings" pitchFamily="2" charset="2"/>
              <a:buChar char="q"/>
            </a:pPr>
            <a:r>
              <a:rPr lang="el-GR" sz="2400" dirty="0" smtClean="0"/>
              <a:t> αριθμός </a:t>
            </a:r>
            <a:r>
              <a:rPr lang="el-GR" sz="2400" dirty="0"/>
              <a:t>και όγκος των </a:t>
            </a:r>
            <a:r>
              <a:rPr lang="el-GR" sz="2400" dirty="0" err="1"/>
              <a:t>φλοιϊκών</a:t>
            </a:r>
            <a:r>
              <a:rPr lang="el-GR" sz="2400" dirty="0"/>
              <a:t> βλαβών </a:t>
            </a:r>
            <a:r>
              <a:rPr lang="en-GB" sz="2400" dirty="0"/>
              <a:t> ~   EDSS score        (p&lt;0.001</a:t>
            </a:r>
            <a:r>
              <a:rPr lang="en-GB" sz="2400" dirty="0" smtClean="0"/>
              <a:t>)</a:t>
            </a:r>
            <a:r>
              <a:rPr lang="el-GR" sz="2400" dirty="0" smtClean="0"/>
              <a:t> </a:t>
            </a:r>
            <a:r>
              <a:rPr lang="en-GB" sz="2400" dirty="0" smtClean="0"/>
              <a:t> </a:t>
            </a:r>
            <a:r>
              <a:rPr lang="el-GR" sz="2400" dirty="0" smtClean="0"/>
              <a:t>(</a:t>
            </a:r>
            <a:r>
              <a:rPr lang="en-GB" sz="2400" dirty="0" smtClean="0"/>
              <a:t>Calabrese </a:t>
            </a:r>
            <a:r>
              <a:rPr lang="en-GB" sz="2400" dirty="0"/>
              <a:t>et al, 2007, </a:t>
            </a:r>
            <a:r>
              <a:rPr lang="en-GB" sz="2400" dirty="0" err="1" smtClean="0"/>
              <a:t>ArchNeurol</a:t>
            </a:r>
            <a:r>
              <a:rPr lang="el-GR" sz="2400" dirty="0" smtClean="0"/>
              <a:t>)</a:t>
            </a:r>
          </a:p>
          <a:p>
            <a:pPr>
              <a:lnSpc>
                <a:spcPct val="150000"/>
              </a:lnSpc>
            </a:pPr>
            <a:endParaRPr lang="el-GR" sz="2400" dirty="0" smtClean="0"/>
          </a:p>
          <a:p>
            <a:pPr>
              <a:lnSpc>
                <a:spcPct val="150000"/>
              </a:lnSpc>
              <a:buFont typeface="Wingdings" pitchFamily="2" charset="2"/>
              <a:buChar char="q"/>
            </a:pPr>
            <a:r>
              <a:rPr lang="el-GR" sz="2400" dirty="0" smtClean="0"/>
              <a:t> Η φλοιώδης ατροφία ~ συσχέτιση με τη χρόνια αναπηρία</a:t>
            </a:r>
            <a:r>
              <a:rPr lang="en-US" sz="2400" dirty="0" smtClean="0"/>
              <a:t> (</a:t>
            </a:r>
            <a:r>
              <a:rPr lang="en-US" sz="2400" dirty="0" err="1" smtClean="0"/>
              <a:t>rs</a:t>
            </a:r>
            <a:r>
              <a:rPr lang="en-US" sz="2400" dirty="0" smtClean="0"/>
              <a:t>= 0.59, P&lt;0.001)</a:t>
            </a:r>
            <a:r>
              <a:rPr lang="el-GR" sz="2400" dirty="0" smtClean="0"/>
              <a:t> (</a:t>
            </a:r>
            <a:r>
              <a:rPr lang="en-US" sz="2400" dirty="0" err="1" smtClean="0"/>
              <a:t>Fisniku</a:t>
            </a:r>
            <a:r>
              <a:rPr lang="en-US" sz="2400" dirty="0" smtClean="0"/>
              <a:t> et al, 2008, Ann </a:t>
            </a:r>
            <a:r>
              <a:rPr lang="en-US" sz="2400" dirty="0" err="1" smtClean="0"/>
              <a:t>Neurol</a:t>
            </a:r>
            <a:r>
              <a:rPr lang="en-US" sz="2400" dirty="0" smtClean="0"/>
              <a:t>).</a:t>
            </a:r>
          </a:p>
          <a:p>
            <a:pPr>
              <a:lnSpc>
                <a:spcPct val="150000"/>
              </a:lnSpc>
            </a:pPr>
            <a:endParaRPr lang="el-GR" sz="2400" dirty="0" smtClean="0"/>
          </a:p>
          <a:p>
            <a:pPr>
              <a:lnSpc>
                <a:spcPct val="150000"/>
              </a:lnSpc>
            </a:pPr>
            <a:endParaRPr lang="el-GR" sz="2400" dirty="0" smtClean="0"/>
          </a:p>
          <a:p>
            <a:endParaRPr lang="el-GR" sz="2400" dirty="0" smtClean="0"/>
          </a:p>
          <a:p>
            <a:endParaRPr lang="el-GR" sz="2400" dirty="0" smtClean="0"/>
          </a:p>
          <a:p>
            <a:endParaRPr lang="el-GR" sz="2400" dirty="0"/>
          </a:p>
        </p:txBody>
      </p:sp>
      <p:sp>
        <p:nvSpPr>
          <p:cNvPr id="7" name="Rectangle 6"/>
          <p:cNvSpPr/>
          <p:nvPr/>
        </p:nvSpPr>
        <p:spPr>
          <a:xfrm>
            <a:off x="0" y="12700"/>
            <a:ext cx="9144000" cy="607988"/>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4"/>
          <p:cNvSpPr>
            <a:spLocks noChangeArrowheads="1"/>
          </p:cNvSpPr>
          <p:nvPr/>
        </p:nvSpPr>
        <p:spPr bwMode="auto">
          <a:xfrm>
            <a:off x="467544" y="-315416"/>
            <a:ext cx="8229600" cy="1143000"/>
          </a:xfrm>
          <a:prstGeom prst="rect">
            <a:avLst/>
          </a:prstGeom>
          <a:noFill/>
          <a:ln w="9525">
            <a:noFill/>
            <a:miter lim="800000"/>
            <a:headEnd/>
            <a:tailEnd/>
          </a:ln>
        </p:spPr>
        <p:txBody>
          <a:bodyPr anchor="ctr"/>
          <a:lstStyle/>
          <a:p>
            <a:r>
              <a:rPr lang="el-GR" sz="2800" b="1" dirty="0">
                <a:solidFill>
                  <a:schemeClr val="bg1"/>
                </a:solidFill>
              </a:rPr>
              <a:t>Οι </a:t>
            </a:r>
            <a:r>
              <a:rPr lang="el-GR" sz="2800" b="1" dirty="0" err="1">
                <a:solidFill>
                  <a:schemeClr val="bg1"/>
                </a:solidFill>
              </a:rPr>
              <a:t>φλοιϊκές</a:t>
            </a:r>
            <a:r>
              <a:rPr lang="el-GR" sz="2800" b="1" dirty="0">
                <a:solidFill>
                  <a:schemeClr val="bg1"/>
                </a:solidFill>
              </a:rPr>
              <a:t> βλάβες στην </a:t>
            </a:r>
            <a:r>
              <a:rPr lang="en-GB" sz="2800" b="1" dirty="0">
                <a:solidFill>
                  <a:schemeClr val="bg1"/>
                </a:solidFill>
              </a:rPr>
              <a:t>MS: </a:t>
            </a:r>
            <a:r>
              <a:rPr lang="el-GR" sz="2800" b="1" dirty="0" smtClean="0">
                <a:solidFill>
                  <a:schemeClr val="bg1"/>
                </a:solidFill>
              </a:rPr>
              <a:t> κλινική  σημασία</a:t>
            </a:r>
            <a:endParaRPr lang="el-GR" sz="2800" b="1"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384"/>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947" name="Rectangle 4"/>
          <p:cNvSpPr>
            <a:spLocks noChangeArrowheads="1"/>
          </p:cNvSpPr>
          <p:nvPr/>
        </p:nvSpPr>
        <p:spPr bwMode="auto">
          <a:xfrm>
            <a:off x="467544" y="1637928"/>
            <a:ext cx="8229600" cy="1143000"/>
          </a:xfrm>
          <a:prstGeom prst="rect">
            <a:avLst/>
          </a:prstGeom>
          <a:noFill/>
          <a:ln w="9525">
            <a:noFill/>
            <a:miter lim="800000"/>
            <a:headEnd/>
            <a:tailEnd/>
          </a:ln>
        </p:spPr>
        <p:txBody>
          <a:bodyPr anchor="ctr"/>
          <a:lstStyle/>
          <a:p>
            <a:r>
              <a:rPr lang="el-GR" sz="2800" b="1" dirty="0">
                <a:solidFill>
                  <a:schemeClr val="bg1"/>
                </a:solidFill>
              </a:rPr>
              <a:t>Οι </a:t>
            </a:r>
            <a:r>
              <a:rPr lang="el-GR" sz="2800" b="1" dirty="0" err="1">
                <a:solidFill>
                  <a:schemeClr val="bg1"/>
                </a:solidFill>
              </a:rPr>
              <a:t>φλοιϊκές</a:t>
            </a:r>
            <a:r>
              <a:rPr lang="el-GR" sz="2800" b="1" dirty="0">
                <a:solidFill>
                  <a:schemeClr val="bg1"/>
                </a:solidFill>
              </a:rPr>
              <a:t> βλάβες στην </a:t>
            </a:r>
            <a:r>
              <a:rPr lang="en-GB" sz="2800" b="1" dirty="0">
                <a:solidFill>
                  <a:schemeClr val="bg1"/>
                </a:solidFill>
              </a:rPr>
              <a:t>MS: </a:t>
            </a:r>
            <a:r>
              <a:rPr lang="el-GR" sz="2800" b="1" dirty="0" smtClean="0">
                <a:solidFill>
                  <a:schemeClr val="bg1"/>
                </a:solidFill>
              </a:rPr>
              <a:t> κλινική  σημασία</a:t>
            </a:r>
            <a:endParaRPr lang="el-GR" sz="2800" b="1" dirty="0">
              <a:solidFill>
                <a:schemeClr val="bg1"/>
              </a:solidFill>
            </a:endParaRPr>
          </a:p>
        </p:txBody>
      </p:sp>
      <p:sp>
        <p:nvSpPr>
          <p:cNvPr id="7" name="Rectangle 12"/>
          <p:cNvSpPr>
            <a:spLocks noChangeArrowheads="1"/>
          </p:cNvSpPr>
          <p:nvPr/>
        </p:nvSpPr>
        <p:spPr bwMode="auto">
          <a:xfrm>
            <a:off x="661739" y="1041698"/>
            <a:ext cx="8086725" cy="5324535"/>
          </a:xfrm>
          <a:prstGeom prst="rect">
            <a:avLst/>
          </a:prstGeom>
          <a:noFill/>
          <a:ln w="9525">
            <a:noFill/>
            <a:miter lim="800000"/>
            <a:headEnd/>
            <a:tailEnd/>
          </a:ln>
          <a:effectLst/>
        </p:spPr>
        <p:txBody>
          <a:bodyPr>
            <a:spAutoFit/>
          </a:bodyPr>
          <a:lstStyle/>
          <a:p>
            <a:r>
              <a:rPr lang="el-GR" sz="2400" b="1" dirty="0" err="1">
                <a:solidFill>
                  <a:schemeClr val="tx2"/>
                </a:solidFill>
              </a:rPr>
              <a:t>Φλοιϊκές</a:t>
            </a:r>
            <a:r>
              <a:rPr lang="el-GR" sz="2400" b="1" dirty="0">
                <a:solidFill>
                  <a:schemeClr val="tx2"/>
                </a:solidFill>
              </a:rPr>
              <a:t> βλάβες και </a:t>
            </a:r>
            <a:r>
              <a:rPr lang="el-GR" sz="2400" b="1" dirty="0" smtClean="0">
                <a:solidFill>
                  <a:schemeClr val="tx2"/>
                </a:solidFill>
              </a:rPr>
              <a:t>νοητική δυσλειτουργία </a:t>
            </a:r>
            <a:endParaRPr lang="el-GR" sz="2400" b="1" dirty="0">
              <a:solidFill>
                <a:schemeClr val="tx2"/>
              </a:solidFill>
            </a:endParaRPr>
          </a:p>
          <a:p>
            <a:endParaRPr lang="en-US" sz="2000" dirty="0" smtClean="0"/>
          </a:p>
          <a:p>
            <a:endParaRPr lang="el-GR" sz="2400" dirty="0"/>
          </a:p>
          <a:p>
            <a:pPr marL="0" lvl="1">
              <a:lnSpc>
                <a:spcPct val="150000"/>
              </a:lnSpc>
              <a:buFont typeface="Wingdings" pitchFamily="2" charset="2"/>
              <a:buChar char="q"/>
            </a:pPr>
            <a:r>
              <a:rPr lang="el-GR" sz="2400" dirty="0" smtClean="0"/>
              <a:t>  Ο </a:t>
            </a:r>
            <a:r>
              <a:rPr lang="el-GR" sz="2400" dirty="0"/>
              <a:t>αριθμός και όγκος των </a:t>
            </a:r>
            <a:r>
              <a:rPr lang="el-GR" sz="2400" dirty="0" err="1"/>
              <a:t>φλοιϊκών</a:t>
            </a:r>
            <a:r>
              <a:rPr lang="el-GR" sz="2400" dirty="0"/>
              <a:t> </a:t>
            </a:r>
            <a:r>
              <a:rPr lang="el-GR" sz="2400" dirty="0" smtClean="0"/>
              <a:t>βλαβών (ιδιαίτερα τύπου Ι &amp; ΙΙΙ)</a:t>
            </a:r>
            <a:r>
              <a:rPr lang="en-GB" sz="2400" dirty="0" smtClean="0"/>
              <a:t> </a:t>
            </a:r>
            <a:r>
              <a:rPr lang="el-GR" sz="2400" dirty="0"/>
              <a:t>και η ατροφία του φλοιού παρουσιάζουν στατιστικά σημαντική συσχέτιση με το βαθμό</a:t>
            </a:r>
            <a:r>
              <a:rPr lang="en-GB" sz="2400" dirty="0"/>
              <a:t> </a:t>
            </a:r>
            <a:r>
              <a:rPr lang="el-GR" sz="2400" dirty="0" err="1" smtClean="0"/>
              <a:t>γνωσιακής</a:t>
            </a:r>
            <a:r>
              <a:rPr lang="el-GR" sz="2400" dirty="0" smtClean="0"/>
              <a:t> </a:t>
            </a:r>
            <a:r>
              <a:rPr lang="el-GR" sz="2400" dirty="0"/>
              <a:t>έκπτωσης στην </a:t>
            </a:r>
            <a:r>
              <a:rPr lang="en-GB" sz="2400" dirty="0" smtClean="0"/>
              <a:t>RR-MS</a:t>
            </a:r>
            <a:endParaRPr lang="el-GR" sz="2400" dirty="0"/>
          </a:p>
          <a:p>
            <a:r>
              <a:rPr lang="el-GR" sz="2000" dirty="0"/>
              <a:t> </a:t>
            </a:r>
            <a:r>
              <a:rPr lang="en-GB" sz="2000" dirty="0"/>
              <a:t> </a:t>
            </a:r>
            <a:r>
              <a:rPr lang="en-GB" sz="2000" dirty="0" smtClean="0"/>
              <a:t> </a:t>
            </a:r>
            <a:r>
              <a:rPr lang="en-US" sz="2000" dirty="0" smtClean="0"/>
              <a:t> </a:t>
            </a:r>
            <a:r>
              <a:rPr lang="en-GB" sz="2000" dirty="0" smtClean="0"/>
              <a:t>Calabrese </a:t>
            </a:r>
            <a:r>
              <a:rPr lang="en-GB" sz="2000" dirty="0"/>
              <a:t>et al, 200</a:t>
            </a:r>
            <a:r>
              <a:rPr lang="el-GR" sz="2000" dirty="0"/>
              <a:t>9</a:t>
            </a:r>
            <a:r>
              <a:rPr lang="en-GB" sz="2000" dirty="0"/>
              <a:t>, </a:t>
            </a:r>
            <a:r>
              <a:rPr lang="en-GB" sz="2000" dirty="0" err="1" smtClean="0"/>
              <a:t>ArchNeurol</a:t>
            </a:r>
            <a:r>
              <a:rPr lang="en-US" sz="2000" dirty="0" smtClean="0"/>
              <a:t>;</a:t>
            </a:r>
            <a:r>
              <a:rPr lang="en-GB" sz="2000" dirty="0" smtClean="0"/>
              <a:t> </a:t>
            </a:r>
          </a:p>
          <a:p>
            <a:r>
              <a:rPr lang="en-GB" sz="2000" dirty="0" smtClean="0"/>
              <a:t>    </a:t>
            </a:r>
            <a:r>
              <a:rPr lang="en-GB" sz="2000" dirty="0" err="1" smtClean="0"/>
              <a:t>Geurts</a:t>
            </a:r>
            <a:r>
              <a:rPr lang="en-GB" sz="2000" dirty="0" smtClean="0"/>
              <a:t> </a:t>
            </a:r>
            <a:r>
              <a:rPr lang="en-GB" sz="2000" dirty="0"/>
              <a:t>&amp; </a:t>
            </a:r>
            <a:r>
              <a:rPr lang="en-GB" sz="2000" dirty="0" err="1"/>
              <a:t>Barkhof</a:t>
            </a:r>
            <a:r>
              <a:rPr lang="en-GB" sz="2000" dirty="0"/>
              <a:t>, 2008, </a:t>
            </a:r>
            <a:r>
              <a:rPr lang="en-GB" sz="2000" dirty="0" err="1" smtClean="0"/>
              <a:t>LancetNeurol</a:t>
            </a:r>
            <a:r>
              <a:rPr lang="en-US" sz="2000" dirty="0" smtClean="0"/>
              <a:t>; </a:t>
            </a:r>
          </a:p>
          <a:p>
            <a:r>
              <a:rPr lang="en-US" sz="2000" dirty="0" smtClean="0"/>
              <a:t>    </a:t>
            </a:r>
            <a:r>
              <a:rPr lang="en-US" sz="2000" dirty="0" err="1" smtClean="0"/>
              <a:t>Rosendaal</a:t>
            </a:r>
            <a:r>
              <a:rPr lang="en-US" sz="2000" dirty="0" smtClean="0"/>
              <a:t> et al, 2009, </a:t>
            </a:r>
            <a:r>
              <a:rPr lang="en-US" sz="2000" dirty="0" err="1" smtClean="0"/>
              <a:t>MultScler</a:t>
            </a:r>
            <a:r>
              <a:rPr lang="en-US" sz="2000" dirty="0" smtClean="0"/>
              <a:t>; </a:t>
            </a:r>
          </a:p>
          <a:p>
            <a:r>
              <a:rPr lang="en-US" sz="2000" dirty="0" smtClean="0"/>
              <a:t>    Nielsen et al, 2013, </a:t>
            </a:r>
            <a:r>
              <a:rPr lang="en-US" sz="2000" dirty="0" err="1" smtClean="0"/>
              <a:t>Neurol</a:t>
            </a:r>
            <a:endParaRPr lang="en-US" sz="2400" dirty="0" smtClean="0"/>
          </a:p>
          <a:p>
            <a:endParaRPr lang="el-GR" sz="2400" dirty="0" smtClean="0"/>
          </a:p>
          <a:p>
            <a:endParaRPr lang="el-GR" sz="2400" dirty="0"/>
          </a:p>
        </p:txBody>
      </p:sp>
      <p:sp>
        <p:nvSpPr>
          <p:cNvPr id="9" name="Rectangle 4"/>
          <p:cNvSpPr>
            <a:spLocks noChangeArrowheads="1"/>
          </p:cNvSpPr>
          <p:nvPr/>
        </p:nvSpPr>
        <p:spPr bwMode="auto">
          <a:xfrm>
            <a:off x="467544" y="-315416"/>
            <a:ext cx="8229600" cy="1143000"/>
          </a:xfrm>
          <a:prstGeom prst="rect">
            <a:avLst/>
          </a:prstGeom>
          <a:noFill/>
          <a:ln w="9525">
            <a:noFill/>
            <a:miter lim="800000"/>
            <a:headEnd/>
            <a:tailEnd/>
          </a:ln>
        </p:spPr>
        <p:txBody>
          <a:bodyPr anchor="ctr"/>
          <a:lstStyle/>
          <a:p>
            <a:r>
              <a:rPr lang="el-GR" sz="2800" b="1" dirty="0">
                <a:solidFill>
                  <a:schemeClr val="bg1"/>
                </a:solidFill>
              </a:rPr>
              <a:t>Οι </a:t>
            </a:r>
            <a:r>
              <a:rPr lang="el-GR" sz="2800" b="1" dirty="0" err="1">
                <a:solidFill>
                  <a:schemeClr val="bg1"/>
                </a:solidFill>
              </a:rPr>
              <a:t>φλοιϊκές</a:t>
            </a:r>
            <a:r>
              <a:rPr lang="el-GR" sz="2800" b="1" dirty="0">
                <a:solidFill>
                  <a:schemeClr val="bg1"/>
                </a:solidFill>
              </a:rPr>
              <a:t> βλάβες στην </a:t>
            </a:r>
            <a:r>
              <a:rPr lang="en-GB" sz="2800" b="1" dirty="0">
                <a:solidFill>
                  <a:schemeClr val="bg1"/>
                </a:solidFill>
              </a:rPr>
              <a:t>MS: </a:t>
            </a:r>
            <a:r>
              <a:rPr lang="el-GR" sz="2800" b="1" dirty="0" smtClean="0">
                <a:solidFill>
                  <a:schemeClr val="bg1"/>
                </a:solidFill>
              </a:rPr>
              <a:t> κλινική  σημασία</a:t>
            </a:r>
            <a:endParaRPr lang="el-GR" sz="2800" b="1" dirty="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7" name="Text Box 7"/>
          <p:cNvSpPr txBox="1">
            <a:spLocks noChangeArrowheads="1"/>
          </p:cNvSpPr>
          <p:nvPr/>
        </p:nvSpPr>
        <p:spPr bwMode="auto">
          <a:xfrm>
            <a:off x="2193925" y="1630363"/>
            <a:ext cx="2803525" cy="366712"/>
          </a:xfrm>
          <a:prstGeom prst="rect">
            <a:avLst/>
          </a:prstGeom>
          <a:noFill/>
          <a:ln w="9525">
            <a:noFill/>
            <a:miter lim="800000"/>
            <a:headEnd/>
            <a:tailEnd/>
          </a:ln>
          <a:effectLst/>
        </p:spPr>
        <p:txBody>
          <a:bodyPr wrap="none">
            <a:spAutoFit/>
          </a:bodyPr>
          <a:lstStyle/>
          <a:p>
            <a:r>
              <a:rPr lang="el-GR"/>
              <a:t>Διήθηση από μακροφάγα </a:t>
            </a:r>
          </a:p>
        </p:txBody>
      </p:sp>
      <p:sp>
        <p:nvSpPr>
          <p:cNvPr id="143368" name="Text Box 8"/>
          <p:cNvSpPr txBox="1">
            <a:spLocks noChangeArrowheads="1"/>
          </p:cNvSpPr>
          <p:nvPr/>
        </p:nvSpPr>
        <p:spPr bwMode="auto">
          <a:xfrm>
            <a:off x="2208213" y="2239963"/>
            <a:ext cx="4116387" cy="366712"/>
          </a:xfrm>
          <a:prstGeom prst="rect">
            <a:avLst/>
          </a:prstGeom>
          <a:noFill/>
          <a:ln w="9525">
            <a:noFill/>
            <a:miter lim="800000"/>
            <a:headEnd/>
            <a:tailEnd/>
          </a:ln>
          <a:effectLst/>
        </p:spPr>
        <p:txBody>
          <a:bodyPr wrap="none">
            <a:spAutoFit/>
          </a:bodyPr>
          <a:lstStyle/>
          <a:p>
            <a:r>
              <a:rPr lang="el-GR"/>
              <a:t>Μικρότερη διήθηση από λεμφοκύτταρα</a:t>
            </a:r>
          </a:p>
        </p:txBody>
      </p:sp>
      <p:sp>
        <p:nvSpPr>
          <p:cNvPr id="143369" name="Text Box 9"/>
          <p:cNvSpPr txBox="1">
            <a:spLocks noChangeArrowheads="1"/>
          </p:cNvSpPr>
          <p:nvPr/>
        </p:nvSpPr>
        <p:spPr bwMode="auto">
          <a:xfrm>
            <a:off x="2209800" y="2863850"/>
            <a:ext cx="4235450" cy="366713"/>
          </a:xfrm>
          <a:prstGeom prst="rect">
            <a:avLst/>
          </a:prstGeom>
          <a:noFill/>
          <a:ln w="9525">
            <a:noFill/>
            <a:miter lim="800000"/>
            <a:headEnd/>
            <a:tailEnd/>
          </a:ln>
          <a:effectLst/>
        </p:spPr>
        <p:txBody>
          <a:bodyPr wrap="none">
            <a:spAutoFit/>
          </a:bodyPr>
          <a:lstStyle/>
          <a:p>
            <a:r>
              <a:rPr lang="el-GR"/>
              <a:t>Διάσπαση αιματο-εγκεφαλικού φραγμού</a:t>
            </a:r>
          </a:p>
        </p:txBody>
      </p:sp>
      <p:sp>
        <p:nvSpPr>
          <p:cNvPr id="143371" name="Text Box 11"/>
          <p:cNvSpPr txBox="1">
            <a:spLocks noChangeArrowheads="1"/>
          </p:cNvSpPr>
          <p:nvPr/>
        </p:nvSpPr>
        <p:spPr bwMode="auto">
          <a:xfrm>
            <a:off x="2283296" y="4804792"/>
            <a:ext cx="4213225" cy="366712"/>
          </a:xfrm>
          <a:prstGeom prst="rect">
            <a:avLst/>
          </a:prstGeom>
          <a:noFill/>
          <a:ln w="9525">
            <a:noFill/>
            <a:miter lim="800000"/>
            <a:headEnd/>
            <a:tailEnd/>
          </a:ln>
          <a:effectLst/>
        </p:spPr>
        <p:txBody>
          <a:bodyPr wrap="none">
            <a:spAutoFit/>
          </a:bodyPr>
          <a:lstStyle/>
          <a:p>
            <a:r>
              <a:rPr lang="el-GR"/>
              <a:t>Καταστροφή νευραξόνων</a:t>
            </a:r>
            <a:r>
              <a:rPr lang="en-GB"/>
              <a:t> </a:t>
            </a:r>
            <a:r>
              <a:rPr lang="el-GR"/>
              <a:t>και δενδριτών</a:t>
            </a:r>
          </a:p>
        </p:txBody>
      </p:sp>
      <p:sp>
        <p:nvSpPr>
          <p:cNvPr id="143372" name="Text Box 12"/>
          <p:cNvSpPr txBox="1">
            <a:spLocks noChangeArrowheads="1"/>
          </p:cNvSpPr>
          <p:nvPr/>
        </p:nvSpPr>
        <p:spPr bwMode="auto">
          <a:xfrm>
            <a:off x="2283296" y="4118992"/>
            <a:ext cx="2587625" cy="366712"/>
          </a:xfrm>
          <a:prstGeom prst="rect">
            <a:avLst/>
          </a:prstGeom>
          <a:noFill/>
          <a:ln w="9525">
            <a:noFill/>
            <a:miter lim="800000"/>
            <a:headEnd/>
            <a:tailEnd/>
          </a:ln>
          <a:effectLst/>
        </p:spPr>
        <p:txBody>
          <a:bodyPr wrap="none">
            <a:spAutoFit/>
          </a:bodyPr>
          <a:lstStyle/>
          <a:p>
            <a:r>
              <a:rPr lang="el-GR"/>
              <a:t>Καταστροφή συνάψεων</a:t>
            </a:r>
          </a:p>
        </p:txBody>
      </p:sp>
      <p:sp>
        <p:nvSpPr>
          <p:cNvPr id="143373" name="Text Box 13"/>
          <p:cNvSpPr txBox="1">
            <a:spLocks noChangeArrowheads="1"/>
          </p:cNvSpPr>
          <p:nvPr/>
        </p:nvSpPr>
        <p:spPr bwMode="auto">
          <a:xfrm>
            <a:off x="2283296" y="3509392"/>
            <a:ext cx="2189163" cy="366712"/>
          </a:xfrm>
          <a:prstGeom prst="rect">
            <a:avLst/>
          </a:prstGeom>
          <a:noFill/>
          <a:ln w="9525">
            <a:noFill/>
            <a:miter lim="800000"/>
            <a:headEnd/>
            <a:tailEnd/>
          </a:ln>
          <a:effectLst/>
        </p:spPr>
        <p:txBody>
          <a:bodyPr wrap="none">
            <a:spAutoFit/>
          </a:bodyPr>
          <a:lstStyle/>
          <a:p>
            <a:r>
              <a:rPr lang="el-GR"/>
              <a:t>Απώλεια νευρώνων</a:t>
            </a:r>
          </a:p>
        </p:txBody>
      </p:sp>
      <p:sp>
        <p:nvSpPr>
          <p:cNvPr id="143378" name="Text Box 18"/>
          <p:cNvSpPr txBox="1">
            <a:spLocks noChangeArrowheads="1"/>
          </p:cNvSpPr>
          <p:nvPr/>
        </p:nvSpPr>
        <p:spPr bwMode="auto">
          <a:xfrm>
            <a:off x="4874096" y="3996754"/>
            <a:ext cx="701675" cy="579438"/>
          </a:xfrm>
          <a:prstGeom prst="rect">
            <a:avLst/>
          </a:prstGeom>
          <a:noFill/>
          <a:ln w="9525">
            <a:noFill/>
            <a:miter lim="800000"/>
            <a:headEnd/>
            <a:tailEnd/>
          </a:ln>
          <a:effectLst/>
        </p:spPr>
        <p:txBody>
          <a:bodyPr>
            <a:spAutoFit/>
          </a:bodyPr>
          <a:lstStyle/>
          <a:p>
            <a:r>
              <a:rPr lang="el-GR" sz="3200" b="1">
                <a:solidFill>
                  <a:srgbClr val="33CC33"/>
                </a:solidFill>
                <a:latin typeface="Batang" pitchFamily="18" charset="-127"/>
                <a:ea typeface="Batang" pitchFamily="18" charset="-127"/>
              </a:rPr>
              <a:t>√</a:t>
            </a:r>
          </a:p>
        </p:txBody>
      </p:sp>
      <p:sp>
        <p:nvSpPr>
          <p:cNvPr id="143379" name="Text Box 19"/>
          <p:cNvSpPr txBox="1">
            <a:spLocks noChangeArrowheads="1"/>
          </p:cNvSpPr>
          <p:nvPr/>
        </p:nvSpPr>
        <p:spPr bwMode="auto">
          <a:xfrm>
            <a:off x="6534621" y="4652392"/>
            <a:ext cx="701675" cy="579437"/>
          </a:xfrm>
          <a:prstGeom prst="rect">
            <a:avLst/>
          </a:prstGeom>
          <a:noFill/>
          <a:ln w="9525">
            <a:noFill/>
            <a:miter lim="800000"/>
            <a:headEnd/>
            <a:tailEnd/>
          </a:ln>
          <a:effectLst/>
        </p:spPr>
        <p:txBody>
          <a:bodyPr>
            <a:spAutoFit/>
          </a:bodyPr>
          <a:lstStyle/>
          <a:p>
            <a:r>
              <a:rPr lang="el-GR" sz="3200" b="1">
                <a:solidFill>
                  <a:srgbClr val="33CC33"/>
                </a:solidFill>
                <a:latin typeface="Batang" pitchFamily="18" charset="-127"/>
                <a:ea typeface="Batang" pitchFamily="18" charset="-127"/>
              </a:rPr>
              <a:t>√</a:t>
            </a:r>
          </a:p>
        </p:txBody>
      </p:sp>
      <p:sp>
        <p:nvSpPr>
          <p:cNvPr id="143380" name="Text Box 20"/>
          <p:cNvSpPr txBox="1">
            <a:spLocks noChangeArrowheads="1"/>
          </p:cNvSpPr>
          <p:nvPr/>
        </p:nvSpPr>
        <p:spPr bwMode="auto">
          <a:xfrm>
            <a:off x="4416896" y="3356992"/>
            <a:ext cx="701675" cy="579437"/>
          </a:xfrm>
          <a:prstGeom prst="rect">
            <a:avLst/>
          </a:prstGeom>
          <a:noFill/>
          <a:ln w="9525">
            <a:noFill/>
            <a:miter lim="800000"/>
            <a:headEnd/>
            <a:tailEnd/>
          </a:ln>
          <a:effectLst/>
        </p:spPr>
        <p:txBody>
          <a:bodyPr>
            <a:spAutoFit/>
          </a:bodyPr>
          <a:lstStyle/>
          <a:p>
            <a:r>
              <a:rPr lang="el-GR" sz="3200" b="1">
                <a:solidFill>
                  <a:srgbClr val="33CC33"/>
                </a:solidFill>
                <a:latin typeface="Batang" pitchFamily="18" charset="-127"/>
                <a:ea typeface="Batang" pitchFamily="18" charset="-127"/>
              </a:rPr>
              <a:t>√</a:t>
            </a:r>
          </a:p>
        </p:txBody>
      </p:sp>
      <p:pic>
        <p:nvPicPr>
          <p:cNvPr id="143381" name="Picture 21" descr="BD14755_"/>
          <p:cNvPicPr>
            <a:picLocks noChangeAspect="1" noChangeArrowheads="1"/>
          </p:cNvPicPr>
          <p:nvPr/>
        </p:nvPicPr>
        <p:blipFill>
          <a:blip r:embed="rId3" cstate="print"/>
          <a:srcRect/>
          <a:stretch>
            <a:fillRect/>
          </a:stretch>
        </p:blipFill>
        <p:spPr bwMode="auto">
          <a:xfrm>
            <a:off x="6419850" y="2868613"/>
            <a:ext cx="361950" cy="361950"/>
          </a:xfrm>
          <a:prstGeom prst="rect">
            <a:avLst/>
          </a:prstGeom>
          <a:noFill/>
        </p:spPr>
      </p:pic>
      <p:pic>
        <p:nvPicPr>
          <p:cNvPr id="143382" name="Picture 22" descr="BD14755_"/>
          <p:cNvPicPr>
            <a:picLocks noChangeAspect="1" noChangeArrowheads="1"/>
          </p:cNvPicPr>
          <p:nvPr/>
        </p:nvPicPr>
        <p:blipFill>
          <a:blip r:embed="rId3" cstate="print"/>
          <a:srcRect/>
          <a:stretch>
            <a:fillRect/>
          </a:stretch>
        </p:blipFill>
        <p:spPr bwMode="auto">
          <a:xfrm>
            <a:off x="4972050" y="1706563"/>
            <a:ext cx="361950" cy="361950"/>
          </a:xfrm>
          <a:prstGeom prst="rect">
            <a:avLst/>
          </a:prstGeom>
          <a:noFill/>
        </p:spPr>
      </p:pic>
      <p:sp>
        <p:nvSpPr>
          <p:cNvPr id="143383" name="Text Box 23"/>
          <p:cNvSpPr txBox="1">
            <a:spLocks noChangeArrowheads="1"/>
          </p:cNvSpPr>
          <p:nvPr/>
        </p:nvSpPr>
        <p:spPr bwMode="auto">
          <a:xfrm>
            <a:off x="6232525" y="2117725"/>
            <a:ext cx="701675" cy="579438"/>
          </a:xfrm>
          <a:prstGeom prst="rect">
            <a:avLst/>
          </a:prstGeom>
          <a:noFill/>
          <a:ln w="9525">
            <a:noFill/>
            <a:miter lim="800000"/>
            <a:headEnd/>
            <a:tailEnd/>
          </a:ln>
          <a:effectLst/>
        </p:spPr>
        <p:txBody>
          <a:bodyPr>
            <a:spAutoFit/>
          </a:bodyPr>
          <a:lstStyle/>
          <a:p>
            <a:r>
              <a:rPr lang="el-GR" sz="3200" b="1">
                <a:solidFill>
                  <a:srgbClr val="33CC33"/>
                </a:solidFill>
                <a:latin typeface="Batang" pitchFamily="18" charset="-127"/>
                <a:ea typeface="Batang" pitchFamily="18" charset="-127"/>
              </a:rPr>
              <a:t>√</a:t>
            </a:r>
          </a:p>
        </p:txBody>
      </p:sp>
      <p:sp>
        <p:nvSpPr>
          <p:cNvPr id="18" name="Rectangle 17"/>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ι</a:t>
            </a:r>
            <a:endParaRPr lang="en-US" dirty="0"/>
          </a:p>
        </p:txBody>
      </p:sp>
      <p:sp>
        <p:nvSpPr>
          <p:cNvPr id="143365" name="Rectangle 4"/>
          <p:cNvSpPr>
            <a:spLocks noChangeArrowheads="1"/>
          </p:cNvSpPr>
          <p:nvPr/>
        </p:nvSpPr>
        <p:spPr bwMode="auto">
          <a:xfrm>
            <a:off x="457200" y="-243408"/>
            <a:ext cx="8229600" cy="1143000"/>
          </a:xfrm>
          <a:prstGeom prst="rect">
            <a:avLst/>
          </a:prstGeom>
          <a:noFill/>
          <a:ln w="9525">
            <a:noFill/>
            <a:miter lim="800000"/>
            <a:headEnd/>
            <a:tailEnd/>
          </a:ln>
        </p:spPr>
        <p:txBody>
          <a:bodyPr anchor="ctr"/>
          <a:lstStyle/>
          <a:p>
            <a:r>
              <a:rPr lang="el-GR" sz="2800" b="1" dirty="0" smtClean="0">
                <a:solidFill>
                  <a:schemeClr val="bg1"/>
                </a:solidFill>
              </a:rPr>
              <a:t>Ιστολογικά χαρακτηριστικά των </a:t>
            </a:r>
            <a:r>
              <a:rPr lang="el-GR" sz="2800" b="1" dirty="0" err="1" smtClean="0">
                <a:solidFill>
                  <a:schemeClr val="bg1"/>
                </a:solidFill>
              </a:rPr>
              <a:t>φλοιικών</a:t>
            </a:r>
            <a:r>
              <a:rPr lang="el-GR" sz="2800" b="1" dirty="0" smtClean="0">
                <a:solidFill>
                  <a:schemeClr val="bg1"/>
                </a:solidFill>
              </a:rPr>
              <a:t> βλαβών</a:t>
            </a:r>
            <a:endParaRPr lang="el-GR" sz="2800" b="1"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dirty="0">
              <a:solidFill>
                <a:prstClr val="black"/>
              </a:solidFill>
            </a:endParaRPr>
          </a:p>
        </p:txBody>
      </p:sp>
      <p:sp>
        <p:nvSpPr>
          <p:cNvPr id="8" name="TextBox 7"/>
          <p:cNvSpPr txBox="1"/>
          <p:nvPr/>
        </p:nvSpPr>
        <p:spPr>
          <a:xfrm>
            <a:off x="771525" y="6099175"/>
            <a:ext cx="2724150" cy="723900"/>
          </a:xfrm>
          <a:prstGeom prst="rect">
            <a:avLst/>
          </a:prstGeom>
          <a:solidFill>
            <a:schemeClr val="bg1"/>
          </a:solidFill>
        </p:spPr>
        <p:txBody>
          <a:bodyPr wrap="none" rtlCol="0">
            <a:noAutofit/>
          </a:bodyPr>
          <a:lstStyle/>
          <a:p>
            <a:endParaRPr lang="en-US" dirty="0"/>
          </a:p>
        </p:txBody>
      </p:sp>
      <p:sp>
        <p:nvSpPr>
          <p:cNvPr id="6" name="Rectangle 5"/>
          <p:cNvSpPr/>
          <p:nvPr/>
        </p:nvSpPr>
        <p:spPr>
          <a:xfrm>
            <a:off x="395536" y="6135687"/>
            <a:ext cx="4572000" cy="461665"/>
          </a:xfrm>
          <a:prstGeom prst="rect">
            <a:avLst/>
          </a:prstGeom>
        </p:spPr>
        <p:txBody>
          <a:bodyPr>
            <a:spAutoFit/>
          </a:bodyPr>
          <a:lstStyle/>
          <a:p>
            <a:r>
              <a:rPr lang="el-GR" sz="2400" dirty="0" smtClean="0"/>
              <a:t>Ηράκλειο,  7</a:t>
            </a:r>
            <a:r>
              <a:rPr lang="en-US" sz="2400" dirty="0" smtClean="0"/>
              <a:t>.</a:t>
            </a:r>
            <a:r>
              <a:rPr lang="el-GR" sz="2400" dirty="0" smtClean="0"/>
              <a:t>10</a:t>
            </a:r>
            <a:r>
              <a:rPr lang="en-US" sz="2400" dirty="0" smtClean="0"/>
              <a:t>.1</a:t>
            </a:r>
            <a:r>
              <a:rPr lang="el-GR" sz="2400" dirty="0" smtClean="0"/>
              <a:t>7</a:t>
            </a:r>
            <a:endParaRPr lang="en-US" sz="2400" dirty="0"/>
          </a:p>
        </p:txBody>
      </p:sp>
      <p:sp>
        <p:nvSpPr>
          <p:cNvPr id="7" name="Rectangle 3"/>
          <p:cNvSpPr>
            <a:spLocks noChangeArrowheads="1"/>
          </p:cNvSpPr>
          <p:nvPr/>
        </p:nvSpPr>
        <p:spPr bwMode="auto">
          <a:xfrm>
            <a:off x="1259632" y="3528045"/>
            <a:ext cx="7344816"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n-US" sz="3600" dirty="0" smtClean="0"/>
              <a:t> </a:t>
            </a:r>
            <a:r>
              <a:rPr lang="el-GR" sz="3600" dirty="0" smtClean="0"/>
              <a:t>Η </a:t>
            </a:r>
            <a:r>
              <a:rPr lang="el-GR" sz="3600" dirty="0" err="1" smtClean="0"/>
              <a:t>διαμερισματοποίηση</a:t>
            </a:r>
            <a:r>
              <a:rPr lang="el-GR" sz="3600" dirty="0" smtClean="0"/>
              <a:t> της φλεγμονής</a:t>
            </a:r>
            <a:r>
              <a:rPr lang="en-US" sz="3600" dirty="0" smtClean="0"/>
              <a:t> </a:t>
            </a:r>
            <a:r>
              <a:rPr lang="en-GB" sz="3600" dirty="0" smtClean="0"/>
              <a:t> </a:t>
            </a:r>
            <a:endParaRPr lang="el-GR" sz="3600" dirty="0"/>
          </a:p>
        </p:txBody>
      </p:sp>
      <p:sp>
        <p:nvSpPr>
          <p:cNvPr id="9" name="Title 8"/>
          <p:cNvSpPr>
            <a:spLocks noGrp="1"/>
          </p:cNvSpPr>
          <p:nvPr>
            <p:ph type="ctrTitle"/>
          </p:nvPr>
        </p:nvSpPr>
        <p:spPr/>
        <p:txBody>
          <a:bodyPr/>
          <a:lstStyle/>
          <a:p>
            <a:endParaRPr lang="el-GR" dirty="0"/>
          </a:p>
        </p:txBody>
      </p:sp>
      <p:sp>
        <p:nvSpPr>
          <p:cNvPr id="10" name="Title 1"/>
          <p:cNvSpPr txBox="1">
            <a:spLocks/>
          </p:cNvSpPr>
          <p:nvPr/>
        </p:nvSpPr>
        <p:spPr>
          <a:xfrm>
            <a:off x="1619672" y="1598935"/>
            <a:ext cx="7128792"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Φλεγμονώδη/</a:t>
            </a:r>
            <a:r>
              <a:rPr kumimoji="0" lang="el-GR" sz="2800" b="1" i="0" u="none" strike="noStrike" kern="1200" cap="none" spc="0" normalizeH="0" baseline="0" noProof="0" dirty="0" err="1" smtClean="0">
                <a:ln>
                  <a:noFill/>
                </a:ln>
                <a:solidFill>
                  <a:schemeClr val="tx2"/>
                </a:solidFill>
                <a:effectLst/>
                <a:uLnTx/>
                <a:uFillTx/>
                <a:latin typeface="+mj-lt"/>
                <a:ea typeface="+mj-ea"/>
                <a:cs typeface="+mj-cs"/>
              </a:rPr>
              <a:t>απομυελινωτικά </a:t>
            </a:r>
            <a:r>
              <a:rPr kumimoji="0" lang="el-GR" sz="2800" b="1" i="0" u="none" strike="noStrike" kern="1200" cap="none" spc="0" normalizeH="0" baseline="0" noProof="0" dirty="0" smtClean="0">
                <a:ln>
                  <a:noFill/>
                </a:ln>
                <a:solidFill>
                  <a:schemeClr val="tx2"/>
                </a:solidFill>
                <a:effectLst/>
                <a:uLnTx/>
                <a:uFillTx/>
                <a:latin typeface="+mj-lt"/>
                <a:ea typeface="+mj-ea"/>
                <a:cs typeface="+mj-cs"/>
              </a:rPr>
              <a:t>νοσήματα του ΚΝΣ: από την παθογένεια προς νέες θεραπείες  </a:t>
            </a:r>
            <a:endParaRPr kumimoji="0" lang="el-GR" sz="2800" b="0" i="0" u="none" strike="noStrike" kern="1200" cap="none" spc="0" normalizeH="0" baseline="0" noProof="0" dirty="0">
              <a:ln>
                <a:noFill/>
              </a:ln>
              <a:solidFill>
                <a:schemeClr val="tx2"/>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xmlns="" val="355838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4"/>
          <p:cNvSpPr>
            <a:spLocks noChangeArrowheads="1"/>
          </p:cNvSpPr>
          <p:nvPr/>
        </p:nvSpPr>
        <p:spPr bwMode="auto">
          <a:xfrm>
            <a:off x="304800" y="457200"/>
            <a:ext cx="8229600" cy="1143000"/>
          </a:xfrm>
          <a:prstGeom prst="rect">
            <a:avLst/>
          </a:prstGeom>
          <a:noFill/>
          <a:ln w="9525">
            <a:noFill/>
            <a:miter lim="800000"/>
            <a:headEnd/>
            <a:tailEnd/>
          </a:ln>
        </p:spPr>
        <p:txBody>
          <a:bodyPr anchor="ctr"/>
          <a:lstStyle/>
          <a:p>
            <a:pPr algn="ctr"/>
            <a:r>
              <a:rPr lang="el-GR" sz="2800" b="1"/>
              <a:t>Η υπόθεση της διαμερισματοποίησης της ανοσολογικής απάντησης</a:t>
            </a:r>
            <a:r>
              <a:rPr lang="en-GB" sz="2800" b="1"/>
              <a:t> </a:t>
            </a:r>
            <a:r>
              <a:rPr lang="el-GR" sz="2800" b="1"/>
              <a:t>στην </a:t>
            </a:r>
            <a:r>
              <a:rPr lang="en-GB" sz="2800" b="1"/>
              <a:t>MS</a:t>
            </a:r>
            <a:endParaRPr lang="el-GR" sz="2800" b="1"/>
          </a:p>
        </p:txBody>
      </p:sp>
      <p:pic>
        <p:nvPicPr>
          <p:cNvPr id="168963" name="Picture 3" descr="Imperial College London"/>
          <p:cNvPicPr>
            <a:picLocks noChangeAspect="1" noChangeArrowheads="1"/>
          </p:cNvPicPr>
          <p:nvPr/>
        </p:nvPicPr>
        <p:blipFill>
          <a:blip r:embed="rId3" cstate="print"/>
          <a:srcRect/>
          <a:stretch>
            <a:fillRect/>
          </a:stretch>
        </p:blipFill>
        <p:spPr bwMode="auto">
          <a:xfrm>
            <a:off x="235496" y="6324600"/>
            <a:ext cx="1600200" cy="419100"/>
          </a:xfrm>
          <a:prstGeom prst="rect">
            <a:avLst/>
          </a:prstGeom>
          <a:noFill/>
        </p:spPr>
      </p:pic>
      <p:pic>
        <p:nvPicPr>
          <p:cNvPr id="168966" name="Picture 6"/>
          <p:cNvPicPr>
            <a:picLocks noChangeAspect="1" noChangeArrowheads="1"/>
          </p:cNvPicPr>
          <p:nvPr/>
        </p:nvPicPr>
        <p:blipFill>
          <a:blip r:embed="rId4" cstate="print"/>
          <a:srcRect/>
          <a:stretch>
            <a:fillRect/>
          </a:stretch>
        </p:blipFill>
        <p:spPr bwMode="auto">
          <a:xfrm>
            <a:off x="228600" y="1841500"/>
            <a:ext cx="4343400" cy="3609975"/>
          </a:xfrm>
          <a:prstGeom prst="rect">
            <a:avLst/>
          </a:prstGeom>
          <a:noFill/>
          <a:ln w="9525">
            <a:noFill/>
            <a:miter lim="800000"/>
            <a:headEnd/>
            <a:tailEnd/>
          </a:ln>
          <a:effectLst/>
        </p:spPr>
      </p:pic>
      <p:pic>
        <p:nvPicPr>
          <p:cNvPr id="168967" name="Picture 7"/>
          <p:cNvPicPr>
            <a:picLocks noChangeAspect="1" noChangeArrowheads="1"/>
          </p:cNvPicPr>
          <p:nvPr/>
        </p:nvPicPr>
        <p:blipFill>
          <a:blip r:embed="rId5" cstate="print"/>
          <a:srcRect/>
          <a:stretch>
            <a:fillRect/>
          </a:stretch>
        </p:blipFill>
        <p:spPr bwMode="auto">
          <a:xfrm>
            <a:off x="4648200" y="1905000"/>
            <a:ext cx="4191000" cy="3535363"/>
          </a:xfrm>
          <a:prstGeom prst="rect">
            <a:avLst/>
          </a:prstGeom>
          <a:noFill/>
          <a:ln w="9525">
            <a:noFill/>
            <a:miter lim="800000"/>
            <a:headEnd/>
            <a:tailEnd/>
          </a:ln>
          <a:effectLst/>
        </p:spPr>
      </p:pic>
      <p:sp>
        <p:nvSpPr>
          <p:cNvPr id="168968" name="Text Box 8"/>
          <p:cNvSpPr txBox="1">
            <a:spLocks noChangeArrowheads="1"/>
          </p:cNvSpPr>
          <p:nvPr/>
        </p:nvSpPr>
        <p:spPr bwMode="auto">
          <a:xfrm>
            <a:off x="5202238" y="5829300"/>
            <a:ext cx="3818546" cy="369332"/>
          </a:xfrm>
          <a:prstGeom prst="rect">
            <a:avLst/>
          </a:prstGeom>
          <a:noFill/>
          <a:ln w="9525">
            <a:noFill/>
            <a:miter lim="800000"/>
            <a:headEnd/>
            <a:tailEnd/>
          </a:ln>
          <a:effectLst/>
        </p:spPr>
        <p:txBody>
          <a:bodyPr wrap="none">
            <a:spAutoFit/>
          </a:bodyPr>
          <a:lstStyle/>
          <a:p>
            <a:r>
              <a:rPr lang="en-GB" b="1" dirty="0"/>
              <a:t>Papadopoulos et al, 2009, </a:t>
            </a:r>
            <a:r>
              <a:rPr lang="en-GB" b="1" dirty="0" err="1"/>
              <a:t>BrainPathol</a:t>
            </a:r>
            <a:endParaRPr lang="el-GR" b="1" dirty="0"/>
          </a:p>
        </p:txBody>
      </p:sp>
      <p:sp>
        <p:nvSpPr>
          <p:cNvPr id="168969" name="Text Box 9"/>
          <p:cNvSpPr txBox="1">
            <a:spLocks noChangeArrowheads="1"/>
          </p:cNvSpPr>
          <p:nvPr/>
        </p:nvSpPr>
        <p:spPr bwMode="auto">
          <a:xfrm>
            <a:off x="914400" y="1568450"/>
            <a:ext cx="873125" cy="336550"/>
          </a:xfrm>
          <a:prstGeom prst="rect">
            <a:avLst/>
          </a:prstGeom>
          <a:noFill/>
          <a:ln w="9525">
            <a:noFill/>
            <a:miter lim="800000"/>
            <a:headEnd/>
            <a:tailEnd/>
          </a:ln>
          <a:effectLst/>
        </p:spPr>
        <p:txBody>
          <a:bodyPr wrap="none">
            <a:spAutoFit/>
          </a:bodyPr>
          <a:lstStyle/>
          <a:p>
            <a:r>
              <a:rPr lang="en-GB" sz="1600" b="1"/>
              <a:t>control</a:t>
            </a:r>
            <a:endParaRPr lang="el-GR" sz="1600" b="1"/>
          </a:p>
        </p:txBody>
      </p:sp>
      <p:sp>
        <p:nvSpPr>
          <p:cNvPr id="168970" name="Text Box 10"/>
          <p:cNvSpPr txBox="1">
            <a:spLocks noChangeArrowheads="1"/>
          </p:cNvSpPr>
          <p:nvPr/>
        </p:nvSpPr>
        <p:spPr bwMode="auto">
          <a:xfrm>
            <a:off x="5299075" y="1600200"/>
            <a:ext cx="873125" cy="336550"/>
          </a:xfrm>
          <a:prstGeom prst="rect">
            <a:avLst/>
          </a:prstGeom>
          <a:noFill/>
          <a:ln w="9525">
            <a:noFill/>
            <a:miter lim="800000"/>
            <a:headEnd/>
            <a:tailEnd/>
          </a:ln>
          <a:effectLst/>
        </p:spPr>
        <p:txBody>
          <a:bodyPr wrap="none">
            <a:spAutoFit/>
          </a:bodyPr>
          <a:lstStyle/>
          <a:p>
            <a:r>
              <a:rPr lang="en-GB" sz="1600" b="1"/>
              <a:t>control</a:t>
            </a:r>
            <a:endParaRPr lang="el-GR" sz="1600" b="1"/>
          </a:p>
        </p:txBody>
      </p:sp>
      <p:sp>
        <p:nvSpPr>
          <p:cNvPr id="168971" name="Text Box 11"/>
          <p:cNvSpPr txBox="1">
            <a:spLocks noChangeArrowheads="1"/>
          </p:cNvSpPr>
          <p:nvPr/>
        </p:nvSpPr>
        <p:spPr bwMode="auto">
          <a:xfrm>
            <a:off x="3092450" y="1600200"/>
            <a:ext cx="488950" cy="336550"/>
          </a:xfrm>
          <a:prstGeom prst="rect">
            <a:avLst/>
          </a:prstGeom>
          <a:noFill/>
          <a:ln w="9525">
            <a:noFill/>
            <a:miter lim="800000"/>
            <a:headEnd/>
            <a:tailEnd/>
          </a:ln>
          <a:effectLst/>
        </p:spPr>
        <p:txBody>
          <a:bodyPr wrap="none">
            <a:spAutoFit/>
          </a:bodyPr>
          <a:lstStyle/>
          <a:p>
            <a:r>
              <a:rPr lang="en-GB" sz="1600" b="1"/>
              <a:t>MS</a:t>
            </a:r>
            <a:endParaRPr lang="el-GR" sz="1600" b="1"/>
          </a:p>
        </p:txBody>
      </p:sp>
      <p:sp>
        <p:nvSpPr>
          <p:cNvPr id="168972" name="Text Box 12"/>
          <p:cNvSpPr txBox="1">
            <a:spLocks noChangeArrowheads="1"/>
          </p:cNvSpPr>
          <p:nvPr/>
        </p:nvSpPr>
        <p:spPr bwMode="auto">
          <a:xfrm>
            <a:off x="7467600" y="1600200"/>
            <a:ext cx="488950" cy="336550"/>
          </a:xfrm>
          <a:prstGeom prst="rect">
            <a:avLst/>
          </a:prstGeom>
          <a:noFill/>
          <a:ln w="9525">
            <a:noFill/>
            <a:miter lim="800000"/>
            <a:headEnd/>
            <a:tailEnd/>
          </a:ln>
          <a:effectLst/>
        </p:spPr>
        <p:txBody>
          <a:bodyPr wrap="none">
            <a:spAutoFit/>
          </a:bodyPr>
          <a:lstStyle/>
          <a:p>
            <a:r>
              <a:rPr lang="en-GB" sz="1600" b="1"/>
              <a:t>MS</a:t>
            </a:r>
            <a:endParaRPr lang="el-GR" sz="1600" b="1"/>
          </a:p>
        </p:txBody>
      </p:sp>
      <p:sp>
        <p:nvSpPr>
          <p:cNvPr id="168973" name="Text Box 13"/>
          <p:cNvSpPr txBox="1">
            <a:spLocks noChangeArrowheads="1"/>
          </p:cNvSpPr>
          <p:nvPr/>
        </p:nvSpPr>
        <p:spPr bwMode="auto">
          <a:xfrm>
            <a:off x="762000" y="5437188"/>
            <a:ext cx="3021013" cy="304800"/>
          </a:xfrm>
          <a:prstGeom prst="rect">
            <a:avLst/>
          </a:prstGeom>
          <a:noFill/>
          <a:ln w="9525">
            <a:noFill/>
            <a:miter lim="800000"/>
            <a:headEnd/>
            <a:tailEnd/>
          </a:ln>
          <a:effectLst/>
        </p:spPr>
        <p:txBody>
          <a:bodyPr wrap="none">
            <a:spAutoFit/>
          </a:bodyPr>
          <a:lstStyle/>
          <a:p>
            <a:r>
              <a:rPr lang="el-GR" sz="1400" b="1"/>
              <a:t>Μηνιγγική φλεγμονώδης διήθηση</a:t>
            </a:r>
          </a:p>
        </p:txBody>
      </p:sp>
      <p:sp>
        <p:nvSpPr>
          <p:cNvPr id="168974" name="Text Box 14"/>
          <p:cNvSpPr txBox="1">
            <a:spLocks noChangeArrowheads="1"/>
          </p:cNvSpPr>
          <p:nvPr/>
        </p:nvSpPr>
        <p:spPr bwMode="auto">
          <a:xfrm>
            <a:off x="4608513" y="5437188"/>
            <a:ext cx="4230687" cy="304800"/>
          </a:xfrm>
          <a:prstGeom prst="rect">
            <a:avLst/>
          </a:prstGeom>
          <a:noFill/>
          <a:ln w="9525">
            <a:noFill/>
            <a:miter lim="800000"/>
            <a:headEnd/>
            <a:tailEnd/>
          </a:ln>
          <a:effectLst/>
        </p:spPr>
        <p:txBody>
          <a:bodyPr wrap="none">
            <a:spAutoFit/>
          </a:bodyPr>
          <a:lstStyle/>
          <a:p>
            <a:r>
              <a:rPr lang="el-GR" sz="1400" b="1"/>
              <a:t>φλεγμονώδης διήθηση χορειοειδών πλεγμάτων</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Imperial College London"/>
          <p:cNvPicPr>
            <a:picLocks noChangeAspect="1" noChangeArrowheads="1"/>
          </p:cNvPicPr>
          <p:nvPr/>
        </p:nvPicPr>
        <p:blipFill>
          <a:blip r:embed="rId2" cstate="print"/>
          <a:srcRect/>
          <a:stretch>
            <a:fillRect/>
          </a:stretch>
        </p:blipFill>
        <p:spPr bwMode="auto">
          <a:xfrm>
            <a:off x="7391400" y="6324600"/>
            <a:ext cx="1600200" cy="419100"/>
          </a:xfrm>
          <a:prstGeom prst="rect">
            <a:avLst/>
          </a:prstGeom>
          <a:noFill/>
        </p:spPr>
      </p:pic>
      <p:sp>
        <p:nvSpPr>
          <p:cNvPr id="178179" name="Rectangle 3"/>
          <p:cNvSpPr>
            <a:spLocks noChangeArrowheads="1"/>
          </p:cNvSpPr>
          <p:nvPr/>
        </p:nvSpPr>
        <p:spPr bwMode="auto">
          <a:xfrm>
            <a:off x="2590800" y="3352800"/>
            <a:ext cx="3962400"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l-GR" sz="4400"/>
              <a:t>Ευχαριστώ!</a:t>
            </a:r>
            <a:r>
              <a:rPr lang="en-GB" sz="4400"/>
              <a:t>!! </a:t>
            </a:r>
            <a:endParaRPr lang="el-GR" sz="4400"/>
          </a:p>
        </p:txBody>
      </p:sp>
      <p:sp>
        <p:nvSpPr>
          <p:cNvPr id="178182" name="Rectangle 2"/>
          <p:cNvSpPr>
            <a:spLocks noChangeArrowheads="1"/>
          </p:cNvSpPr>
          <p:nvPr/>
        </p:nvSpPr>
        <p:spPr bwMode="auto">
          <a:xfrm>
            <a:off x="914400" y="1066800"/>
            <a:ext cx="7467600" cy="1470025"/>
          </a:xfrm>
          <a:prstGeom prst="rect">
            <a:avLst/>
          </a:prstGeom>
          <a:noFill/>
          <a:ln w="9525">
            <a:noFill/>
            <a:miter lim="800000"/>
            <a:headEnd/>
            <a:tailEnd/>
          </a:ln>
        </p:spPr>
        <p:txBody>
          <a:bodyPr anchor="ctr"/>
          <a:lstStyle/>
          <a:p>
            <a:pPr algn="ctr"/>
            <a:r>
              <a:rPr lang="el-GR" sz="4400">
                <a:solidFill>
                  <a:srgbClr val="0033CC"/>
                </a:solidFill>
              </a:rPr>
              <a:t>Σύνοψη ανοσολογικών</a:t>
            </a:r>
            <a:r>
              <a:rPr lang="en-GB" sz="4400">
                <a:solidFill>
                  <a:srgbClr val="0033CC"/>
                </a:solidFill>
              </a:rPr>
              <a:t> </a:t>
            </a:r>
            <a:r>
              <a:rPr lang="el-GR" sz="4400">
                <a:solidFill>
                  <a:srgbClr val="0033CC"/>
                </a:solidFill>
              </a:rPr>
              <a:t>μηχανισμών στην </a:t>
            </a:r>
            <a:r>
              <a:rPr lang="en-GB" sz="4400">
                <a:solidFill>
                  <a:srgbClr val="0033CC"/>
                </a:solidFill>
              </a:rPr>
              <a:t>MS</a:t>
            </a:r>
            <a:endParaRPr lang="el-GR" sz="4400">
              <a:solidFill>
                <a:srgbClr val="0033CC"/>
              </a:solidFill>
            </a:endParaRPr>
          </a:p>
        </p:txBody>
      </p:sp>
      <p:pic>
        <p:nvPicPr>
          <p:cNvPr id="178185" name="Picture 9"/>
          <p:cNvPicPr>
            <a:picLocks noChangeAspect="1" noChangeArrowheads="1"/>
          </p:cNvPicPr>
          <p:nvPr/>
        </p:nvPicPr>
        <p:blipFill>
          <a:blip r:embed="rId3" cstate="print"/>
          <a:srcRect/>
          <a:stretch>
            <a:fillRect/>
          </a:stretch>
        </p:blipFill>
        <p:spPr bwMode="auto">
          <a:xfrm>
            <a:off x="762000" y="914400"/>
            <a:ext cx="7772400" cy="5334000"/>
          </a:xfrm>
          <a:prstGeom prst="rect">
            <a:avLst/>
          </a:prstGeom>
          <a:noFill/>
          <a:ln w="9525">
            <a:noFill/>
            <a:miter lim="800000"/>
            <a:headEnd/>
            <a:tailEnd/>
          </a:ln>
          <a:effectLst/>
        </p:spPr>
      </p:pic>
      <p:sp>
        <p:nvSpPr>
          <p:cNvPr id="178186" name="Text Box 10"/>
          <p:cNvSpPr txBox="1">
            <a:spLocks noChangeArrowheads="1"/>
          </p:cNvSpPr>
          <p:nvPr/>
        </p:nvSpPr>
        <p:spPr bwMode="auto">
          <a:xfrm>
            <a:off x="257484" y="344488"/>
            <a:ext cx="8425833" cy="523220"/>
          </a:xfrm>
          <a:prstGeom prst="rect">
            <a:avLst/>
          </a:prstGeom>
          <a:noFill/>
          <a:ln w="9525">
            <a:noFill/>
            <a:miter lim="800000"/>
            <a:headEnd/>
            <a:tailEnd/>
          </a:ln>
          <a:effectLst/>
        </p:spPr>
        <p:txBody>
          <a:bodyPr wrap="none">
            <a:spAutoFit/>
          </a:bodyPr>
          <a:lstStyle/>
          <a:p>
            <a:pPr algn="ctr"/>
            <a:r>
              <a:rPr lang="el-GR" sz="2800" b="1" dirty="0"/>
              <a:t>έκτοπα </a:t>
            </a:r>
            <a:r>
              <a:rPr lang="el-GR" sz="2800" b="1" dirty="0" err="1" smtClean="0"/>
              <a:t>λεμφοζίδια</a:t>
            </a:r>
            <a:r>
              <a:rPr lang="el-GR" sz="2800" b="1" dirty="0" smtClean="0"/>
              <a:t> </a:t>
            </a:r>
            <a:r>
              <a:rPr lang="el-GR" sz="2800" b="1" dirty="0"/>
              <a:t>με σχηματισμό βλαστικών κέντρων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79"/>
                                        </p:tgtEl>
                                        <p:attrNameLst>
                                          <p:attrName>style.visibility</p:attrName>
                                        </p:attrNameLst>
                                      </p:cBhvr>
                                      <p:to>
                                        <p:strVal val="visible"/>
                                      </p:to>
                                    </p:set>
                                    <p:animEffect transition="in" filter="blinds(horizontal)">
                                      <p:cBhvr>
                                        <p:cTn id="7" dur="500"/>
                                        <p:tgtEl>
                                          <p:spTgt spid="17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Imperial College London"/>
          <p:cNvPicPr>
            <a:picLocks noChangeAspect="1" noChangeArrowheads="1"/>
          </p:cNvPicPr>
          <p:nvPr/>
        </p:nvPicPr>
        <p:blipFill>
          <a:blip r:embed="rId2" cstate="print"/>
          <a:srcRect/>
          <a:stretch>
            <a:fillRect/>
          </a:stretch>
        </p:blipFill>
        <p:spPr bwMode="auto">
          <a:xfrm>
            <a:off x="7391400" y="6324600"/>
            <a:ext cx="1600200" cy="419100"/>
          </a:xfrm>
          <a:prstGeom prst="rect">
            <a:avLst/>
          </a:prstGeom>
          <a:noFill/>
        </p:spPr>
      </p:pic>
      <p:pic>
        <p:nvPicPr>
          <p:cNvPr id="236549" name="Picture 21" descr="NNA"/>
          <p:cNvPicPr>
            <a:picLocks noChangeAspect="1" noChangeArrowheads="1"/>
          </p:cNvPicPr>
          <p:nvPr/>
        </p:nvPicPr>
        <p:blipFill>
          <a:blip r:embed="rId3" cstate="print"/>
          <a:srcRect/>
          <a:stretch>
            <a:fillRect/>
          </a:stretch>
        </p:blipFill>
        <p:spPr bwMode="auto">
          <a:xfrm>
            <a:off x="228600" y="6248400"/>
            <a:ext cx="501650" cy="533400"/>
          </a:xfrm>
          <a:prstGeom prst="rect">
            <a:avLst/>
          </a:prstGeom>
          <a:solidFill>
            <a:srgbClr val="969696">
              <a:alpha val="65881"/>
            </a:srgbClr>
          </a:solidFill>
          <a:ln w="9525">
            <a:solidFill>
              <a:schemeClr val="tx1"/>
            </a:solidFill>
            <a:miter lim="800000"/>
            <a:headEnd/>
            <a:tailEnd/>
          </a:ln>
        </p:spPr>
      </p:pic>
      <p:pic>
        <p:nvPicPr>
          <p:cNvPr id="236550" name="Picture 6"/>
          <p:cNvPicPr>
            <a:picLocks noChangeAspect="1" noChangeArrowheads="1"/>
          </p:cNvPicPr>
          <p:nvPr/>
        </p:nvPicPr>
        <p:blipFill>
          <a:blip r:embed="rId4" cstate="print"/>
          <a:srcRect/>
          <a:stretch>
            <a:fillRect/>
          </a:stretch>
        </p:blipFill>
        <p:spPr bwMode="auto">
          <a:xfrm>
            <a:off x="0" y="-3175"/>
            <a:ext cx="9144000" cy="6861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Imperial College London"/>
          <p:cNvPicPr>
            <a:picLocks noChangeAspect="1" noChangeArrowheads="1"/>
          </p:cNvPicPr>
          <p:nvPr/>
        </p:nvPicPr>
        <p:blipFill>
          <a:blip r:embed="rId2" cstate="print"/>
          <a:srcRect/>
          <a:stretch>
            <a:fillRect/>
          </a:stretch>
        </p:blipFill>
        <p:spPr bwMode="auto">
          <a:xfrm>
            <a:off x="7391400" y="6324600"/>
            <a:ext cx="1600200" cy="419100"/>
          </a:xfrm>
          <a:prstGeom prst="rect">
            <a:avLst/>
          </a:prstGeom>
          <a:noFill/>
        </p:spPr>
      </p:pic>
      <p:pic>
        <p:nvPicPr>
          <p:cNvPr id="235525" name="Picture 21" descr="NNA"/>
          <p:cNvPicPr>
            <a:picLocks noChangeAspect="1" noChangeArrowheads="1"/>
          </p:cNvPicPr>
          <p:nvPr/>
        </p:nvPicPr>
        <p:blipFill>
          <a:blip r:embed="rId3" cstate="print"/>
          <a:srcRect/>
          <a:stretch>
            <a:fillRect/>
          </a:stretch>
        </p:blipFill>
        <p:spPr bwMode="auto">
          <a:xfrm>
            <a:off x="228600" y="6248400"/>
            <a:ext cx="501650" cy="533400"/>
          </a:xfrm>
          <a:prstGeom prst="rect">
            <a:avLst/>
          </a:prstGeom>
          <a:solidFill>
            <a:srgbClr val="969696">
              <a:alpha val="65881"/>
            </a:srgbClr>
          </a:solidFill>
          <a:ln w="9525">
            <a:solidFill>
              <a:schemeClr val="tx1"/>
            </a:solidFill>
            <a:miter lim="800000"/>
            <a:headEnd/>
            <a:tailEnd/>
          </a:ln>
        </p:spPr>
      </p:pic>
      <p:pic>
        <p:nvPicPr>
          <p:cNvPr id="235526" name="Picture 6"/>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perial College London"/>
          <p:cNvPicPr>
            <a:picLocks noChangeAspect="1" noChangeArrowheads="1"/>
          </p:cNvPicPr>
          <p:nvPr/>
        </p:nvPicPr>
        <p:blipFill>
          <a:blip r:embed="rId3" cstate="print"/>
          <a:srcRect/>
          <a:stretch>
            <a:fillRect/>
          </a:stretch>
        </p:blipFill>
        <p:spPr bwMode="auto">
          <a:xfrm>
            <a:off x="7391400" y="6324600"/>
            <a:ext cx="1600200" cy="419100"/>
          </a:xfrm>
          <a:prstGeom prst="rect">
            <a:avLst/>
          </a:prstGeom>
          <a:noFill/>
          <a:ln w="9525">
            <a:noFill/>
            <a:miter lim="800000"/>
            <a:headEnd/>
            <a:tailEnd/>
          </a:ln>
        </p:spPr>
      </p:pic>
      <p:pic>
        <p:nvPicPr>
          <p:cNvPr id="41987" name="Picture 7"/>
          <p:cNvPicPr>
            <a:picLocks noChangeAspect="1" noChangeArrowheads="1"/>
          </p:cNvPicPr>
          <p:nvPr/>
        </p:nvPicPr>
        <p:blipFill>
          <a:blip r:embed="rId4" cstate="print"/>
          <a:srcRect/>
          <a:stretch>
            <a:fillRect/>
          </a:stretch>
        </p:blipFill>
        <p:spPr bwMode="auto">
          <a:xfrm>
            <a:off x="228600" y="865188"/>
            <a:ext cx="6772275" cy="4926012"/>
          </a:xfrm>
          <a:prstGeom prst="rect">
            <a:avLst/>
          </a:prstGeom>
          <a:noFill/>
          <a:ln w="9525">
            <a:noFill/>
            <a:miter lim="800000"/>
            <a:headEnd/>
            <a:tailEnd/>
          </a:ln>
        </p:spPr>
      </p:pic>
      <p:pic>
        <p:nvPicPr>
          <p:cNvPr id="41988" name="Picture 8"/>
          <p:cNvPicPr>
            <a:picLocks noChangeAspect="1" noChangeArrowheads="1"/>
          </p:cNvPicPr>
          <p:nvPr/>
        </p:nvPicPr>
        <p:blipFill>
          <a:blip r:embed="rId5" cstate="print"/>
          <a:srcRect/>
          <a:stretch>
            <a:fillRect/>
          </a:stretch>
        </p:blipFill>
        <p:spPr bwMode="auto">
          <a:xfrm>
            <a:off x="3505200" y="3530600"/>
            <a:ext cx="2590800" cy="2184400"/>
          </a:xfrm>
          <a:prstGeom prst="rect">
            <a:avLst/>
          </a:prstGeom>
          <a:noFill/>
          <a:ln w="9525">
            <a:noFill/>
            <a:miter lim="800000"/>
            <a:headEnd/>
            <a:tailEnd/>
          </a:ln>
        </p:spPr>
      </p:pic>
      <p:pic>
        <p:nvPicPr>
          <p:cNvPr id="41989" name="Picture 9"/>
          <p:cNvPicPr>
            <a:picLocks noChangeAspect="1" noChangeArrowheads="1"/>
          </p:cNvPicPr>
          <p:nvPr/>
        </p:nvPicPr>
        <p:blipFill>
          <a:blip r:embed="rId6" cstate="print"/>
          <a:srcRect/>
          <a:stretch>
            <a:fillRect/>
          </a:stretch>
        </p:blipFill>
        <p:spPr bwMode="auto">
          <a:xfrm>
            <a:off x="6096000" y="3733800"/>
            <a:ext cx="2686050" cy="2143125"/>
          </a:xfrm>
          <a:prstGeom prst="rect">
            <a:avLst/>
          </a:prstGeom>
          <a:noFill/>
          <a:ln w="9525">
            <a:noFill/>
            <a:miter lim="800000"/>
            <a:headEnd/>
            <a:tailEnd/>
          </a:ln>
        </p:spPr>
      </p:pic>
      <p:sp>
        <p:nvSpPr>
          <p:cNvPr id="41990" name="TextBox 6"/>
          <p:cNvSpPr txBox="1">
            <a:spLocks noChangeArrowheads="1"/>
          </p:cNvSpPr>
          <p:nvPr/>
        </p:nvSpPr>
        <p:spPr bwMode="auto">
          <a:xfrm>
            <a:off x="463550" y="44450"/>
            <a:ext cx="8429625" cy="584200"/>
          </a:xfrm>
          <a:prstGeom prst="rect">
            <a:avLst/>
          </a:prstGeom>
          <a:noFill/>
          <a:ln w="9525">
            <a:noFill/>
            <a:miter lim="800000"/>
            <a:headEnd/>
            <a:tailEnd/>
          </a:ln>
        </p:spPr>
        <p:txBody>
          <a:bodyPr wrap="none">
            <a:spAutoFit/>
          </a:bodyPr>
          <a:lstStyle/>
          <a:p>
            <a:r>
              <a:rPr lang="el-GR" sz="3200" b="1">
                <a:solidFill>
                  <a:schemeClr val="tx2"/>
                </a:solidFill>
                <a:latin typeface="Calibri" pitchFamily="34" charset="0"/>
              </a:rPr>
              <a:t>Β </a:t>
            </a:r>
            <a:r>
              <a:rPr lang="en-US" sz="3200" b="1">
                <a:solidFill>
                  <a:schemeClr val="tx2"/>
                </a:solidFill>
                <a:latin typeface="Calibri" pitchFamily="34" charset="0"/>
              </a:rPr>
              <a:t>cell follicle pathogenetic role in cortical lesions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1915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5" name="Picture 2" descr="C:\Users\adriana\Documents\Presentations &amp; Posters FEB 11\Athens vision 16.12.11\logo_imperial_college_london.png"/>
          <p:cNvPicPr>
            <a:picLocks noChangeAspect="1" noChangeArrowheads="1"/>
          </p:cNvPicPr>
          <p:nvPr/>
        </p:nvPicPr>
        <p:blipFill>
          <a:blip r:embed="rId2" cstate="print"/>
          <a:srcRect/>
          <a:stretch>
            <a:fillRect/>
          </a:stretch>
        </p:blipFill>
        <p:spPr bwMode="auto">
          <a:xfrm>
            <a:off x="7391400" y="6248400"/>
            <a:ext cx="1600200" cy="419100"/>
          </a:xfrm>
          <a:prstGeom prst="rect">
            <a:avLst/>
          </a:prstGeom>
          <a:noFill/>
          <a:ln w="9525">
            <a:noFill/>
            <a:miter lim="800000"/>
            <a:headEnd/>
            <a:tailEnd/>
          </a:ln>
        </p:spPr>
      </p:pic>
      <p:sp>
        <p:nvSpPr>
          <p:cNvPr id="16386" name="Rectangle 12"/>
          <p:cNvSpPr>
            <a:spLocks noChangeArrowheads="1"/>
          </p:cNvSpPr>
          <p:nvPr/>
        </p:nvSpPr>
        <p:spPr bwMode="auto">
          <a:xfrm>
            <a:off x="1547664" y="87313"/>
            <a:ext cx="6022418" cy="584775"/>
          </a:xfrm>
          <a:prstGeom prst="rect">
            <a:avLst/>
          </a:prstGeom>
          <a:noFill/>
          <a:ln w="9525">
            <a:noFill/>
            <a:miter lim="800000"/>
            <a:headEnd/>
            <a:tailEnd/>
          </a:ln>
        </p:spPr>
        <p:txBody>
          <a:bodyPr wrap="none">
            <a:spAutoFit/>
          </a:bodyPr>
          <a:lstStyle/>
          <a:p>
            <a:r>
              <a:rPr lang="en-US" sz="3200" dirty="0" err="1" smtClean="0">
                <a:solidFill>
                  <a:schemeClr val="bg1"/>
                </a:solidFill>
                <a:latin typeface="Calibri" pitchFamily="34" charset="0"/>
              </a:rPr>
              <a:t>Demyelinating</a:t>
            </a:r>
            <a:r>
              <a:rPr lang="en-US" sz="3200" dirty="0" smtClean="0">
                <a:solidFill>
                  <a:schemeClr val="bg1"/>
                </a:solidFill>
                <a:latin typeface="Calibri" pitchFamily="34" charset="0"/>
              </a:rPr>
              <a:t> diseases of the CNS </a:t>
            </a:r>
            <a:endParaRPr lang="en-GB" sz="3200" dirty="0">
              <a:solidFill>
                <a:schemeClr val="bg1"/>
              </a:solidFill>
              <a:latin typeface="Calibri" pitchFamily="34" charset="0"/>
            </a:endParaRPr>
          </a:p>
        </p:txBody>
      </p:sp>
      <p:sp>
        <p:nvSpPr>
          <p:cNvPr id="1025" name="Rectangle 1"/>
          <p:cNvSpPr>
            <a:spLocks noChangeArrowheads="1"/>
          </p:cNvSpPr>
          <p:nvPr/>
        </p:nvSpPr>
        <p:spPr bwMode="auto">
          <a:xfrm>
            <a:off x="179512" y="692696"/>
            <a:ext cx="8784976" cy="6740307"/>
          </a:xfrm>
          <a:prstGeom prst="rect">
            <a:avLst/>
          </a:prstGeom>
          <a:noFill/>
          <a:ln w="9525">
            <a:noFill/>
            <a:miter lim="800000"/>
            <a:headEnd/>
            <a:tailEnd/>
          </a:ln>
          <a:effectLst/>
        </p:spPr>
        <p:txBody>
          <a:bodyPr wrap="square" numCol="2" anchor="ctr">
            <a:spAutoFit/>
          </a:bodyPr>
          <a:lstStyle/>
          <a:p>
            <a:pPr algn="just">
              <a:lnSpc>
                <a:spcPct val="150000"/>
              </a:lnSpc>
              <a:buFont typeface="Wingdings" pitchFamily="2" charset="2"/>
              <a:buChar char="q"/>
              <a:tabLst>
                <a:tab pos="228600" algn="l"/>
              </a:tabLst>
              <a:defRPr/>
            </a:pPr>
            <a:r>
              <a:rPr lang="en-US" dirty="0" smtClean="0">
                <a:latin typeface="+mn-lt"/>
                <a:ea typeface="Times New Roman" pitchFamily="18" charset="0"/>
                <a:cs typeface="Arial" pitchFamily="34" charset="0"/>
              </a:rPr>
              <a:t> </a:t>
            </a:r>
            <a:r>
              <a:rPr lang="en-US" dirty="0" smtClean="0">
                <a:solidFill>
                  <a:srgbClr val="FF0000"/>
                </a:solidFill>
                <a:ea typeface="Times New Roman" pitchFamily="18" charset="0"/>
                <a:cs typeface="Arial" pitchFamily="34" charset="0"/>
              </a:rPr>
              <a:t>Multiple sclerosis</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Concentric sclerosis of </a:t>
            </a:r>
            <a:r>
              <a:rPr lang="en-US" dirty="0" err="1" smtClean="0">
                <a:ea typeface="Times New Roman" pitchFamily="18" charset="0"/>
                <a:cs typeface="Arial" pitchFamily="34" charset="0"/>
              </a:rPr>
              <a:t>Balo</a:t>
            </a:r>
            <a:endParaRPr lang="en-US" dirty="0" smtClean="0">
              <a:ea typeface="Times New Roman" pitchFamily="18" charset="0"/>
              <a:cs typeface="Arial" pitchFamily="34" charset="0"/>
            </a:endParaRP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Marburg acute MS </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optic neuritis </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transverse </a:t>
            </a:r>
            <a:r>
              <a:rPr lang="en-US" dirty="0" err="1" smtClean="0">
                <a:ea typeface="Times New Roman" pitchFamily="18" charset="0"/>
                <a:cs typeface="Arial" pitchFamily="34" charset="0"/>
              </a:rPr>
              <a:t>myelitis</a:t>
            </a:r>
            <a:endParaRPr lang="en-US" dirty="0" smtClean="0">
              <a:ea typeface="Times New Roman" pitchFamily="18" charset="0"/>
              <a:cs typeface="Arial" pitchFamily="34" charset="0"/>
            </a:endParaRPr>
          </a:p>
          <a:p>
            <a:pPr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ADEM  &amp; AHL Weston-Hurst</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a:t>
            </a:r>
            <a:r>
              <a:rPr lang="en-US" dirty="0" err="1" smtClean="0">
                <a:solidFill>
                  <a:srgbClr val="FF0000"/>
                </a:solidFill>
                <a:ea typeface="Times New Roman" pitchFamily="18" charset="0"/>
                <a:cs typeface="Arial" pitchFamily="34" charset="0"/>
              </a:rPr>
              <a:t>neuromyelitis</a:t>
            </a:r>
            <a:r>
              <a:rPr lang="en-US" dirty="0" smtClean="0">
                <a:solidFill>
                  <a:srgbClr val="FF0000"/>
                </a:solidFill>
                <a:ea typeface="Times New Roman" pitchFamily="18" charset="0"/>
                <a:cs typeface="Arial" pitchFamily="34" charset="0"/>
              </a:rPr>
              <a:t> </a:t>
            </a:r>
            <a:r>
              <a:rPr lang="en-US" dirty="0" err="1" smtClean="0">
                <a:solidFill>
                  <a:srgbClr val="FF0000"/>
                </a:solidFill>
                <a:ea typeface="Times New Roman" pitchFamily="18" charset="0"/>
                <a:cs typeface="Arial" pitchFamily="34" charset="0"/>
              </a:rPr>
              <a:t>optica</a:t>
            </a:r>
            <a:r>
              <a:rPr lang="en-US" dirty="0" smtClean="0">
                <a:solidFill>
                  <a:srgbClr val="FF0000"/>
                </a:solidFill>
                <a:ea typeface="Times New Roman" pitchFamily="18" charset="0"/>
                <a:cs typeface="Arial" pitchFamily="34" charset="0"/>
              </a:rPr>
              <a:t>- NMO</a:t>
            </a:r>
          </a:p>
          <a:p>
            <a:pPr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virus-induced </a:t>
            </a:r>
            <a:r>
              <a:rPr lang="en-US" dirty="0" err="1" smtClean="0">
                <a:ea typeface="Times New Roman" pitchFamily="18" charset="0"/>
                <a:cs typeface="Arial" pitchFamily="34" charset="0"/>
              </a:rPr>
              <a:t>demyelination</a:t>
            </a:r>
            <a:endParaRPr lang="en-US" dirty="0" smtClean="0">
              <a:ea typeface="Times New Roman" pitchFamily="18" charset="0"/>
              <a:cs typeface="Arial" pitchFamily="34" charset="0"/>
            </a:endParaRP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PML-JCV </a:t>
            </a: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HIV </a:t>
            </a: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HTLV I &amp; II</a:t>
            </a: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SSPE- measles</a:t>
            </a:r>
          </a:p>
          <a:p>
            <a:pPr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VZV encephalitis in HIV patients</a:t>
            </a:r>
          </a:p>
          <a:p>
            <a:pPr marL="273050"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syphilitic </a:t>
            </a:r>
            <a:r>
              <a:rPr lang="en-US" sz="1800" dirty="0" err="1" smtClean="0">
                <a:latin typeface="+mn-lt"/>
                <a:ea typeface="Times New Roman" pitchFamily="18" charset="0"/>
                <a:cs typeface="Arial" pitchFamily="34" charset="0"/>
              </a:rPr>
              <a:t>myelitis</a:t>
            </a:r>
            <a:r>
              <a:rPr lang="en-US" sz="1800" dirty="0" smtClean="0">
                <a:latin typeface="+mn-lt"/>
                <a:ea typeface="Times New Roman" pitchFamily="18" charset="0"/>
                <a:cs typeface="Arial" pitchFamily="34" charset="0"/>
              </a:rPr>
              <a:t>- </a:t>
            </a:r>
            <a:r>
              <a:rPr lang="en-US" sz="1800" dirty="0" err="1" smtClean="0">
                <a:latin typeface="+mn-lt"/>
                <a:ea typeface="Times New Roman" pitchFamily="18" charset="0"/>
                <a:cs typeface="Arial" pitchFamily="34" charset="0"/>
              </a:rPr>
              <a:t>tabes</a:t>
            </a:r>
            <a:r>
              <a:rPr lang="en-US" sz="1800" dirty="0" smtClean="0">
                <a:latin typeface="+mn-lt"/>
                <a:ea typeface="Times New Roman" pitchFamily="18" charset="0"/>
                <a:cs typeface="Arial" pitchFamily="34" charset="0"/>
              </a:rPr>
              <a:t> </a:t>
            </a:r>
            <a:r>
              <a:rPr lang="en-US" sz="1800" dirty="0" err="1" smtClean="0">
                <a:latin typeface="+mn-lt"/>
                <a:ea typeface="Times New Roman" pitchFamily="18" charset="0"/>
                <a:cs typeface="Arial" pitchFamily="34" charset="0"/>
              </a:rPr>
              <a:t>dorsalis</a:t>
            </a:r>
            <a:endParaRPr lang="en-US" sz="1800" dirty="0" smtClean="0">
              <a:latin typeface="+mn-lt"/>
              <a:ea typeface="Times New Roman" pitchFamily="18" charset="0"/>
              <a:cs typeface="Arial" pitchFamily="34" charset="0"/>
            </a:endParaRPr>
          </a:p>
          <a:p>
            <a:pPr marL="273050" algn="just">
              <a:lnSpc>
                <a:spcPct val="150000"/>
              </a:lnSpc>
              <a:tabLst>
                <a:tab pos="228600" algn="l"/>
              </a:tabLst>
              <a:defRPr/>
            </a:pPr>
            <a:endParaRPr lang="en-US" sz="1800" dirty="0" smtClean="0">
              <a:latin typeface="+mn-lt"/>
              <a:ea typeface="Times New Roman" pitchFamily="18" charset="0"/>
              <a:cs typeface="Arial" pitchFamily="34" charset="0"/>
            </a:endParaRPr>
          </a:p>
          <a:p>
            <a:pPr marL="273050"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metabolic </a:t>
            </a:r>
            <a:r>
              <a:rPr lang="en-US" dirty="0" err="1" smtClean="0">
                <a:ea typeface="Times New Roman" pitchFamily="18" charset="0"/>
                <a:cs typeface="Arial" pitchFamily="34" charset="0"/>
              </a:rPr>
              <a:t>demyelination</a:t>
            </a:r>
            <a:endParaRPr lang="en-US" dirty="0" smtClean="0">
              <a:ea typeface="Times New Roman" pitchFamily="18" charset="0"/>
              <a:cs typeface="Arial" pitchFamily="34" charset="0"/>
            </a:endParaRPr>
          </a:p>
          <a:p>
            <a:pPr marL="730250"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a:t>
            </a:r>
            <a:r>
              <a:rPr lang="en-US" dirty="0" err="1" smtClean="0">
                <a:ea typeface="Times New Roman" pitchFamily="18" charset="0"/>
                <a:cs typeface="Arial" pitchFamily="34" charset="0"/>
              </a:rPr>
              <a:t>subacute</a:t>
            </a:r>
            <a:r>
              <a:rPr lang="en-US" dirty="0" smtClean="0">
                <a:ea typeface="Times New Roman" pitchFamily="18" charset="0"/>
                <a:cs typeface="Arial" pitchFamily="34" charset="0"/>
              </a:rPr>
              <a:t> combined degeneration of the spinal cord- B12 deficiency  </a:t>
            </a:r>
          </a:p>
          <a:p>
            <a:pPr marL="730250"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Cu deficiency </a:t>
            </a:r>
          </a:p>
          <a:p>
            <a:pPr marL="730250"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osmotic </a:t>
            </a:r>
            <a:r>
              <a:rPr lang="en-US" dirty="0" err="1" smtClean="0">
                <a:ea typeface="Times New Roman" pitchFamily="18" charset="0"/>
                <a:cs typeface="Arial" pitchFamily="34" charset="0"/>
              </a:rPr>
              <a:t>demyelination</a:t>
            </a:r>
            <a:endParaRPr lang="en-US" dirty="0" smtClean="0">
              <a:ea typeface="Times New Roman" pitchFamily="18" charset="0"/>
              <a:cs typeface="Arial" pitchFamily="34" charset="0"/>
            </a:endParaRPr>
          </a:p>
          <a:p>
            <a:pPr marL="730250" lvl="1"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hypoxic-ischemic </a:t>
            </a:r>
            <a:r>
              <a:rPr lang="en-US" sz="1800" dirty="0" err="1" smtClean="0">
                <a:latin typeface="+mn-lt"/>
                <a:ea typeface="Times New Roman" pitchFamily="18" charset="0"/>
                <a:cs typeface="Arial" pitchFamily="34" charset="0"/>
              </a:rPr>
              <a:t>demyelination</a:t>
            </a:r>
            <a:endParaRPr lang="en-US" sz="1800" dirty="0" smtClean="0">
              <a:latin typeface="+mn-lt"/>
              <a:ea typeface="Times New Roman" pitchFamily="18" charset="0"/>
              <a:cs typeface="Arial" pitchFamily="34" charset="0"/>
            </a:endParaRPr>
          </a:p>
          <a:p>
            <a:pPr marL="730250" lvl="1"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a:t>
            </a:r>
            <a:r>
              <a:rPr lang="en-US" dirty="0" err="1" smtClean="0">
                <a:ea typeface="Times New Roman" pitchFamily="18" charset="0"/>
                <a:cs typeface="Arial" pitchFamily="34" charset="0"/>
              </a:rPr>
              <a:t>Marchiafava-Bignami</a:t>
            </a:r>
            <a:endParaRPr lang="en-US" dirty="0" smtClean="0">
              <a:ea typeface="Times New Roman" pitchFamily="18" charset="0"/>
              <a:cs typeface="Arial" pitchFamily="34" charset="0"/>
            </a:endParaRPr>
          </a:p>
          <a:p>
            <a:pPr marL="273050"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toxic: anti-TNF agents, CO poisoning, solvents, radiotherapy, chemotherapy, heroin, </a:t>
            </a:r>
            <a:r>
              <a:rPr lang="en-US" dirty="0" err="1" smtClean="0">
                <a:ea typeface="Times New Roman" pitchFamily="18" charset="0"/>
                <a:cs typeface="Arial" pitchFamily="34" charset="0"/>
              </a:rPr>
              <a:t>hexachlorphene</a:t>
            </a:r>
            <a:endParaRPr lang="en-US" dirty="0" smtClean="0">
              <a:ea typeface="Times New Roman" pitchFamily="18" charset="0"/>
              <a:cs typeface="Arial" pitchFamily="34" charset="0"/>
            </a:endParaRPr>
          </a:p>
          <a:p>
            <a:pPr marL="273050" algn="just">
              <a:lnSpc>
                <a:spcPct val="150000"/>
              </a:lnSpc>
              <a:buFont typeface="Wingdings" pitchFamily="2" charset="2"/>
              <a:buChar char="q"/>
              <a:tabLst>
                <a:tab pos="228600" algn="l"/>
              </a:tabLst>
              <a:defRPr/>
            </a:pPr>
            <a:r>
              <a:rPr lang="en-US" dirty="0" smtClean="0">
                <a:ea typeface="Times New Roman" pitchFamily="18" charset="0"/>
                <a:cs typeface="Arial" pitchFamily="34" charset="0"/>
              </a:rPr>
              <a:t> compression-induced </a:t>
            </a:r>
            <a:r>
              <a:rPr lang="en-US" dirty="0" err="1" smtClean="0">
                <a:ea typeface="Times New Roman" pitchFamily="18" charset="0"/>
                <a:cs typeface="Arial" pitchFamily="34" charset="0"/>
              </a:rPr>
              <a:t>demyelination</a:t>
            </a:r>
            <a:r>
              <a:rPr lang="en-US" dirty="0" smtClean="0">
                <a:ea typeface="Times New Roman" pitchFamily="18" charset="0"/>
                <a:cs typeface="Arial" pitchFamily="34" charset="0"/>
              </a:rPr>
              <a:t>- Trigeminal neuralgia</a:t>
            </a:r>
          </a:p>
          <a:p>
            <a:pPr marL="273050" algn="just">
              <a:lnSpc>
                <a:spcPct val="150000"/>
              </a:lnSpc>
              <a:buFont typeface="Wingdings" pitchFamily="2" charset="2"/>
              <a:buChar char="q"/>
              <a:tabLst>
                <a:tab pos="228600" algn="l"/>
              </a:tabLst>
              <a:defRPr/>
            </a:pPr>
            <a:r>
              <a:rPr lang="en-US" sz="1800" dirty="0" smtClean="0">
                <a:latin typeface="+mn-lt"/>
                <a:ea typeface="Times New Roman" pitchFamily="18" charset="0"/>
                <a:cs typeface="Arial" pitchFamily="34" charset="0"/>
              </a:rPr>
              <a:t> </a:t>
            </a:r>
            <a:r>
              <a:rPr lang="en-US" sz="1800" dirty="0" err="1" smtClean="0">
                <a:latin typeface="+mn-lt"/>
                <a:ea typeface="Times New Roman" pitchFamily="18" charset="0"/>
                <a:cs typeface="Arial" pitchFamily="34" charset="0"/>
              </a:rPr>
              <a:t>demyelination</a:t>
            </a:r>
            <a:r>
              <a:rPr lang="en-US" sz="1800" dirty="0" smtClean="0">
                <a:latin typeface="+mn-lt"/>
                <a:ea typeface="Times New Roman" pitchFamily="18" charset="0"/>
                <a:cs typeface="Arial" pitchFamily="34" charset="0"/>
              </a:rPr>
              <a:t> at the edges of </a:t>
            </a:r>
            <a:r>
              <a:rPr lang="en-US" sz="1800" dirty="0" err="1" smtClean="0">
                <a:latin typeface="+mn-lt"/>
                <a:ea typeface="Times New Roman" pitchFamily="18" charset="0"/>
                <a:cs typeface="Arial" pitchFamily="34" charset="0"/>
              </a:rPr>
              <a:t>neoplastic</a:t>
            </a:r>
            <a:r>
              <a:rPr lang="en-US" sz="1800" dirty="0" smtClean="0">
                <a:latin typeface="+mn-lt"/>
                <a:ea typeface="Times New Roman" pitchFamily="18" charset="0"/>
                <a:cs typeface="Arial" pitchFamily="34" charset="0"/>
              </a:rPr>
              <a:t> lesions</a:t>
            </a:r>
          </a:p>
          <a:p>
            <a:pPr algn="just">
              <a:lnSpc>
                <a:spcPct val="150000"/>
              </a:lnSpc>
              <a:buFont typeface="Wingdings" pitchFamily="2" charset="2"/>
              <a:buChar char="q"/>
              <a:tabLst>
                <a:tab pos="228600" algn="l"/>
              </a:tabLst>
              <a:defRPr/>
            </a:pPr>
            <a:endParaRPr lang="en-US" sz="1800" dirty="0">
              <a:latin typeface="+mn-lt"/>
              <a:ea typeface="Times New Roman" pitchFamily="18" charset="0"/>
              <a:cs typeface="Arial" pitchFamily="34" charset="0"/>
            </a:endParaRPr>
          </a:p>
          <a:p>
            <a:pPr algn="just">
              <a:lnSpc>
                <a:spcPct val="150000"/>
              </a:lnSpc>
              <a:tabLst>
                <a:tab pos="228600" algn="l"/>
              </a:tabLst>
              <a:defRPr/>
            </a:pPr>
            <a:endParaRPr lang="en-GB" dirty="0">
              <a:latin typeface="+mn-lt"/>
              <a:cs typeface="Arial" pitchFamily="34"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ctrTitle"/>
          </p:nvPr>
        </p:nvSpPr>
        <p:spPr/>
        <p:txBody>
          <a:bodyPr/>
          <a:lstStyle/>
          <a:p>
            <a:pPr eaLnBrk="1" hangingPunct="1"/>
            <a:endParaRPr lang="el-GR"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l-GR"/>
          </a:p>
        </p:txBody>
      </p:sp>
      <p:pic>
        <p:nvPicPr>
          <p:cNvPr id="46084" name="Picture 2"/>
          <p:cNvPicPr>
            <a:picLocks noChangeAspect="1" noChangeArrowheads="1"/>
          </p:cNvPicPr>
          <p:nvPr/>
        </p:nvPicPr>
        <p:blipFill>
          <a:blip r:embed="rId3" cstate="print"/>
          <a:srcRect/>
          <a:stretch>
            <a:fillRect/>
          </a:stretch>
        </p:blipFill>
        <p:spPr bwMode="auto">
          <a:xfrm>
            <a:off x="36513" y="1125538"/>
            <a:ext cx="9144000" cy="3741737"/>
          </a:xfrm>
          <a:prstGeom prst="rect">
            <a:avLst/>
          </a:prstGeom>
          <a:noFill/>
          <a:ln w="9525">
            <a:noFill/>
            <a:miter lim="800000"/>
            <a:headEnd/>
            <a:tailEnd/>
          </a:ln>
        </p:spPr>
      </p:pic>
      <p:pic>
        <p:nvPicPr>
          <p:cNvPr id="46085" name="Picture 2"/>
          <p:cNvPicPr>
            <a:picLocks noChangeAspect="1" noChangeArrowheads="1"/>
          </p:cNvPicPr>
          <p:nvPr/>
        </p:nvPicPr>
        <p:blipFill>
          <a:blip r:embed="rId4" cstate="print"/>
          <a:srcRect/>
          <a:stretch>
            <a:fillRect/>
          </a:stretch>
        </p:blipFill>
        <p:spPr bwMode="auto">
          <a:xfrm>
            <a:off x="36513" y="4868863"/>
            <a:ext cx="9144000" cy="1884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8" name="Rectangle 3"/>
          <p:cNvSpPr>
            <a:spLocks noChangeArrowheads="1"/>
          </p:cNvSpPr>
          <p:nvPr/>
        </p:nvSpPr>
        <p:spPr bwMode="auto">
          <a:xfrm>
            <a:off x="395288" y="3024188"/>
            <a:ext cx="8305800"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Char char="q"/>
            </a:pPr>
            <a:endParaRPr lang="el-GR" sz="2400">
              <a:solidFill>
                <a:srgbClr val="002060"/>
              </a:solidFill>
              <a:latin typeface="Calibri" pitchFamily="34" charset="0"/>
            </a:endParaRPr>
          </a:p>
        </p:txBody>
      </p:sp>
      <p:sp>
        <p:nvSpPr>
          <p:cNvPr id="9" name="Rectangle 8"/>
          <p:cNvSpPr/>
          <p:nvPr/>
        </p:nvSpPr>
        <p:spPr>
          <a:xfrm>
            <a:off x="0" y="-26988"/>
            <a:ext cx="9144000" cy="666751"/>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7108" name="Rectangle 4"/>
          <p:cNvSpPr>
            <a:spLocks noChangeArrowheads="1"/>
          </p:cNvSpPr>
          <p:nvPr/>
        </p:nvSpPr>
        <p:spPr bwMode="auto">
          <a:xfrm>
            <a:off x="468313" y="-242888"/>
            <a:ext cx="8229600" cy="1143001"/>
          </a:xfrm>
          <a:prstGeom prst="rect">
            <a:avLst/>
          </a:prstGeom>
          <a:noFill/>
          <a:ln w="9525">
            <a:noFill/>
            <a:miter lim="800000"/>
            <a:headEnd/>
            <a:tailEnd/>
          </a:ln>
        </p:spPr>
        <p:txBody>
          <a:bodyPr anchor="ctr"/>
          <a:lstStyle/>
          <a:p>
            <a:pPr algn="ctr"/>
            <a:r>
              <a:rPr lang="el-GR" sz="2800" b="1">
                <a:solidFill>
                  <a:schemeClr val="bg1"/>
                </a:solidFill>
                <a:latin typeface="Calibri" pitchFamily="34" charset="0"/>
              </a:rPr>
              <a:t>Η διαμερισματοποίηση της ανοσολογικής απάντησης</a:t>
            </a:r>
            <a:endParaRPr lang="en-GB" sz="2800" b="1">
              <a:solidFill>
                <a:schemeClr val="bg1"/>
              </a:solidFill>
              <a:latin typeface="Calibri" pitchFamily="34" charset="0"/>
            </a:endParaRPr>
          </a:p>
        </p:txBody>
      </p:sp>
      <p:sp>
        <p:nvSpPr>
          <p:cNvPr id="10" name="Rectangle 3"/>
          <p:cNvSpPr>
            <a:spLocks noChangeArrowheads="1"/>
          </p:cNvSpPr>
          <p:nvPr/>
        </p:nvSpPr>
        <p:spPr bwMode="auto">
          <a:xfrm>
            <a:off x="395288" y="287338"/>
            <a:ext cx="8255000" cy="909637"/>
          </a:xfrm>
          <a:prstGeom prst="rect">
            <a:avLst/>
          </a:prstGeom>
          <a:noFill/>
          <a:ln w="9525">
            <a:noFill/>
            <a:miter lim="800000"/>
            <a:headEnd/>
            <a:tailEnd/>
          </a:ln>
        </p:spPr>
        <p:txBody>
          <a:bodyPr/>
          <a:lstStyle/>
          <a:p>
            <a:pPr marL="342900" indent="-342900" algn="just">
              <a:spcBef>
                <a:spcPct val="20000"/>
              </a:spcBef>
              <a:buClr>
                <a:schemeClr val="bg2"/>
              </a:buClr>
              <a:buSzPct val="75000"/>
              <a:buFont typeface="Wingdings" pitchFamily="2" charset="2"/>
              <a:buChar char="n"/>
            </a:pPr>
            <a:endParaRPr lang="el-GR" sz="2000">
              <a:latin typeface="Calibri" pitchFamily="34" charset="0"/>
            </a:endParaRPr>
          </a:p>
          <a:p>
            <a:pPr marL="342900" indent="-342900" algn="just">
              <a:spcBef>
                <a:spcPct val="20000"/>
              </a:spcBef>
              <a:buClr>
                <a:schemeClr val="bg2"/>
              </a:buClr>
              <a:buSzPct val="75000"/>
              <a:buFont typeface="Wingdings" pitchFamily="2" charset="2"/>
              <a:buNone/>
            </a:pPr>
            <a:endParaRPr lang="el-GR" sz="2000">
              <a:latin typeface="Calibri" pitchFamily="34" charset="0"/>
            </a:endParaRPr>
          </a:p>
          <a:p>
            <a:pPr marL="742950" lvl="1" indent="-285750" algn="just">
              <a:spcBef>
                <a:spcPct val="20000"/>
              </a:spcBef>
              <a:buClr>
                <a:schemeClr val="accent2"/>
              </a:buClr>
              <a:buSzPct val="80000"/>
              <a:buFont typeface="Wingdings" pitchFamily="2" charset="2"/>
              <a:buChar char="¨"/>
            </a:pPr>
            <a:r>
              <a:rPr lang="el-GR" sz="2400">
                <a:solidFill>
                  <a:srgbClr val="002060"/>
                </a:solidFill>
                <a:latin typeface="Calibri" pitchFamily="34" charset="0"/>
              </a:rPr>
              <a:t>Τα έκτοπα λεμφοζίδια βρίσκονται διάχυτα στα βάθη των ελίκων του κροταφικού, μετωπιαίου λοβού, της νήσου και έλικας του προσαγωγίου</a:t>
            </a:r>
          </a:p>
          <a:p>
            <a:pPr marL="742950" lvl="1" indent="-285750" algn="just">
              <a:spcBef>
                <a:spcPct val="20000"/>
              </a:spcBef>
              <a:buClr>
                <a:schemeClr val="accent2"/>
              </a:buClr>
              <a:buSzPct val="80000"/>
            </a:pPr>
            <a:endParaRPr lang="el-GR" sz="2400">
              <a:solidFill>
                <a:srgbClr val="002060"/>
              </a:solidFill>
              <a:latin typeface="Calibri" pitchFamily="34" charset="0"/>
            </a:endParaRPr>
          </a:p>
        </p:txBody>
      </p:sp>
      <p:pic>
        <p:nvPicPr>
          <p:cNvPr id="47110" name="Picture 2"/>
          <p:cNvPicPr>
            <a:picLocks noChangeAspect="1" noChangeArrowheads="1"/>
          </p:cNvPicPr>
          <p:nvPr/>
        </p:nvPicPr>
        <p:blipFill>
          <a:blip r:embed="rId2" cstate="print"/>
          <a:srcRect/>
          <a:stretch>
            <a:fillRect/>
          </a:stretch>
        </p:blipFill>
        <p:spPr bwMode="auto">
          <a:xfrm>
            <a:off x="458788" y="2617788"/>
            <a:ext cx="8216900" cy="2540000"/>
          </a:xfrm>
          <a:prstGeom prst="rect">
            <a:avLst/>
          </a:prstGeom>
          <a:noFill/>
          <a:ln w="9525">
            <a:noFill/>
            <a:miter lim="800000"/>
            <a:headEnd/>
            <a:tailEnd/>
          </a:ln>
        </p:spPr>
      </p:pic>
      <p:sp>
        <p:nvSpPr>
          <p:cNvPr id="47111" name="TextBox 6"/>
          <p:cNvSpPr txBox="1">
            <a:spLocks noChangeArrowheads="1"/>
          </p:cNvSpPr>
          <p:nvPr/>
        </p:nvSpPr>
        <p:spPr bwMode="auto">
          <a:xfrm>
            <a:off x="5991225" y="6165850"/>
            <a:ext cx="2720975" cy="400050"/>
          </a:xfrm>
          <a:prstGeom prst="rect">
            <a:avLst/>
          </a:prstGeom>
          <a:noFill/>
          <a:ln w="9525">
            <a:noFill/>
            <a:miter lim="800000"/>
            <a:headEnd/>
            <a:tailEnd/>
          </a:ln>
        </p:spPr>
        <p:txBody>
          <a:bodyPr wrap="none">
            <a:spAutoFit/>
          </a:bodyPr>
          <a:lstStyle/>
          <a:p>
            <a:r>
              <a:rPr lang="en-US" sz="2000">
                <a:latin typeface="Calibri" pitchFamily="34" charset="0"/>
              </a:rPr>
              <a:t>Howell et al, 2011, Brain</a:t>
            </a:r>
            <a:endParaRPr lang="el-GR" sz="2000">
              <a:latin typeface="Calibri"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40648"/>
                                        </p:tgtEl>
                                        <p:attrNameLst>
                                          <p:attrName>style.visibility</p:attrName>
                                        </p:attrNameLst>
                                      </p:cBhvr>
                                      <p:to>
                                        <p:strVal val="visible"/>
                                      </p:to>
                                    </p:set>
                                    <p:animEffect transition="in" filter="blinds(horizontal)">
                                      <p:cBhvr>
                                        <p:cTn id="7" dur="500"/>
                                        <p:tgtEl>
                                          <p:spTgt spid="2406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8"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1619250" y="1782763"/>
            <a:ext cx="5905500" cy="4310062"/>
          </a:xfrm>
          <a:prstGeom prst="rect">
            <a:avLst/>
          </a:prstGeom>
          <a:noFill/>
          <a:ln w="9525">
            <a:noFill/>
            <a:miter lim="800000"/>
            <a:headEnd/>
            <a:tailEnd/>
          </a:ln>
        </p:spPr>
      </p:pic>
      <p:sp>
        <p:nvSpPr>
          <p:cNvPr id="3" name="Rectangle 2"/>
          <p:cNvSpPr/>
          <p:nvPr/>
        </p:nvSpPr>
        <p:spPr>
          <a:xfrm>
            <a:off x="0" y="-26988"/>
            <a:ext cx="9144000" cy="666751"/>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132" name="TextBox 3"/>
          <p:cNvSpPr txBox="1">
            <a:spLocks noChangeArrowheads="1"/>
          </p:cNvSpPr>
          <p:nvPr/>
        </p:nvSpPr>
        <p:spPr bwMode="auto">
          <a:xfrm>
            <a:off x="5991225" y="6165850"/>
            <a:ext cx="2720975" cy="400050"/>
          </a:xfrm>
          <a:prstGeom prst="rect">
            <a:avLst/>
          </a:prstGeom>
          <a:noFill/>
          <a:ln w="9525">
            <a:noFill/>
            <a:miter lim="800000"/>
            <a:headEnd/>
            <a:tailEnd/>
          </a:ln>
        </p:spPr>
        <p:txBody>
          <a:bodyPr wrap="none">
            <a:spAutoFit/>
          </a:bodyPr>
          <a:lstStyle/>
          <a:p>
            <a:r>
              <a:rPr lang="en-US" sz="2000">
                <a:latin typeface="Calibri" pitchFamily="34" charset="0"/>
              </a:rPr>
              <a:t>Howell et al, 2011, Brain</a:t>
            </a:r>
            <a:endParaRPr lang="el-GR" sz="2000">
              <a:latin typeface="Calibri" pitchFamily="34" charset="0"/>
            </a:endParaRPr>
          </a:p>
        </p:txBody>
      </p:sp>
      <p:sp>
        <p:nvSpPr>
          <p:cNvPr id="48133" name="Rectangle 4"/>
          <p:cNvSpPr>
            <a:spLocks noChangeArrowheads="1"/>
          </p:cNvSpPr>
          <p:nvPr/>
        </p:nvSpPr>
        <p:spPr bwMode="auto">
          <a:xfrm>
            <a:off x="465138" y="-242888"/>
            <a:ext cx="8210550" cy="1166813"/>
          </a:xfrm>
          <a:prstGeom prst="rect">
            <a:avLst/>
          </a:prstGeom>
          <a:noFill/>
          <a:ln w="9525">
            <a:noFill/>
            <a:miter lim="800000"/>
            <a:headEnd/>
            <a:tailEnd/>
          </a:ln>
        </p:spPr>
        <p:txBody>
          <a:bodyPr anchor="ctr"/>
          <a:lstStyle/>
          <a:p>
            <a:pPr algn="ctr"/>
            <a:r>
              <a:rPr lang="el-GR" sz="2800" b="1">
                <a:solidFill>
                  <a:schemeClr val="bg1"/>
                </a:solidFill>
                <a:latin typeface="Calibri" pitchFamily="34" charset="0"/>
              </a:rPr>
              <a:t>Η διαμερισματοποίηση της ανοσολογικής απάντησης</a:t>
            </a:r>
            <a:endParaRPr lang="en-GB" sz="2800" b="1">
              <a:solidFill>
                <a:schemeClr val="bg1"/>
              </a:solidFill>
              <a:latin typeface="Calibri" pitchFamily="34" charset="0"/>
            </a:endParaRPr>
          </a:p>
        </p:txBody>
      </p:sp>
      <p:sp>
        <p:nvSpPr>
          <p:cNvPr id="6" name="Rectangle 3"/>
          <p:cNvSpPr>
            <a:spLocks noChangeArrowheads="1"/>
          </p:cNvSpPr>
          <p:nvPr/>
        </p:nvSpPr>
        <p:spPr bwMode="auto">
          <a:xfrm>
            <a:off x="395288" y="-26988"/>
            <a:ext cx="8353425" cy="981076"/>
          </a:xfrm>
          <a:prstGeom prst="rect">
            <a:avLst/>
          </a:prstGeom>
          <a:noFill/>
          <a:ln w="9525">
            <a:noFill/>
            <a:miter lim="800000"/>
            <a:headEnd/>
            <a:tailEnd/>
          </a:ln>
        </p:spPr>
        <p:txBody>
          <a:bodyPr/>
          <a:lstStyle/>
          <a:p>
            <a:pPr marL="342900" indent="-342900" algn="just">
              <a:spcBef>
                <a:spcPct val="20000"/>
              </a:spcBef>
              <a:buClr>
                <a:schemeClr val="bg2"/>
              </a:buClr>
              <a:buSzPct val="75000"/>
              <a:buFont typeface="Wingdings" pitchFamily="2" charset="2"/>
              <a:buChar char="n"/>
            </a:pPr>
            <a:endParaRPr lang="el-GR" sz="2000">
              <a:latin typeface="Calibri" pitchFamily="34" charset="0"/>
            </a:endParaRPr>
          </a:p>
          <a:p>
            <a:pPr marL="342900" indent="-342900" algn="just">
              <a:spcBef>
                <a:spcPct val="20000"/>
              </a:spcBef>
              <a:buClr>
                <a:schemeClr val="bg2"/>
              </a:buClr>
              <a:buSzPct val="75000"/>
              <a:buFont typeface="Wingdings" pitchFamily="2" charset="2"/>
              <a:buNone/>
            </a:pPr>
            <a:endParaRPr lang="el-GR" sz="2000">
              <a:latin typeface="Calibri" pitchFamily="34" charset="0"/>
            </a:endParaRPr>
          </a:p>
          <a:p>
            <a:pPr marL="742950" lvl="1" indent="-285750" algn="ctr">
              <a:spcBef>
                <a:spcPct val="20000"/>
              </a:spcBef>
              <a:buClr>
                <a:schemeClr val="accent2"/>
              </a:buClr>
              <a:buSzPct val="80000"/>
              <a:buFont typeface="Wingdings" pitchFamily="2" charset="2"/>
              <a:buChar char="¨"/>
            </a:pPr>
            <a:r>
              <a:rPr lang="el-GR" sz="2400">
                <a:solidFill>
                  <a:srgbClr val="002060"/>
                </a:solidFill>
                <a:latin typeface="Calibri" pitchFamily="34" charset="0"/>
              </a:rPr>
              <a:t> Τα έκτοπα λεμφοζίδια σχετίζονται με εντονότερη διάχυτη μηνιγγική φλεγμονώδη διήθηση</a:t>
            </a:r>
            <a:r>
              <a:rPr lang="en-GB" sz="2400">
                <a:solidFill>
                  <a:srgbClr val="002060"/>
                </a:solidFill>
                <a:latin typeface="Calibri" pitchFamily="34" charset="0"/>
              </a:rPr>
              <a:t> </a:t>
            </a:r>
            <a:endParaRPr lang="el-GR" sz="2400">
              <a:solidFill>
                <a:srgbClr val="002060"/>
              </a:solidFill>
              <a:latin typeface="Calibri" pitchFamily="34" charset="0"/>
            </a:endParaRPr>
          </a:p>
          <a:p>
            <a:pPr marL="742950" lvl="1" indent="-285750" algn="just">
              <a:spcBef>
                <a:spcPct val="20000"/>
              </a:spcBef>
              <a:buClr>
                <a:schemeClr val="accent2"/>
              </a:buClr>
              <a:buSzPct val="80000"/>
            </a:pPr>
            <a:r>
              <a:rPr lang="el-GR" sz="2400">
                <a:latin typeface="Calibri" pitchFamily="34" charset="0"/>
              </a:rPr>
              <a:t>	</a:t>
            </a:r>
          </a:p>
          <a:p>
            <a:pPr marL="742950" lvl="1" indent="-285750" algn="just">
              <a:spcBef>
                <a:spcPct val="20000"/>
              </a:spcBef>
              <a:buClr>
                <a:schemeClr val="accent2"/>
              </a:buClr>
              <a:buSzPct val="80000"/>
            </a:pPr>
            <a:endParaRPr lang="el-GR"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9155" name="Rectangle 4"/>
          <p:cNvSpPr>
            <a:spLocks noChangeArrowheads="1"/>
          </p:cNvSpPr>
          <p:nvPr/>
        </p:nvSpPr>
        <p:spPr bwMode="auto">
          <a:xfrm>
            <a:off x="465138" y="-242888"/>
            <a:ext cx="8210550" cy="1166813"/>
          </a:xfrm>
          <a:prstGeom prst="rect">
            <a:avLst/>
          </a:prstGeom>
          <a:noFill/>
          <a:ln w="9525">
            <a:noFill/>
            <a:miter lim="800000"/>
            <a:headEnd/>
            <a:tailEnd/>
          </a:ln>
        </p:spPr>
        <p:txBody>
          <a:bodyPr anchor="ctr"/>
          <a:lstStyle/>
          <a:p>
            <a:pPr algn="ctr"/>
            <a:r>
              <a:rPr lang="el-GR" sz="2800" b="1">
                <a:solidFill>
                  <a:schemeClr val="bg1"/>
                </a:solidFill>
                <a:latin typeface="Calibri" pitchFamily="34" charset="0"/>
              </a:rPr>
              <a:t>Η διαμερισματοποίηση της ανοσολογικής απάντησης</a:t>
            </a:r>
            <a:endParaRPr lang="en-GB" sz="2800" b="1">
              <a:solidFill>
                <a:schemeClr val="bg1"/>
              </a:solidFill>
              <a:latin typeface="Calibri" pitchFamily="34" charset="0"/>
            </a:endParaRPr>
          </a:p>
        </p:txBody>
      </p:sp>
      <p:sp>
        <p:nvSpPr>
          <p:cNvPr id="241672" name="Rectangle 3"/>
          <p:cNvSpPr>
            <a:spLocks noChangeArrowheads="1"/>
          </p:cNvSpPr>
          <p:nvPr/>
        </p:nvSpPr>
        <p:spPr bwMode="auto">
          <a:xfrm>
            <a:off x="4537075" y="2160588"/>
            <a:ext cx="4356100" cy="981075"/>
          </a:xfrm>
          <a:prstGeom prst="rect">
            <a:avLst/>
          </a:prstGeom>
          <a:noFill/>
          <a:ln w="9525">
            <a:noFill/>
            <a:miter lim="800000"/>
            <a:headEnd/>
            <a:tailEnd/>
          </a:ln>
        </p:spPr>
        <p:txBody>
          <a:bodyPr/>
          <a:lstStyle/>
          <a:p>
            <a:pPr marL="342900" indent="-342900" algn="just">
              <a:spcBef>
                <a:spcPct val="20000"/>
              </a:spcBef>
              <a:buClr>
                <a:schemeClr val="bg2"/>
              </a:buClr>
              <a:buSzPct val="75000"/>
              <a:buFont typeface="Wingdings" pitchFamily="2" charset="2"/>
              <a:buChar char="n"/>
            </a:pPr>
            <a:endParaRPr lang="el-GR" sz="2000">
              <a:latin typeface="Calibri" pitchFamily="34" charset="0"/>
            </a:endParaRPr>
          </a:p>
          <a:p>
            <a:pPr marL="342900" indent="-342900" algn="just">
              <a:spcBef>
                <a:spcPct val="20000"/>
              </a:spcBef>
              <a:buClr>
                <a:schemeClr val="bg2"/>
              </a:buClr>
              <a:buSzPct val="75000"/>
              <a:buFont typeface="Wingdings" pitchFamily="2" charset="2"/>
              <a:buNone/>
            </a:pPr>
            <a:endParaRPr lang="el-GR" sz="2000">
              <a:latin typeface="Calibri" pitchFamily="34" charset="0"/>
            </a:endParaRPr>
          </a:p>
          <a:p>
            <a:pPr marL="742950" lvl="1" indent="-285750" algn="just">
              <a:spcBef>
                <a:spcPct val="20000"/>
              </a:spcBef>
              <a:buClr>
                <a:schemeClr val="accent2"/>
              </a:buClr>
              <a:buSzPct val="80000"/>
              <a:buFont typeface="Wingdings" pitchFamily="2" charset="2"/>
              <a:buChar char="¨"/>
            </a:pPr>
            <a:r>
              <a:rPr lang="el-GR" sz="2400">
                <a:solidFill>
                  <a:srgbClr val="002060"/>
                </a:solidFill>
                <a:latin typeface="Calibri" pitchFamily="34" charset="0"/>
              </a:rPr>
              <a:t> Τα έκτοπα λεμφοζίδια σχετίζονται με περισσότερο εκτεταμένες φλοιικές  απομυελινωτικές βλάβες </a:t>
            </a:r>
            <a:r>
              <a:rPr lang="en-GB" sz="2400">
                <a:solidFill>
                  <a:srgbClr val="002060"/>
                </a:solidFill>
                <a:latin typeface="Calibri" pitchFamily="34" charset="0"/>
              </a:rPr>
              <a:t> </a:t>
            </a:r>
            <a:endParaRPr lang="el-GR" sz="2400">
              <a:solidFill>
                <a:srgbClr val="002060"/>
              </a:solidFill>
              <a:latin typeface="Calibri" pitchFamily="34" charset="0"/>
            </a:endParaRPr>
          </a:p>
          <a:p>
            <a:pPr marL="742950" lvl="1" indent="-285750" algn="just">
              <a:spcBef>
                <a:spcPct val="20000"/>
              </a:spcBef>
              <a:buClr>
                <a:schemeClr val="accent2"/>
              </a:buClr>
              <a:buSzPct val="80000"/>
            </a:pPr>
            <a:r>
              <a:rPr lang="el-GR" sz="2400">
                <a:latin typeface="Calibri" pitchFamily="34" charset="0"/>
              </a:rPr>
              <a:t>	</a:t>
            </a:r>
          </a:p>
          <a:p>
            <a:pPr marL="742950" lvl="1" indent="-285750" algn="just">
              <a:spcBef>
                <a:spcPct val="20000"/>
              </a:spcBef>
              <a:buClr>
                <a:schemeClr val="accent2"/>
              </a:buClr>
              <a:buSzPct val="80000"/>
            </a:pPr>
            <a:endParaRPr lang="el-GR" sz="2400">
              <a:latin typeface="Calibri" pitchFamily="34" charset="0"/>
            </a:endParaRPr>
          </a:p>
        </p:txBody>
      </p:sp>
      <p:pic>
        <p:nvPicPr>
          <p:cNvPr id="49157" name="Picture 2"/>
          <p:cNvPicPr>
            <a:picLocks noChangeAspect="1" noChangeArrowheads="1"/>
          </p:cNvPicPr>
          <p:nvPr/>
        </p:nvPicPr>
        <p:blipFill>
          <a:blip r:embed="rId2" cstate="print"/>
          <a:srcRect/>
          <a:stretch>
            <a:fillRect/>
          </a:stretch>
        </p:blipFill>
        <p:spPr bwMode="auto">
          <a:xfrm>
            <a:off x="179388" y="836613"/>
            <a:ext cx="4679950" cy="5888037"/>
          </a:xfrm>
          <a:prstGeom prst="rect">
            <a:avLst/>
          </a:prstGeom>
          <a:noFill/>
          <a:ln w="9525">
            <a:noFill/>
            <a:miter lim="800000"/>
            <a:headEnd/>
            <a:tailEnd/>
          </a:ln>
        </p:spPr>
      </p:pic>
      <p:sp>
        <p:nvSpPr>
          <p:cNvPr id="49158" name="TextBox 7"/>
          <p:cNvSpPr txBox="1">
            <a:spLocks noChangeArrowheads="1"/>
          </p:cNvSpPr>
          <p:nvPr/>
        </p:nvSpPr>
        <p:spPr bwMode="auto">
          <a:xfrm>
            <a:off x="5991225" y="6165850"/>
            <a:ext cx="2720975" cy="400050"/>
          </a:xfrm>
          <a:prstGeom prst="rect">
            <a:avLst/>
          </a:prstGeom>
          <a:noFill/>
          <a:ln w="9525">
            <a:noFill/>
            <a:miter lim="800000"/>
            <a:headEnd/>
            <a:tailEnd/>
          </a:ln>
        </p:spPr>
        <p:txBody>
          <a:bodyPr wrap="none">
            <a:spAutoFit/>
          </a:bodyPr>
          <a:lstStyle/>
          <a:p>
            <a:r>
              <a:rPr lang="en-US" sz="2000">
                <a:latin typeface="Calibri" pitchFamily="34" charset="0"/>
              </a:rPr>
              <a:t>Howell et al, 2011, Brain</a:t>
            </a:r>
            <a:endParaRPr lang="el-GR" sz="20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1672"/>
                                        </p:tgtEl>
                                        <p:attrNameLst>
                                          <p:attrName>style.visibility</p:attrName>
                                        </p:attrNameLst>
                                      </p:cBhvr>
                                      <p:to>
                                        <p:strVal val="visible"/>
                                      </p:to>
                                    </p:set>
                                    <p:animEffect transition="in" filter="blinds(horizontal)">
                                      <p:cBhvr>
                                        <p:cTn id="7" dur="500"/>
                                        <p:tgtEl>
                                          <p:spTgt spid="241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8" name="Rectangle 3"/>
          <p:cNvSpPr>
            <a:spLocks noChangeArrowheads="1"/>
          </p:cNvSpPr>
          <p:nvPr/>
        </p:nvSpPr>
        <p:spPr bwMode="auto">
          <a:xfrm>
            <a:off x="395288" y="3024188"/>
            <a:ext cx="8305800"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Char char="q"/>
            </a:pPr>
            <a:endParaRPr lang="el-GR" sz="2400">
              <a:solidFill>
                <a:srgbClr val="002060"/>
              </a:solidFill>
              <a:latin typeface="Calibri" pitchFamily="34" charset="0"/>
            </a:endParaRPr>
          </a:p>
        </p:txBody>
      </p:sp>
      <p:sp>
        <p:nvSpPr>
          <p:cNvPr id="9" name="Rectangle 8"/>
          <p:cNvSpPr/>
          <p:nvPr/>
        </p:nvSpPr>
        <p:spPr>
          <a:xfrm>
            <a:off x="0" y="-26988"/>
            <a:ext cx="9144000" cy="666751"/>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0180" name="Rectangle 4"/>
          <p:cNvSpPr>
            <a:spLocks noChangeArrowheads="1"/>
          </p:cNvSpPr>
          <p:nvPr/>
        </p:nvSpPr>
        <p:spPr bwMode="auto">
          <a:xfrm>
            <a:off x="468313" y="-242888"/>
            <a:ext cx="8229600" cy="1143001"/>
          </a:xfrm>
          <a:prstGeom prst="rect">
            <a:avLst/>
          </a:prstGeom>
          <a:noFill/>
          <a:ln w="9525">
            <a:noFill/>
            <a:miter lim="800000"/>
            <a:headEnd/>
            <a:tailEnd/>
          </a:ln>
        </p:spPr>
        <p:txBody>
          <a:bodyPr anchor="ctr"/>
          <a:lstStyle/>
          <a:p>
            <a:pPr algn="ctr"/>
            <a:r>
              <a:rPr lang="el-GR" sz="2800" b="1">
                <a:solidFill>
                  <a:schemeClr val="bg1"/>
                </a:solidFill>
                <a:latin typeface="Calibri" pitchFamily="34" charset="0"/>
              </a:rPr>
              <a:t>Η διαμερισματοποίηση της ανοσολογικής απάντησης</a:t>
            </a:r>
            <a:endParaRPr lang="en-GB" sz="2800" b="1">
              <a:solidFill>
                <a:schemeClr val="bg1"/>
              </a:solidFill>
              <a:latin typeface="Calibri" pitchFamily="34" charset="0"/>
            </a:endParaRPr>
          </a:p>
        </p:txBody>
      </p:sp>
      <p:sp>
        <p:nvSpPr>
          <p:cNvPr id="10" name="Rectangle 3"/>
          <p:cNvSpPr>
            <a:spLocks noChangeArrowheads="1"/>
          </p:cNvSpPr>
          <p:nvPr/>
        </p:nvSpPr>
        <p:spPr bwMode="auto">
          <a:xfrm>
            <a:off x="277813" y="215900"/>
            <a:ext cx="8255000" cy="909638"/>
          </a:xfrm>
          <a:prstGeom prst="rect">
            <a:avLst/>
          </a:prstGeom>
          <a:noFill/>
          <a:ln w="9525">
            <a:noFill/>
            <a:miter lim="800000"/>
            <a:headEnd/>
            <a:tailEnd/>
          </a:ln>
        </p:spPr>
        <p:txBody>
          <a:bodyPr/>
          <a:lstStyle/>
          <a:p>
            <a:pPr marL="342900" indent="-342900" algn="just">
              <a:spcBef>
                <a:spcPct val="20000"/>
              </a:spcBef>
              <a:buClr>
                <a:schemeClr val="bg2"/>
              </a:buClr>
              <a:buSzPct val="75000"/>
              <a:buFont typeface="Wingdings" pitchFamily="2" charset="2"/>
              <a:buChar char="n"/>
            </a:pPr>
            <a:endParaRPr lang="el-GR" sz="2000">
              <a:latin typeface="Calibri" pitchFamily="34" charset="0"/>
            </a:endParaRPr>
          </a:p>
          <a:p>
            <a:pPr marL="342900" indent="-342900" algn="just">
              <a:spcBef>
                <a:spcPct val="20000"/>
              </a:spcBef>
              <a:buClr>
                <a:schemeClr val="bg2"/>
              </a:buClr>
              <a:buSzPct val="75000"/>
              <a:buFont typeface="Wingdings" pitchFamily="2" charset="2"/>
              <a:buNone/>
            </a:pPr>
            <a:endParaRPr lang="el-GR" sz="2000">
              <a:latin typeface="Calibri" pitchFamily="34" charset="0"/>
            </a:endParaRPr>
          </a:p>
          <a:p>
            <a:pPr marL="742950" lvl="1" indent="-285750" algn="just">
              <a:spcBef>
                <a:spcPct val="20000"/>
              </a:spcBef>
              <a:buClr>
                <a:schemeClr val="accent2"/>
              </a:buClr>
              <a:buSzPct val="80000"/>
              <a:buFont typeface="Wingdings" pitchFamily="2" charset="2"/>
              <a:buChar char="¨"/>
            </a:pPr>
            <a:r>
              <a:rPr lang="el-GR" sz="2400">
                <a:solidFill>
                  <a:srgbClr val="002060"/>
                </a:solidFill>
                <a:latin typeface="Calibri" pitchFamily="34" charset="0"/>
              </a:rPr>
              <a:t>Ο βαθμός μηνιγγικής και περιαγγειακής φλεγμονώδους διήθησης σχετίζεται με χειρότερη πρόγνωση </a:t>
            </a:r>
            <a:r>
              <a:rPr lang="en-GB" sz="2400">
                <a:solidFill>
                  <a:srgbClr val="002060"/>
                </a:solidFill>
                <a:latin typeface="Calibri" pitchFamily="34" charset="0"/>
              </a:rPr>
              <a:t> </a:t>
            </a:r>
            <a:endParaRPr lang="el-GR" sz="2400">
              <a:solidFill>
                <a:srgbClr val="002060"/>
              </a:solidFill>
              <a:latin typeface="Calibri" pitchFamily="34" charset="0"/>
            </a:endParaRPr>
          </a:p>
          <a:p>
            <a:pPr marL="742950" lvl="1" indent="-285750" algn="just">
              <a:spcBef>
                <a:spcPct val="20000"/>
              </a:spcBef>
              <a:buClr>
                <a:schemeClr val="accent2"/>
              </a:buClr>
              <a:buSzPct val="80000"/>
              <a:buFont typeface="Wingdings" pitchFamily="2" charset="2"/>
              <a:buChar char="¨"/>
            </a:pPr>
            <a:endParaRPr lang="el-GR" sz="2400">
              <a:solidFill>
                <a:srgbClr val="002060"/>
              </a:solidFill>
              <a:latin typeface="Calibri" pitchFamily="34" charset="0"/>
            </a:endParaRPr>
          </a:p>
          <a:p>
            <a:pPr marL="742950" lvl="1" indent="-285750" algn="just">
              <a:spcBef>
                <a:spcPct val="20000"/>
              </a:spcBef>
              <a:buClr>
                <a:schemeClr val="accent2"/>
              </a:buClr>
              <a:buSzPct val="80000"/>
            </a:pPr>
            <a:r>
              <a:rPr lang="el-GR" sz="2400">
                <a:latin typeface="Calibri" pitchFamily="34" charset="0"/>
              </a:rPr>
              <a:t>	</a:t>
            </a:r>
          </a:p>
          <a:p>
            <a:pPr marL="742950" lvl="1" indent="-285750" algn="just">
              <a:spcBef>
                <a:spcPct val="20000"/>
              </a:spcBef>
              <a:buClr>
                <a:schemeClr val="accent2"/>
              </a:buClr>
              <a:buSzPct val="80000"/>
            </a:pPr>
            <a:r>
              <a:rPr lang="el-GR" sz="2400">
                <a:solidFill>
                  <a:srgbClr val="002060"/>
                </a:solidFill>
                <a:latin typeface="Calibri" pitchFamily="34" charset="0"/>
              </a:rPr>
              <a:t> </a:t>
            </a:r>
            <a:r>
              <a:rPr lang="en-GB" sz="2400">
                <a:solidFill>
                  <a:srgbClr val="002060"/>
                </a:solidFill>
                <a:latin typeface="Calibri" pitchFamily="34" charset="0"/>
              </a:rPr>
              <a:t> </a:t>
            </a:r>
            <a:endParaRPr lang="el-GR" sz="2400">
              <a:solidFill>
                <a:srgbClr val="002060"/>
              </a:solidFill>
              <a:latin typeface="Calibri" pitchFamily="34" charset="0"/>
            </a:endParaRPr>
          </a:p>
          <a:p>
            <a:pPr marL="742950" lvl="1" indent="-285750" algn="just">
              <a:spcBef>
                <a:spcPct val="20000"/>
              </a:spcBef>
              <a:buClr>
                <a:schemeClr val="accent2"/>
              </a:buClr>
              <a:buSzPct val="80000"/>
            </a:pPr>
            <a:endParaRPr lang="el-GR" sz="2400">
              <a:solidFill>
                <a:srgbClr val="002060"/>
              </a:solidFill>
              <a:latin typeface="Calibri" pitchFamily="34" charset="0"/>
            </a:endParaRPr>
          </a:p>
        </p:txBody>
      </p:sp>
      <p:pic>
        <p:nvPicPr>
          <p:cNvPr id="50182" name="Picture 2"/>
          <p:cNvPicPr>
            <a:picLocks noChangeAspect="1" noChangeArrowheads="1"/>
          </p:cNvPicPr>
          <p:nvPr/>
        </p:nvPicPr>
        <p:blipFill>
          <a:blip r:embed="rId2" cstate="print"/>
          <a:srcRect/>
          <a:stretch>
            <a:fillRect/>
          </a:stretch>
        </p:blipFill>
        <p:spPr bwMode="auto">
          <a:xfrm>
            <a:off x="4310063" y="1916113"/>
            <a:ext cx="4510087" cy="4127500"/>
          </a:xfrm>
          <a:prstGeom prst="rect">
            <a:avLst/>
          </a:prstGeom>
          <a:noFill/>
          <a:ln w="9525">
            <a:noFill/>
            <a:miter lim="800000"/>
            <a:headEnd/>
            <a:tailEnd/>
          </a:ln>
        </p:spPr>
      </p:pic>
      <p:sp>
        <p:nvSpPr>
          <p:cNvPr id="50183" name="TextBox 7"/>
          <p:cNvSpPr txBox="1">
            <a:spLocks noChangeArrowheads="1"/>
          </p:cNvSpPr>
          <p:nvPr/>
        </p:nvSpPr>
        <p:spPr bwMode="auto">
          <a:xfrm>
            <a:off x="5991225" y="6165850"/>
            <a:ext cx="2720975" cy="400050"/>
          </a:xfrm>
          <a:prstGeom prst="rect">
            <a:avLst/>
          </a:prstGeom>
          <a:noFill/>
          <a:ln w="9525">
            <a:noFill/>
            <a:miter lim="800000"/>
            <a:headEnd/>
            <a:tailEnd/>
          </a:ln>
        </p:spPr>
        <p:txBody>
          <a:bodyPr wrap="none">
            <a:spAutoFit/>
          </a:bodyPr>
          <a:lstStyle/>
          <a:p>
            <a:r>
              <a:rPr lang="en-US" sz="2000">
                <a:latin typeface="Calibri" pitchFamily="34" charset="0"/>
              </a:rPr>
              <a:t>Howell et al, 2011, Brain</a:t>
            </a:r>
            <a:endParaRPr lang="el-GR" sz="2000">
              <a:latin typeface="Calibri" pitchFamily="34" charset="0"/>
            </a:endParaRPr>
          </a:p>
        </p:txBody>
      </p:sp>
      <p:pic>
        <p:nvPicPr>
          <p:cNvPr id="50184" name="Picture 2"/>
          <p:cNvPicPr>
            <a:picLocks noChangeAspect="1" noChangeArrowheads="1"/>
          </p:cNvPicPr>
          <p:nvPr/>
        </p:nvPicPr>
        <p:blipFill>
          <a:blip r:embed="rId3" cstate="print"/>
          <a:srcRect/>
          <a:stretch>
            <a:fillRect/>
          </a:stretch>
        </p:blipFill>
        <p:spPr bwMode="auto">
          <a:xfrm>
            <a:off x="250825" y="2636838"/>
            <a:ext cx="3952875" cy="2794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40648"/>
                                        </p:tgtEl>
                                        <p:attrNameLst>
                                          <p:attrName>style.visibility</p:attrName>
                                        </p:attrNameLst>
                                      </p:cBhvr>
                                      <p:to>
                                        <p:strVal val="visible"/>
                                      </p:to>
                                    </p:set>
                                    <p:animEffect transition="in" filter="blinds(horizontal)">
                                      <p:cBhvr>
                                        <p:cTn id="7" dur="500"/>
                                        <p:tgtEl>
                                          <p:spTgt spid="2406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8"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5496" y="94506"/>
            <a:ext cx="9074150" cy="6646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ividerColorBox"/>
          <p:cNvSpPr>
            <a:spLocks noChangeArrowheads="1"/>
          </p:cNvSpPr>
          <p:nvPr/>
        </p:nvSpPr>
        <p:spPr bwMode="auto">
          <a:xfrm>
            <a:off x="0" y="1128713"/>
            <a:ext cx="1497013" cy="2286000"/>
          </a:xfrm>
          <a:prstGeom prst="rect">
            <a:avLst/>
          </a:prstGeom>
          <a:solidFill>
            <a:srgbClr val="7F7F7F"/>
          </a:solidFill>
          <a:ln w="12700" algn="ctr">
            <a:noFill/>
            <a:miter lim="800000"/>
            <a:headEnd/>
            <a:tailEnd/>
          </a:ln>
        </p:spPr>
        <p:txBody>
          <a:bodyPr wrap="none" anchor="ctr"/>
          <a:lstStyle/>
          <a:p>
            <a:endParaRPr lang="en-US">
              <a:solidFill>
                <a:srgbClr val="000000"/>
              </a:solidFill>
              <a:latin typeface="Calibri" pitchFamily="34" charset="0"/>
            </a:endParaRPr>
          </a:p>
        </p:txBody>
      </p:sp>
      <p:sp>
        <p:nvSpPr>
          <p:cNvPr id="44035" name="TextBox 7"/>
          <p:cNvSpPr txBox="1">
            <a:spLocks noChangeArrowheads="1"/>
          </p:cNvSpPr>
          <p:nvPr/>
        </p:nvSpPr>
        <p:spPr bwMode="auto">
          <a:xfrm>
            <a:off x="771525" y="6099175"/>
            <a:ext cx="2724150" cy="723900"/>
          </a:xfrm>
          <a:prstGeom prst="rect">
            <a:avLst/>
          </a:prstGeom>
          <a:solidFill>
            <a:schemeClr val="bg1"/>
          </a:solidFill>
          <a:ln w="9525">
            <a:noFill/>
            <a:miter lim="800000"/>
            <a:headEnd/>
            <a:tailEnd/>
          </a:ln>
        </p:spPr>
        <p:txBody>
          <a:bodyPr wrap="none"/>
          <a:lstStyle/>
          <a:p>
            <a:endParaRPr lang="en-US">
              <a:latin typeface="Calibri" pitchFamily="34" charset="0"/>
            </a:endParaRPr>
          </a:p>
        </p:txBody>
      </p:sp>
      <p:sp>
        <p:nvSpPr>
          <p:cNvPr id="11" name="Rectangle 3"/>
          <p:cNvSpPr>
            <a:spLocks noChangeArrowheads="1"/>
          </p:cNvSpPr>
          <p:nvPr/>
        </p:nvSpPr>
        <p:spPr bwMode="auto">
          <a:xfrm>
            <a:off x="1136650" y="1995488"/>
            <a:ext cx="7345363"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None/>
            </a:pPr>
            <a:r>
              <a:rPr lang="en-US" sz="3600">
                <a:latin typeface="Calibri" pitchFamily="34" charset="0"/>
              </a:rPr>
              <a:t>PP-MS: </a:t>
            </a:r>
            <a:r>
              <a:rPr lang="el-GR" sz="3600">
                <a:latin typeface="Calibri" pitchFamily="34" charset="0"/>
              </a:rPr>
              <a:t>που πάμε</a:t>
            </a:r>
            <a:r>
              <a:rPr lang="en-US" sz="3600">
                <a:latin typeface="Calibri" pitchFamily="34" charset="0"/>
              </a:rPr>
              <a:t>; </a:t>
            </a:r>
            <a:r>
              <a:rPr lang="en-GB" sz="3600">
                <a:latin typeface="Calibri" pitchFamily="34" charset="0"/>
              </a:rPr>
              <a:t> </a:t>
            </a:r>
            <a:endParaRPr lang="el-GR" sz="3600">
              <a:latin typeface="Calibri" pitchFamily="34" charset="0"/>
            </a:endParaRPr>
          </a:p>
        </p:txBody>
      </p:sp>
      <p:sp>
        <p:nvSpPr>
          <p:cNvPr id="44037" name="Content Placeholder 2"/>
          <p:cNvSpPr txBox="1">
            <a:spLocks/>
          </p:cNvSpPr>
          <p:nvPr/>
        </p:nvSpPr>
        <p:spPr bwMode="auto">
          <a:xfrm>
            <a:off x="323850" y="4303713"/>
            <a:ext cx="8712200" cy="4525962"/>
          </a:xfrm>
          <a:prstGeom prst="rect">
            <a:avLst/>
          </a:prstGeom>
          <a:noFill/>
          <a:ln w="9525">
            <a:noFill/>
            <a:miter lim="800000"/>
            <a:headEnd/>
            <a:tailEnd/>
          </a:ln>
        </p:spPr>
        <p:txBody>
          <a:bodyPr/>
          <a:lstStyle/>
          <a:p>
            <a:pPr marL="342900" indent="-342900">
              <a:spcBef>
                <a:spcPct val="20000"/>
              </a:spcBef>
              <a:buFont typeface="Wingdings" pitchFamily="2" charset="2"/>
              <a:buChar char="q"/>
            </a:pPr>
            <a:r>
              <a:rPr lang="el-GR" altLang="en-US" sz="2400">
                <a:latin typeface="Calibri" pitchFamily="34" charset="0"/>
              </a:rPr>
              <a:t> </a:t>
            </a:r>
            <a:r>
              <a:rPr lang="en-US" altLang="en-US" sz="2400">
                <a:latin typeface="Calibri" pitchFamily="34" charset="0"/>
              </a:rPr>
              <a:t>high levels of meningeal inflammation in PP-MS</a:t>
            </a:r>
          </a:p>
          <a:p>
            <a:pPr marL="342900" indent="-342900">
              <a:spcBef>
                <a:spcPct val="20000"/>
              </a:spcBef>
              <a:buFont typeface="Wingdings" pitchFamily="2" charset="2"/>
              <a:buChar char="q"/>
            </a:pPr>
            <a:r>
              <a:rPr lang="en-US" altLang="en-US" sz="2400">
                <a:latin typeface="Calibri" pitchFamily="34" charset="0"/>
              </a:rPr>
              <a:t> no ectopic follicles in PP-MS (26 cases examined)</a:t>
            </a:r>
            <a:endParaRPr lang="en-GB" altLang="en-US" sz="2400">
              <a:latin typeface="Calibri" pitchFamily="34" charset="0"/>
            </a:endParaRPr>
          </a:p>
          <a:p>
            <a:pPr marL="342900" indent="-342900">
              <a:spcBef>
                <a:spcPct val="20000"/>
              </a:spcBef>
              <a:buFont typeface="Wingdings" pitchFamily="2" charset="2"/>
              <a:buChar char="q"/>
            </a:pPr>
            <a:r>
              <a:rPr lang="en-GB" altLang="en-US" sz="2400">
                <a:latin typeface="Calibri" pitchFamily="34" charset="0"/>
              </a:rPr>
              <a:t> extent of meningeal infiltration correlates with cortical microglial activation and cortical neuronal loss </a:t>
            </a:r>
          </a:p>
          <a:p>
            <a:pPr marL="342900" indent="-342900">
              <a:spcBef>
                <a:spcPct val="20000"/>
              </a:spcBef>
              <a:buFont typeface="Wingdings" pitchFamily="2" charset="2"/>
              <a:buChar char="q"/>
            </a:pPr>
            <a:r>
              <a:rPr lang="en-GB" altLang="en-US" sz="2400">
                <a:latin typeface="Calibri" pitchFamily="34" charset="0"/>
              </a:rPr>
              <a:t> Inflammation closely linked to neurodegeneration. </a:t>
            </a:r>
          </a:p>
          <a:p>
            <a:pPr marL="342900" indent="-342900">
              <a:spcBef>
                <a:spcPct val="20000"/>
              </a:spcBef>
              <a:buFont typeface="Arial" pitchFamily="34" charset="0"/>
              <a:buChar char="•"/>
            </a:pPr>
            <a:endParaRPr lang="en-GB" altLang="en-US" sz="3200">
              <a:latin typeface="Calibri" pitchFamily="34" charset="0"/>
            </a:endParaRPr>
          </a:p>
        </p:txBody>
      </p:sp>
      <p:pic>
        <p:nvPicPr>
          <p:cNvPr id="44038" name="Picture 3"/>
          <p:cNvPicPr>
            <a:picLocks noChangeAspect="1" noChangeArrowheads="1"/>
          </p:cNvPicPr>
          <p:nvPr/>
        </p:nvPicPr>
        <p:blipFill>
          <a:blip r:embed="rId4" cstate="print"/>
          <a:srcRect/>
          <a:stretch>
            <a:fillRect/>
          </a:stretch>
        </p:blipFill>
        <p:spPr bwMode="auto">
          <a:xfrm>
            <a:off x="0" y="-26988"/>
            <a:ext cx="9144000" cy="38592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4" cstate="print"/>
          <a:srcRect/>
          <a:stretch>
            <a:fillRect/>
          </a:stretch>
        </p:blipFill>
        <p:spPr bwMode="auto">
          <a:xfrm>
            <a:off x="107950" y="1819275"/>
            <a:ext cx="2852738" cy="2473325"/>
          </a:xfrm>
          <a:prstGeom prst="rect">
            <a:avLst/>
          </a:prstGeom>
          <a:noFill/>
          <a:ln w="9525">
            <a:noFill/>
            <a:miter lim="800000"/>
            <a:headEnd/>
            <a:tailEnd/>
          </a:ln>
        </p:spPr>
      </p:pic>
      <p:pic>
        <p:nvPicPr>
          <p:cNvPr id="45059" name="Picture 3"/>
          <p:cNvPicPr>
            <a:picLocks noChangeAspect="1" noChangeArrowheads="1"/>
          </p:cNvPicPr>
          <p:nvPr/>
        </p:nvPicPr>
        <p:blipFill>
          <a:blip r:embed="rId5" cstate="print"/>
          <a:srcRect/>
          <a:stretch>
            <a:fillRect/>
          </a:stretch>
        </p:blipFill>
        <p:spPr bwMode="auto">
          <a:xfrm>
            <a:off x="2916238" y="333375"/>
            <a:ext cx="6227762" cy="5980113"/>
          </a:xfrm>
          <a:prstGeom prst="rect">
            <a:avLst/>
          </a:prstGeom>
          <a:noFill/>
          <a:ln w="9525">
            <a:noFill/>
            <a:miter lim="800000"/>
            <a:headEnd/>
            <a:tailEnd/>
          </a:ln>
        </p:spPr>
      </p:pic>
      <p:sp>
        <p:nvSpPr>
          <p:cNvPr id="45060" name="Content Placeholder 2"/>
          <p:cNvSpPr txBox="1">
            <a:spLocks/>
          </p:cNvSpPr>
          <p:nvPr/>
        </p:nvSpPr>
        <p:spPr bwMode="auto">
          <a:xfrm>
            <a:off x="6011863" y="6319838"/>
            <a:ext cx="3313112" cy="638175"/>
          </a:xfrm>
          <a:prstGeom prst="rect">
            <a:avLst/>
          </a:prstGeom>
          <a:noFill/>
          <a:ln w="9525">
            <a:noFill/>
            <a:miter lim="800000"/>
            <a:headEnd/>
            <a:tailEnd/>
          </a:ln>
        </p:spPr>
        <p:txBody>
          <a:bodyPr/>
          <a:lstStyle/>
          <a:p>
            <a:pPr marL="342900" indent="-342900">
              <a:spcBef>
                <a:spcPct val="20000"/>
              </a:spcBef>
            </a:pPr>
            <a:r>
              <a:rPr lang="en-US" altLang="en-US" sz="2400">
                <a:latin typeface="Calibri" pitchFamily="34" charset="0"/>
              </a:rPr>
              <a:t>Choi et al, 2012, Brain</a:t>
            </a:r>
            <a:endParaRPr lang="en-GB" altLang="en-US" sz="2400">
              <a:latin typeface="Calibri" pitchFamily="34" charset="0"/>
            </a:endParaRPr>
          </a:p>
          <a:p>
            <a:pPr marL="342900" indent="-342900">
              <a:spcBef>
                <a:spcPct val="20000"/>
              </a:spcBef>
              <a:buFont typeface="Arial" pitchFamily="34" charset="0"/>
              <a:buChar char="•"/>
            </a:pPr>
            <a:endParaRPr lang="en-GB" altLang="en-US" sz="3200">
              <a:latin typeface="Calibri"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8" name="Rectangle 3"/>
          <p:cNvSpPr>
            <a:spLocks noChangeArrowheads="1"/>
          </p:cNvSpPr>
          <p:nvPr/>
        </p:nvSpPr>
        <p:spPr bwMode="auto">
          <a:xfrm>
            <a:off x="395536" y="3023989"/>
            <a:ext cx="8305800" cy="981075"/>
          </a:xfrm>
          <a:prstGeom prst="rect">
            <a:avLst/>
          </a:prstGeom>
          <a:noFill/>
          <a:ln w="9525">
            <a:noFill/>
            <a:miter lim="800000"/>
            <a:headEnd/>
            <a:tailEnd/>
          </a:ln>
        </p:spPr>
        <p:txBody>
          <a:bodyPr/>
          <a:lstStyle/>
          <a:p>
            <a:pPr marL="342900" indent="-342900" algn="ctr">
              <a:spcBef>
                <a:spcPct val="20000"/>
              </a:spcBef>
              <a:buClr>
                <a:schemeClr val="bg2"/>
              </a:buClr>
              <a:buSzPct val="75000"/>
              <a:buFont typeface="Wingdings" pitchFamily="2" charset="2"/>
              <a:buChar char="q"/>
            </a:pPr>
            <a:endParaRPr lang="el-GR" sz="2400" dirty="0">
              <a:solidFill>
                <a:srgbClr val="002060"/>
              </a:solidFill>
            </a:endParaRPr>
          </a:p>
        </p:txBody>
      </p:sp>
      <p:sp>
        <p:nvSpPr>
          <p:cNvPr id="9" name="Rectangle 8"/>
          <p:cNvSpPr/>
          <p:nvPr/>
        </p:nvSpPr>
        <p:spPr>
          <a:xfrm>
            <a:off x="0" y="1270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646" name="Rectangle 4"/>
          <p:cNvSpPr>
            <a:spLocks noChangeArrowheads="1"/>
          </p:cNvSpPr>
          <p:nvPr/>
        </p:nvSpPr>
        <p:spPr bwMode="auto">
          <a:xfrm>
            <a:off x="467544" y="-243408"/>
            <a:ext cx="8229600" cy="1143000"/>
          </a:xfrm>
          <a:prstGeom prst="rect">
            <a:avLst/>
          </a:prstGeom>
          <a:noFill/>
          <a:ln w="9525">
            <a:noFill/>
            <a:miter lim="800000"/>
            <a:headEnd/>
            <a:tailEnd/>
          </a:ln>
        </p:spPr>
        <p:txBody>
          <a:bodyPr anchor="ctr"/>
          <a:lstStyle/>
          <a:p>
            <a:pPr algn="ctr"/>
            <a:r>
              <a:rPr lang="el-GR" sz="2800" b="1" dirty="0" smtClean="0">
                <a:solidFill>
                  <a:schemeClr val="bg1"/>
                </a:solidFill>
              </a:rPr>
              <a:t>Η </a:t>
            </a:r>
            <a:r>
              <a:rPr lang="el-GR" sz="2800" b="1" dirty="0" err="1" smtClean="0">
                <a:solidFill>
                  <a:schemeClr val="bg1"/>
                </a:solidFill>
              </a:rPr>
              <a:t>διαμερισματοποίηση</a:t>
            </a:r>
            <a:r>
              <a:rPr lang="el-GR" sz="2800" b="1" dirty="0" smtClean="0">
                <a:solidFill>
                  <a:schemeClr val="bg1"/>
                </a:solidFill>
              </a:rPr>
              <a:t> </a:t>
            </a:r>
            <a:r>
              <a:rPr lang="el-GR" sz="2800" b="1" dirty="0">
                <a:solidFill>
                  <a:schemeClr val="bg1"/>
                </a:solidFill>
              </a:rPr>
              <a:t>της ανοσολογικής </a:t>
            </a:r>
            <a:r>
              <a:rPr lang="el-GR" sz="2800" b="1" dirty="0" smtClean="0">
                <a:solidFill>
                  <a:schemeClr val="bg1"/>
                </a:solidFill>
              </a:rPr>
              <a:t>απάντησης</a:t>
            </a:r>
            <a:endParaRPr lang="en-GB" sz="2800" b="1" dirty="0">
              <a:solidFill>
                <a:schemeClr val="bg1"/>
              </a:solidFill>
            </a:endParaRPr>
          </a:p>
        </p:txBody>
      </p:sp>
      <p:sp>
        <p:nvSpPr>
          <p:cNvPr id="10" name="Rectangle 3"/>
          <p:cNvSpPr>
            <a:spLocks noChangeArrowheads="1"/>
          </p:cNvSpPr>
          <p:nvPr/>
        </p:nvSpPr>
        <p:spPr bwMode="auto">
          <a:xfrm>
            <a:off x="395536" y="287685"/>
            <a:ext cx="8254752" cy="909067"/>
          </a:xfrm>
          <a:prstGeom prst="rect">
            <a:avLst/>
          </a:prstGeom>
          <a:noFill/>
          <a:ln w="9525">
            <a:noFill/>
            <a:miter lim="800000"/>
            <a:headEnd/>
            <a:tailEnd/>
          </a:ln>
        </p:spPr>
        <p:txBody>
          <a:bodyPr/>
          <a:lstStyle/>
          <a:p>
            <a:pPr marL="342900" indent="-342900" algn="just">
              <a:spcBef>
                <a:spcPct val="20000"/>
              </a:spcBef>
              <a:buClr>
                <a:schemeClr val="bg2"/>
              </a:buClr>
              <a:buSzPct val="75000"/>
              <a:buFont typeface="Wingdings" pitchFamily="2" charset="2"/>
              <a:buChar char="n"/>
            </a:pPr>
            <a:endParaRPr lang="el-GR" sz="2000" dirty="0"/>
          </a:p>
          <a:p>
            <a:pPr marL="342900" indent="-342900" algn="just">
              <a:spcBef>
                <a:spcPct val="20000"/>
              </a:spcBef>
              <a:buClr>
                <a:schemeClr val="bg2"/>
              </a:buClr>
              <a:buSzPct val="75000"/>
              <a:buFont typeface="Wingdings" pitchFamily="2" charset="2"/>
              <a:buNone/>
            </a:pPr>
            <a:endParaRPr lang="el-GR" sz="2000" dirty="0"/>
          </a:p>
          <a:p>
            <a:pPr marL="742950" lvl="1" indent="-285750" algn="just">
              <a:spcBef>
                <a:spcPct val="20000"/>
              </a:spcBef>
              <a:buClr>
                <a:schemeClr val="accent2"/>
              </a:buClr>
              <a:buSzPct val="80000"/>
              <a:buFont typeface="Wingdings" pitchFamily="2" charset="2"/>
              <a:buChar char="¨"/>
            </a:pPr>
            <a:r>
              <a:rPr lang="el-GR" sz="2400" dirty="0" smtClean="0">
                <a:solidFill>
                  <a:srgbClr val="002060"/>
                </a:solidFill>
              </a:rPr>
              <a:t>Η παρουσία έκτοπων </a:t>
            </a:r>
            <a:r>
              <a:rPr lang="el-GR" sz="2400" dirty="0" err="1" smtClean="0">
                <a:solidFill>
                  <a:srgbClr val="002060"/>
                </a:solidFill>
              </a:rPr>
              <a:t>λεμφοζιδίων</a:t>
            </a:r>
            <a:r>
              <a:rPr lang="el-GR" sz="2400" dirty="0" smtClean="0">
                <a:solidFill>
                  <a:srgbClr val="002060"/>
                </a:solidFill>
              </a:rPr>
              <a:t> σχετίζεται με βαρύτερη ιστολογική εικόνα και χειρότερη πρόγνωση </a:t>
            </a:r>
            <a:r>
              <a:rPr lang="en-GB" sz="2400" dirty="0" smtClean="0">
                <a:solidFill>
                  <a:srgbClr val="002060"/>
                </a:solidFill>
              </a:rPr>
              <a:t> </a:t>
            </a:r>
            <a:endParaRPr lang="el-GR" sz="2400" dirty="0" smtClean="0">
              <a:solidFill>
                <a:srgbClr val="002060"/>
              </a:solidFill>
            </a:endParaRPr>
          </a:p>
          <a:p>
            <a:pPr marL="742950" lvl="1" indent="-285750" algn="just">
              <a:spcBef>
                <a:spcPct val="20000"/>
              </a:spcBef>
              <a:buClr>
                <a:schemeClr val="accent2"/>
              </a:buClr>
              <a:buSzPct val="80000"/>
              <a:buFont typeface="Wingdings" pitchFamily="2" charset="2"/>
              <a:buChar char="¨"/>
            </a:pPr>
            <a:endParaRPr lang="el-GR" sz="2400" dirty="0" smtClean="0">
              <a:solidFill>
                <a:srgbClr val="002060"/>
              </a:solidFill>
            </a:endParaRPr>
          </a:p>
          <a:p>
            <a:pPr marL="742950" lvl="1" indent="-285750" algn="just">
              <a:spcBef>
                <a:spcPct val="20000"/>
              </a:spcBef>
              <a:buClr>
                <a:schemeClr val="accent2"/>
              </a:buClr>
              <a:buSzPct val="80000"/>
            </a:pPr>
            <a:r>
              <a:rPr lang="el-GR" sz="2400" dirty="0"/>
              <a:t>	</a:t>
            </a:r>
            <a:endParaRPr lang="el-GR" sz="2400" dirty="0" smtClean="0"/>
          </a:p>
          <a:p>
            <a:pPr marL="742950" lvl="1" indent="-285750" algn="just">
              <a:spcBef>
                <a:spcPct val="20000"/>
              </a:spcBef>
              <a:buClr>
                <a:schemeClr val="accent2"/>
              </a:buClr>
              <a:buSzPct val="80000"/>
              <a:buFont typeface="Wingdings" pitchFamily="2" charset="2"/>
              <a:buChar char="¨"/>
            </a:pPr>
            <a:r>
              <a:rPr lang="el-GR" sz="2400" dirty="0" smtClean="0">
                <a:solidFill>
                  <a:srgbClr val="002060"/>
                </a:solidFill>
              </a:rPr>
              <a:t> Η παρουσία των έκτοπων </a:t>
            </a:r>
            <a:r>
              <a:rPr lang="el-GR" sz="2400" dirty="0" err="1" smtClean="0">
                <a:solidFill>
                  <a:srgbClr val="002060"/>
                </a:solidFill>
              </a:rPr>
              <a:t>λεμφοζιδίων</a:t>
            </a:r>
            <a:r>
              <a:rPr lang="el-GR" sz="2400" dirty="0" smtClean="0">
                <a:solidFill>
                  <a:srgbClr val="002060"/>
                </a:solidFill>
              </a:rPr>
              <a:t> ίσως να εξηγεί την αποτυχία ισχυρών </a:t>
            </a:r>
            <a:r>
              <a:rPr lang="el-GR" sz="2400" dirty="0" err="1" smtClean="0">
                <a:solidFill>
                  <a:srgbClr val="002060"/>
                </a:solidFill>
              </a:rPr>
              <a:t>ανοσοτροποποιητικών</a:t>
            </a:r>
            <a:r>
              <a:rPr lang="el-GR" sz="2400" dirty="0" smtClean="0">
                <a:solidFill>
                  <a:srgbClr val="002060"/>
                </a:solidFill>
              </a:rPr>
              <a:t>/κατασταλτικών ειδικά στη </a:t>
            </a:r>
            <a:r>
              <a:rPr lang="en-GB" sz="2400" dirty="0" smtClean="0">
                <a:solidFill>
                  <a:srgbClr val="002060"/>
                </a:solidFill>
              </a:rPr>
              <a:t>SP-MS</a:t>
            </a:r>
            <a:r>
              <a:rPr lang="el-GR" sz="2400" dirty="0" smtClean="0">
                <a:solidFill>
                  <a:srgbClr val="002060"/>
                </a:solidFill>
              </a:rPr>
              <a:t> </a:t>
            </a:r>
            <a:r>
              <a:rPr lang="en-GB" sz="2400" dirty="0" smtClean="0">
                <a:solidFill>
                  <a:srgbClr val="002060"/>
                </a:solidFill>
              </a:rPr>
              <a:t> </a:t>
            </a:r>
            <a:endParaRPr lang="el-GR" sz="2400" dirty="0" smtClean="0">
              <a:solidFill>
                <a:srgbClr val="002060"/>
              </a:solidFill>
            </a:endParaRPr>
          </a:p>
          <a:p>
            <a:pPr marL="742950" lvl="1" indent="-285750" algn="just">
              <a:spcBef>
                <a:spcPct val="20000"/>
              </a:spcBef>
              <a:buClr>
                <a:schemeClr val="accent2"/>
              </a:buClr>
              <a:buSzPct val="80000"/>
              <a:buFont typeface="Wingdings" pitchFamily="2" charset="2"/>
              <a:buChar char="¨"/>
            </a:pPr>
            <a:endParaRPr lang="el-GR" sz="2400" dirty="0">
              <a:solidFill>
                <a:srgbClr val="002060"/>
              </a:solidFill>
            </a:endParaRPr>
          </a:p>
          <a:p>
            <a:pPr marL="742950" lvl="1" indent="-285750" algn="just">
              <a:spcBef>
                <a:spcPct val="20000"/>
              </a:spcBef>
              <a:buClr>
                <a:schemeClr val="accent2"/>
              </a:buClr>
              <a:buSzPct val="80000"/>
              <a:buFont typeface="Wingdings" pitchFamily="2" charset="2"/>
              <a:buNone/>
            </a:pPr>
            <a:endParaRPr lang="el-GR" sz="2400" dirty="0"/>
          </a:p>
          <a:p>
            <a:pPr marL="742950" lvl="1" indent="-285750" algn="just">
              <a:spcBef>
                <a:spcPct val="20000"/>
              </a:spcBef>
              <a:buClr>
                <a:schemeClr val="accent2"/>
              </a:buClr>
              <a:buSzPct val="80000"/>
              <a:buFont typeface="Wingdings" pitchFamily="2" charset="2"/>
              <a:buChar char="¨"/>
            </a:pPr>
            <a:r>
              <a:rPr lang="el-GR" sz="2400" dirty="0"/>
              <a:t>   </a:t>
            </a:r>
            <a:r>
              <a:rPr lang="el-GR" sz="2400" dirty="0" smtClean="0">
                <a:solidFill>
                  <a:srgbClr val="002060"/>
                </a:solidFill>
              </a:rPr>
              <a:t>Είναι αιτιολογική η συσχέτιση των έκτοπων </a:t>
            </a:r>
            <a:r>
              <a:rPr lang="el-GR" sz="2400" dirty="0" err="1" smtClean="0">
                <a:solidFill>
                  <a:srgbClr val="002060"/>
                </a:solidFill>
              </a:rPr>
              <a:t>λεμφοζιδίων</a:t>
            </a:r>
            <a:r>
              <a:rPr lang="el-GR" sz="2400" dirty="0" smtClean="0">
                <a:solidFill>
                  <a:srgbClr val="002060"/>
                </a:solidFill>
              </a:rPr>
              <a:t> με τη βαρύτερη </a:t>
            </a:r>
            <a:r>
              <a:rPr lang="el-GR" sz="2400" dirty="0" err="1" smtClean="0">
                <a:solidFill>
                  <a:srgbClr val="002060"/>
                </a:solidFill>
              </a:rPr>
              <a:t>παθολογοανατομική</a:t>
            </a:r>
            <a:r>
              <a:rPr lang="el-GR" sz="2400" dirty="0" smtClean="0">
                <a:solidFill>
                  <a:srgbClr val="002060"/>
                </a:solidFill>
              </a:rPr>
              <a:t> εικόνα και τη χειρότερη πρόγνωση? </a:t>
            </a:r>
            <a:r>
              <a:rPr lang="en-GB" sz="2400" dirty="0" smtClean="0">
                <a:solidFill>
                  <a:srgbClr val="002060"/>
                </a:solidFill>
              </a:rPr>
              <a:t> </a:t>
            </a:r>
            <a:endParaRPr lang="el-GR" sz="2400" dirty="0" smtClean="0">
              <a:solidFill>
                <a:srgbClr val="002060"/>
              </a:solidFill>
            </a:endParaRPr>
          </a:p>
          <a:p>
            <a:pPr marL="742950" lvl="1" indent="-285750" algn="just">
              <a:spcBef>
                <a:spcPct val="20000"/>
              </a:spcBef>
              <a:buClr>
                <a:schemeClr val="accent2"/>
              </a:buClr>
              <a:buSzPct val="80000"/>
            </a:pPr>
            <a:endParaRPr lang="el-GR" sz="2400" dirty="0" smtClean="0">
              <a:solidFill>
                <a:srgbClr val="00206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40648"/>
                                        </p:tgtEl>
                                        <p:attrNameLst>
                                          <p:attrName>style.visibility</p:attrName>
                                        </p:attrNameLst>
                                      </p:cBhvr>
                                      <p:to>
                                        <p:strVal val="visible"/>
                                      </p:to>
                                    </p:set>
                                    <p:animEffect transition="in" filter="blinds(horizontal)">
                                      <p:cBhvr>
                                        <p:cTn id="7" dur="500"/>
                                        <p:tgtEl>
                                          <p:spTgt spid="2406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8" grpId="0"/>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667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669" name="Rectangle 4"/>
          <p:cNvSpPr>
            <a:spLocks noChangeArrowheads="1"/>
          </p:cNvSpPr>
          <p:nvPr/>
        </p:nvSpPr>
        <p:spPr bwMode="auto">
          <a:xfrm>
            <a:off x="465584" y="-243408"/>
            <a:ext cx="8210872" cy="1167408"/>
          </a:xfrm>
          <a:prstGeom prst="rect">
            <a:avLst/>
          </a:prstGeom>
          <a:noFill/>
          <a:ln w="9525">
            <a:noFill/>
            <a:miter lim="800000"/>
            <a:headEnd/>
            <a:tailEnd/>
          </a:ln>
        </p:spPr>
        <p:txBody>
          <a:bodyPr anchor="ctr"/>
          <a:lstStyle/>
          <a:p>
            <a:pPr algn="ctr"/>
            <a:r>
              <a:rPr lang="el-GR" sz="2800" b="1" dirty="0">
                <a:solidFill>
                  <a:schemeClr val="bg1"/>
                </a:solidFill>
              </a:rPr>
              <a:t>Η </a:t>
            </a:r>
            <a:r>
              <a:rPr lang="el-GR" sz="2800" b="1" dirty="0" err="1" smtClean="0">
                <a:solidFill>
                  <a:schemeClr val="bg1"/>
                </a:solidFill>
              </a:rPr>
              <a:t>διαμερισματοποίηση</a:t>
            </a:r>
            <a:r>
              <a:rPr lang="el-GR" sz="2800" b="1" dirty="0" smtClean="0">
                <a:solidFill>
                  <a:schemeClr val="bg1"/>
                </a:solidFill>
              </a:rPr>
              <a:t> </a:t>
            </a:r>
            <a:r>
              <a:rPr lang="el-GR" sz="2800" b="1" dirty="0">
                <a:solidFill>
                  <a:schemeClr val="bg1"/>
                </a:solidFill>
              </a:rPr>
              <a:t>της ανοσολογικής </a:t>
            </a:r>
            <a:r>
              <a:rPr lang="el-GR" sz="2800" b="1" dirty="0" smtClean="0">
                <a:solidFill>
                  <a:schemeClr val="bg1"/>
                </a:solidFill>
              </a:rPr>
              <a:t>απάντησης</a:t>
            </a:r>
            <a:endParaRPr lang="en-GB" sz="2800" b="1" dirty="0">
              <a:solidFill>
                <a:schemeClr val="bg1"/>
              </a:solidFill>
            </a:endParaRPr>
          </a:p>
        </p:txBody>
      </p:sp>
      <p:sp>
        <p:nvSpPr>
          <p:cNvPr id="241672" name="Rectangle 3"/>
          <p:cNvSpPr>
            <a:spLocks noChangeArrowheads="1"/>
          </p:cNvSpPr>
          <p:nvPr/>
        </p:nvSpPr>
        <p:spPr bwMode="auto">
          <a:xfrm>
            <a:off x="381000" y="1196752"/>
            <a:ext cx="8305800" cy="981075"/>
          </a:xfrm>
          <a:prstGeom prst="rect">
            <a:avLst/>
          </a:prstGeom>
          <a:noFill/>
          <a:ln w="9525">
            <a:noFill/>
            <a:miter lim="800000"/>
            <a:headEnd/>
            <a:tailEnd/>
          </a:ln>
        </p:spPr>
        <p:txBody>
          <a:bodyPr/>
          <a:lstStyle/>
          <a:p>
            <a:pPr marL="342900" indent="-342900" algn="just">
              <a:spcBef>
                <a:spcPct val="20000"/>
              </a:spcBef>
              <a:buClr>
                <a:schemeClr val="bg2"/>
              </a:buClr>
              <a:buSzPct val="75000"/>
              <a:buFont typeface="Wingdings" pitchFamily="2" charset="2"/>
              <a:buChar char="n"/>
            </a:pPr>
            <a:endParaRPr lang="el-GR" sz="2000" dirty="0"/>
          </a:p>
          <a:p>
            <a:pPr marL="342900" indent="-342900" algn="just">
              <a:spcBef>
                <a:spcPct val="20000"/>
              </a:spcBef>
              <a:buClr>
                <a:schemeClr val="bg2"/>
              </a:buClr>
              <a:buSzPct val="75000"/>
              <a:buFont typeface="Wingdings" pitchFamily="2" charset="2"/>
              <a:buNone/>
            </a:pPr>
            <a:endParaRPr lang="el-GR" sz="2000" dirty="0"/>
          </a:p>
          <a:p>
            <a:pPr marL="742950" lvl="1" indent="-285750" algn="just">
              <a:spcBef>
                <a:spcPct val="20000"/>
              </a:spcBef>
              <a:buClr>
                <a:schemeClr val="accent2"/>
              </a:buClr>
              <a:buSzPct val="80000"/>
              <a:buFont typeface="Wingdings" pitchFamily="2" charset="2"/>
              <a:buChar char="¨"/>
            </a:pPr>
            <a:r>
              <a:rPr lang="el-GR" sz="2400" dirty="0" smtClean="0">
                <a:solidFill>
                  <a:srgbClr val="002060"/>
                </a:solidFill>
              </a:rPr>
              <a:t>Μπορούμε να απεικονίσουμε </a:t>
            </a:r>
            <a:r>
              <a:rPr lang="en-US" sz="2400" dirty="0" smtClean="0">
                <a:solidFill>
                  <a:srgbClr val="002060"/>
                </a:solidFill>
              </a:rPr>
              <a:t>in vivo </a:t>
            </a:r>
            <a:r>
              <a:rPr lang="el-GR" sz="2400" dirty="0" smtClean="0">
                <a:solidFill>
                  <a:srgbClr val="002060"/>
                </a:solidFill>
              </a:rPr>
              <a:t>τα έκτοπα </a:t>
            </a:r>
            <a:r>
              <a:rPr lang="el-GR" sz="2400" dirty="0" err="1" smtClean="0">
                <a:solidFill>
                  <a:srgbClr val="002060"/>
                </a:solidFill>
              </a:rPr>
              <a:t>λεμφοζίδια</a:t>
            </a:r>
            <a:r>
              <a:rPr lang="el-GR" sz="2400" dirty="0" smtClean="0">
                <a:solidFill>
                  <a:srgbClr val="002060"/>
                </a:solidFill>
              </a:rPr>
              <a:t>? </a:t>
            </a:r>
            <a:r>
              <a:rPr lang="en-GB" sz="2400" dirty="0" smtClean="0">
                <a:solidFill>
                  <a:srgbClr val="002060"/>
                </a:solidFill>
              </a:rPr>
              <a:t> </a:t>
            </a:r>
            <a:endParaRPr lang="el-GR" sz="2400" dirty="0" smtClean="0">
              <a:solidFill>
                <a:srgbClr val="002060"/>
              </a:solidFill>
            </a:endParaRPr>
          </a:p>
          <a:p>
            <a:pPr marL="742950" lvl="1" indent="-285750" algn="just">
              <a:spcBef>
                <a:spcPct val="20000"/>
              </a:spcBef>
              <a:buClr>
                <a:schemeClr val="accent2"/>
              </a:buClr>
              <a:buSzPct val="80000"/>
            </a:pPr>
            <a:r>
              <a:rPr lang="el-GR" sz="2400" dirty="0"/>
              <a:t>	</a:t>
            </a:r>
            <a:endParaRPr lang="el-GR" sz="2400" dirty="0" smtClean="0"/>
          </a:p>
          <a:p>
            <a:pPr marL="742950" lvl="1" indent="-285750" algn="just">
              <a:spcBef>
                <a:spcPct val="20000"/>
              </a:spcBef>
              <a:buClr>
                <a:schemeClr val="accent2"/>
              </a:buClr>
              <a:buSzPct val="80000"/>
              <a:buFont typeface="Wingdings" pitchFamily="2" charset="2"/>
              <a:buChar char="¨"/>
            </a:pPr>
            <a:r>
              <a:rPr lang="el-GR" sz="2400" dirty="0" smtClean="0">
                <a:solidFill>
                  <a:srgbClr val="002060"/>
                </a:solidFill>
              </a:rPr>
              <a:t>έγκαιρη </a:t>
            </a:r>
            <a:r>
              <a:rPr lang="el-GR" sz="2400" dirty="0">
                <a:solidFill>
                  <a:srgbClr val="002060"/>
                </a:solidFill>
              </a:rPr>
              <a:t>έναρξη </a:t>
            </a:r>
            <a:r>
              <a:rPr lang="el-GR" sz="2400" dirty="0" smtClean="0">
                <a:solidFill>
                  <a:srgbClr val="002060"/>
                </a:solidFill>
              </a:rPr>
              <a:t>ανοσοθεραπείας- πρόληψη σχηματισμού </a:t>
            </a:r>
            <a:r>
              <a:rPr lang="el-GR" sz="2400" dirty="0" err="1" smtClean="0">
                <a:solidFill>
                  <a:srgbClr val="002060"/>
                </a:solidFill>
              </a:rPr>
              <a:t>λεμφοζιδίων</a:t>
            </a:r>
            <a:r>
              <a:rPr lang="el-GR" sz="2400" dirty="0" smtClean="0">
                <a:solidFill>
                  <a:srgbClr val="002060"/>
                </a:solidFill>
              </a:rPr>
              <a:t>?</a:t>
            </a:r>
            <a:endParaRPr lang="el-GR" sz="2400" dirty="0">
              <a:solidFill>
                <a:srgbClr val="002060"/>
              </a:solidFill>
            </a:endParaRPr>
          </a:p>
          <a:p>
            <a:pPr marL="742950" lvl="1" indent="-285750" algn="just">
              <a:spcBef>
                <a:spcPct val="20000"/>
              </a:spcBef>
              <a:buClr>
                <a:schemeClr val="accent2"/>
              </a:buClr>
              <a:buSzPct val="80000"/>
              <a:buFont typeface="Wingdings" pitchFamily="2" charset="2"/>
              <a:buNone/>
            </a:pPr>
            <a:endParaRPr lang="el-GR" sz="2400" dirty="0"/>
          </a:p>
          <a:p>
            <a:pPr marL="742950" lvl="1" indent="-285750" algn="just">
              <a:spcBef>
                <a:spcPct val="20000"/>
              </a:spcBef>
              <a:buClr>
                <a:schemeClr val="accent2"/>
              </a:buClr>
              <a:buSzPct val="80000"/>
              <a:buFont typeface="Wingdings" pitchFamily="2" charset="2"/>
              <a:buChar char="¨"/>
            </a:pPr>
            <a:r>
              <a:rPr lang="el-GR" sz="2400" dirty="0"/>
              <a:t>   </a:t>
            </a:r>
            <a:r>
              <a:rPr lang="el-GR" sz="2400" dirty="0">
                <a:solidFill>
                  <a:srgbClr val="002060"/>
                </a:solidFill>
              </a:rPr>
              <a:t>χρήση </a:t>
            </a:r>
            <a:r>
              <a:rPr lang="el-GR" sz="2400" dirty="0" err="1" smtClean="0">
                <a:solidFill>
                  <a:srgbClr val="002060"/>
                </a:solidFill>
              </a:rPr>
              <a:t>ανοσοτροποποιητικών</a:t>
            </a:r>
            <a:r>
              <a:rPr lang="el-GR" sz="2400" dirty="0" smtClean="0">
                <a:solidFill>
                  <a:srgbClr val="002060"/>
                </a:solidFill>
              </a:rPr>
              <a:t>  </a:t>
            </a:r>
            <a:r>
              <a:rPr lang="el-GR" sz="2400" dirty="0">
                <a:solidFill>
                  <a:srgbClr val="002060"/>
                </a:solidFill>
              </a:rPr>
              <a:t>που περνούν τον Α</a:t>
            </a:r>
            <a:r>
              <a:rPr lang="el-GR" sz="2400" dirty="0" smtClean="0">
                <a:solidFill>
                  <a:srgbClr val="002060"/>
                </a:solidFill>
              </a:rPr>
              <a:t>ΕΦ</a:t>
            </a:r>
            <a:r>
              <a:rPr lang="el-GR" sz="2400" dirty="0">
                <a:solidFill>
                  <a:srgbClr val="002060"/>
                </a:solidFill>
              </a:rPr>
              <a:t>? </a:t>
            </a:r>
            <a:endParaRPr lang="el-GR" sz="2400" dirty="0" smtClean="0">
              <a:solidFill>
                <a:srgbClr val="002060"/>
              </a:solidFill>
            </a:endParaRPr>
          </a:p>
          <a:p>
            <a:pPr marL="742950" lvl="1" indent="-285750" algn="just">
              <a:spcBef>
                <a:spcPct val="20000"/>
              </a:spcBef>
              <a:buClr>
                <a:schemeClr val="accent2"/>
              </a:buClr>
              <a:buSzPct val="80000"/>
              <a:buFont typeface="Wingdings" pitchFamily="2" charset="2"/>
              <a:buChar char="¨"/>
            </a:pPr>
            <a:endParaRPr lang="el-GR"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1672"/>
                                        </p:tgtEl>
                                        <p:attrNameLst>
                                          <p:attrName>style.visibility</p:attrName>
                                        </p:attrNameLst>
                                      </p:cBhvr>
                                      <p:to>
                                        <p:strVal val="visible"/>
                                      </p:to>
                                    </p:set>
                                    <p:animEffect transition="in" filter="blinds(horizontal)">
                                      <p:cBhvr>
                                        <p:cTn id="7" dur="500"/>
                                        <p:tgtEl>
                                          <p:spTgt spid="241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2" grpId="0"/>
    </p:bldLst>
  </p:timing>
</p:sld>
</file>

<file path=ppt/tags/tag1.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0.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1.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2.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3.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4.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5.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6.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7.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8.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19.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2.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3.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4.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5.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6.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7.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8.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ags/tag9.xml><?xml version="1.0" encoding="utf-8"?>
<p:tagLst xmlns:a="http://schemas.openxmlformats.org/drawingml/2006/main" xmlns:r="http://schemas.openxmlformats.org/officeDocument/2006/relationships" xmlns:p="http://schemas.openxmlformats.org/presentationml/2006/main">
  <p:tag name="SECTIONNUMBER" val="1"/>
  <p:tag name="SLIDETYPE" val="NovartisTitle"/>
  <p:tag name="DIVIDERPICTUREPATH" val="C:\Program Files\PPTADDIN.2010.EN\Picturegallery\Nvs_03005-s.jpg"/>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6706</TotalTime>
  <Words>9448</Words>
  <Application>Microsoft Office PowerPoint</Application>
  <PresentationFormat>On-screen Show (4:3)</PresentationFormat>
  <Paragraphs>1397</Paragraphs>
  <Slides>176</Slides>
  <Notes>94</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176</vt:i4>
      </vt:variant>
    </vt:vector>
  </HeadingPairs>
  <TitlesOfParts>
    <vt:vector size="181" baseType="lpstr">
      <vt:lpstr>Θέμα του Office</vt:lpstr>
      <vt:lpstr>Slide</vt:lpstr>
      <vt:lpstr>Chart</vt:lpstr>
      <vt:lpstr>Microsoft Office Excel 97-2003 Worksheet</vt:lpstr>
      <vt:lpstr>Φωτογραφία του Photo Editor</vt:lpstr>
      <vt:lpstr> Φλεγμονώδη/απομυελινωτικά νοσήματα του ΚΝΣ: από την παθογένεια προς νέες θεραπείες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κλινικές εκδηλώσεις</vt:lpstr>
      <vt:lpstr>κλινική πορεία νόσου </vt:lpstr>
      <vt:lpstr>Slide 17</vt:lpstr>
      <vt:lpstr>Διάγνωση: διαδικασία 2 σταδίων</vt:lpstr>
      <vt:lpstr>κλινική πορεία υποτροπιάζουσας ΠΣ</vt:lpstr>
      <vt:lpstr>Slide 20</vt:lpstr>
      <vt:lpstr>Slide 21</vt:lpstr>
      <vt:lpstr>Slide 22</vt:lpstr>
      <vt:lpstr>Slide 23</vt:lpstr>
      <vt:lpstr>Slide 24</vt:lpstr>
      <vt:lpstr>Slide 25</vt:lpstr>
      <vt:lpstr>Slide 26</vt:lpstr>
      <vt:lpstr>Slide 27</vt:lpstr>
      <vt:lpstr>Slide 28</vt:lpstr>
      <vt:lpstr>Slide 29</vt:lpstr>
      <vt:lpstr>Slide 30</vt:lpstr>
      <vt:lpstr>Natalizumab: μηχανισμός δράσης</vt:lpstr>
      <vt:lpstr>Slide 32</vt:lpstr>
      <vt:lpstr>Natalizumab : αποτελέσματα μελετών φάσης ΙΙΙ</vt:lpstr>
      <vt:lpstr>Slide 34</vt:lpstr>
      <vt:lpstr>Slide 35</vt:lpstr>
      <vt:lpstr>Slide 36</vt:lpstr>
      <vt:lpstr>Slide 37</vt:lpstr>
      <vt:lpstr>Dendritic cells control T-cell fate</vt:lpstr>
      <vt:lpstr>Slide 39</vt:lpstr>
      <vt:lpstr>Φινγκολιμόδη: μηχανισμός δράσης</vt:lpstr>
      <vt:lpstr>Slide 41</vt:lpstr>
      <vt:lpstr>Slide 42</vt:lpstr>
      <vt:lpstr>Slide 43</vt:lpstr>
      <vt:lpstr>Slide 44</vt:lpstr>
      <vt:lpstr>Slide 45</vt:lpstr>
      <vt:lpstr>Slide 46</vt:lpstr>
      <vt:lpstr>Slide 47</vt:lpstr>
      <vt:lpstr>Slide 48</vt:lpstr>
      <vt:lpstr>CD 4 Τ βοηθητικά λεμφοκύτταρα </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Οξειδωτικό stress</vt:lpstr>
      <vt:lpstr>Slide 102</vt:lpstr>
      <vt:lpstr>Φυσιολογικός ρόλος των ελευθέρων ριζών: φλεγμονή</vt:lpstr>
      <vt:lpstr>Οξειδωτικό stress και πολλαπλή σκλήρυνση</vt:lpstr>
      <vt:lpstr>Οξειδωτικό stress και πολλαπλή σκλήρυνση</vt:lpstr>
      <vt:lpstr>Slide 106</vt:lpstr>
      <vt:lpstr>Ενίσχυση οξειδωτικού stress: o ρόλος του σιδήρου</vt:lpstr>
      <vt:lpstr>Slide 108</vt:lpstr>
      <vt:lpstr>Slide 109</vt:lpstr>
      <vt:lpstr>Ενδογενής αντιοξειδωτική προστασία</vt:lpstr>
      <vt:lpstr>Slide 111</vt:lpstr>
      <vt:lpstr> Φλεγμονώδη/απομυελινωτικά νοσήματα του ΚΝΣ: από την παθογένεια προς νέες θεραπείες  </vt:lpstr>
      <vt:lpstr>Slide 113</vt:lpstr>
      <vt:lpstr>Slide 114</vt:lpstr>
      <vt:lpstr>Slide 115</vt:lpstr>
      <vt:lpstr>Daclizumab High-Yield Process: Overview1</vt:lpstr>
      <vt:lpstr>Slide 117</vt:lpstr>
      <vt:lpstr>Daclizumab (DAC HYP) therapeutic MOA in MS</vt:lpstr>
      <vt:lpstr>Impact of DAC HYP: CD56bright NK cell Expansion </vt:lpstr>
      <vt:lpstr>SELECT: Efficacy Results at Week 52 </vt:lpstr>
      <vt:lpstr>Slide 121</vt:lpstr>
      <vt:lpstr>Neuro-Myelitis Optica (NMO)</vt:lpstr>
      <vt:lpstr>Neuro-Myelitis Optica (NMO)</vt:lpstr>
      <vt:lpstr>Neuro-Myelitis Optica (NMO)</vt:lpstr>
      <vt:lpstr>Slide 125</vt:lpstr>
      <vt:lpstr>Slide 126</vt:lpstr>
      <vt:lpstr>Neuro-Myelitis Optica (NMO)</vt:lpstr>
      <vt:lpstr>Slide 128</vt:lpstr>
      <vt:lpstr>Slide 129</vt:lpstr>
      <vt:lpstr>Slide 130</vt:lpstr>
      <vt:lpstr>Slide 131</vt:lpstr>
      <vt:lpstr>Slide 132</vt:lpstr>
      <vt:lpstr>Slide 133</vt:lpstr>
      <vt:lpstr>Slide 134</vt:lpstr>
      <vt:lpstr>Slide 135</vt:lpstr>
      <vt:lpstr>Slide 136</vt:lpstr>
      <vt:lpstr>NMO vs MS</vt:lpstr>
      <vt:lpstr>NMO vs MS</vt:lpstr>
      <vt:lpstr>NMO-IgG</vt:lpstr>
      <vt:lpstr>NMO-IgG</vt:lpstr>
      <vt:lpstr>NMO  Διάγνωση - κριτήρια</vt:lpstr>
      <vt:lpstr>Slide 142</vt:lpstr>
      <vt:lpstr>NMO  Διάγνωση - κριτήρια</vt:lpstr>
      <vt:lpstr>NMO  Διάγνωση - κριτήρια</vt:lpstr>
      <vt:lpstr>ΟΝ ή ΕΜ και αυτοάνοσα νοσήματα.</vt:lpstr>
      <vt:lpstr>Slide 146</vt:lpstr>
      <vt:lpstr>ΟΝ ή ΕΜ και αυτοάνοσα νοσήματα.</vt:lpstr>
      <vt:lpstr>ΟΝ ή ΕΜ και αυτοάνοσα νοσήματα.</vt:lpstr>
      <vt:lpstr>Αυτοαντισώματα στην NMO</vt:lpstr>
      <vt:lpstr>Μυελοπάθεια και ΟΝ στα ρευματικά νοσήματα</vt:lpstr>
      <vt:lpstr>Είναι μόνο τα anti-AQP4 ;</vt:lpstr>
      <vt:lpstr>Είναι μόνο τα anti-AQP4 ;</vt:lpstr>
      <vt:lpstr>Είναι μόνο τα anti-AQP4 ;</vt:lpstr>
      <vt:lpstr>Θεραπευτική προσέγγιση</vt:lpstr>
      <vt:lpstr>Θεραπευτική προσέγγιση</vt:lpstr>
      <vt:lpstr>Slide 156</vt:lpstr>
      <vt:lpstr>Slide 157</vt:lpstr>
      <vt:lpstr>Slide 158</vt:lpstr>
      <vt:lpstr>Slide 159</vt:lpstr>
      <vt:lpstr> Φλεγμονώδη/απομυελινωτικά νοσήματα του ΚΝΣ: από την παθογένεια προς νέες θεραπείες  </vt:lpstr>
      <vt:lpstr>Slide 161</vt:lpstr>
      <vt:lpstr>Slide 162</vt:lpstr>
      <vt:lpstr>Slide 163</vt:lpstr>
      <vt:lpstr>Φλοιική επαναμυελίνωση</vt:lpstr>
      <vt:lpstr>MOG-EAE lesions are extensively remyelinated</vt:lpstr>
      <vt:lpstr>Slide 166</vt:lpstr>
      <vt:lpstr>Slide 167</vt:lpstr>
      <vt:lpstr>Slide 168</vt:lpstr>
      <vt:lpstr>Slide 169</vt:lpstr>
      <vt:lpstr>Slide 170</vt:lpstr>
      <vt:lpstr>Slide 171</vt:lpstr>
      <vt:lpstr>Slide 172</vt:lpstr>
      <vt:lpstr>Slide 173</vt:lpstr>
      <vt:lpstr>BIIB 033 RENEW: σχεδιασμός</vt:lpstr>
      <vt:lpstr>Slide 175</vt:lpstr>
      <vt:lpstr>Slide 176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«Εξέλιξη της αναπηρίας: είναι αποτέλεσμα της φλεγμονής ή της νευροεκφύλισης;»,</dc:title>
  <dc:creator>PCuser</dc:creator>
  <cp:lastModifiedBy>PCuser</cp:lastModifiedBy>
  <cp:revision>686</cp:revision>
  <dcterms:created xsi:type="dcterms:W3CDTF">2015-02-28T15:49:10Z</dcterms:created>
  <dcterms:modified xsi:type="dcterms:W3CDTF">2017-10-07T11:11:09Z</dcterms:modified>
</cp:coreProperties>
</file>