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87" r:id="rId2"/>
    <p:sldId id="349" r:id="rId3"/>
    <p:sldId id="356" r:id="rId4"/>
    <p:sldId id="335" r:id="rId5"/>
    <p:sldId id="333" r:id="rId6"/>
    <p:sldId id="337" r:id="rId7"/>
    <p:sldId id="297" r:id="rId8"/>
    <p:sldId id="298" r:id="rId9"/>
    <p:sldId id="357" r:id="rId10"/>
    <p:sldId id="316" r:id="rId11"/>
    <p:sldId id="321" r:id="rId12"/>
    <p:sldId id="322" r:id="rId13"/>
    <p:sldId id="340" r:id="rId14"/>
    <p:sldId id="359" r:id="rId15"/>
    <p:sldId id="323" r:id="rId16"/>
    <p:sldId id="324" r:id="rId17"/>
    <p:sldId id="325" r:id="rId18"/>
    <p:sldId id="341" r:id="rId19"/>
    <p:sldId id="338" r:id="rId20"/>
    <p:sldId id="339" r:id="rId21"/>
    <p:sldId id="326" r:id="rId22"/>
    <p:sldId id="329" r:id="rId23"/>
    <p:sldId id="342" r:id="rId24"/>
    <p:sldId id="362" r:id="rId25"/>
    <p:sldId id="363" r:id="rId26"/>
    <p:sldId id="360" r:id="rId27"/>
    <p:sldId id="354" r:id="rId28"/>
    <p:sldId id="343" r:id="rId29"/>
    <p:sldId id="327" r:id="rId30"/>
    <p:sldId id="286" r:id="rId31"/>
    <p:sldId id="275" r:id="rId32"/>
    <p:sldId id="296" r:id="rId33"/>
    <p:sldId id="259" r:id="rId34"/>
    <p:sldId id="346" r:id="rId35"/>
    <p:sldId id="355" r:id="rId36"/>
    <p:sldId id="344" r:id="rId37"/>
    <p:sldId id="345" r:id="rId38"/>
    <p:sldId id="364" r:id="rId39"/>
    <p:sldId id="366" r:id="rId40"/>
    <p:sldId id="368" r:id="rId41"/>
    <p:sldId id="365" r:id="rId42"/>
    <p:sldId id="367" r:id="rId43"/>
    <p:sldId id="35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7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E7917-A559-4343-9D4A-04E30327F1C6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FA719-6E55-9243-A5BB-6C444FB21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6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 psoriasis, genetic and environmental factors trigger keratinocytes to release pro-inflammatory cytokines </a:t>
            </a:r>
          </a:p>
          <a:p>
            <a:endParaRPr lang="en-US" b="0" dirty="0" smtClean="0"/>
          </a:p>
          <a:p>
            <a:pPr marL="165252" indent="-165252"/>
            <a:r>
              <a:rPr lang="en-US" b="0" dirty="0" smtClean="0"/>
              <a:t>In psoriasis a</a:t>
            </a:r>
            <a:r>
              <a:rPr lang="en-US" b="0" baseline="0" dirty="0" smtClean="0"/>
              <a:t> variety of genetic and environmental factors can activate keratinocytes, causing them to release pro-inflammatory cytokines</a:t>
            </a:r>
            <a:r>
              <a:rPr lang="en-US" b="0" baseline="30000" dirty="0" smtClean="0"/>
              <a:t>1,2</a:t>
            </a:r>
            <a:endParaRPr lang="en-US" b="0" baseline="0" dirty="0" smtClean="0"/>
          </a:p>
          <a:p>
            <a:pPr marL="165252" indent="-165252"/>
            <a:endParaRPr lang="en-US" b="0" baseline="0" dirty="0" smtClean="0"/>
          </a:p>
          <a:p>
            <a:pPr defTabSz="881341">
              <a:defRPr/>
            </a:pPr>
            <a:r>
              <a:rPr lang="en-US" dirty="0" smtClean="0"/>
              <a:t>1. Nestle FO, Kaplan DH, Barker J. Psoriasis. </a:t>
            </a:r>
            <a:r>
              <a:rPr lang="en-US" i="1" dirty="0" smtClean="0"/>
              <a:t>N </a:t>
            </a:r>
            <a:r>
              <a:rPr lang="en-US" i="1" dirty="0" err="1" smtClean="0"/>
              <a:t>Engl</a:t>
            </a:r>
            <a:r>
              <a:rPr lang="en-US" i="1" dirty="0" smtClean="0"/>
              <a:t> J Med</a:t>
            </a:r>
            <a:r>
              <a:rPr lang="en-US" dirty="0" smtClean="0"/>
              <a:t>. 2009;361:496-509.</a:t>
            </a:r>
            <a:br>
              <a:rPr lang="en-US" dirty="0" smtClean="0"/>
            </a:br>
            <a:r>
              <a:rPr lang="en-US" dirty="0" smtClean="0"/>
              <a:t>2. Capon F, Burden AD, </a:t>
            </a:r>
            <a:r>
              <a:rPr lang="en-US" dirty="0" err="1" smtClean="0"/>
              <a:t>Trembath</a:t>
            </a:r>
            <a:r>
              <a:rPr lang="en-US" dirty="0" smtClean="0"/>
              <a:t> RC, et al. Psoriasis and other complex trait </a:t>
            </a:r>
            <a:r>
              <a:rPr lang="en-US" dirty="0" err="1" smtClean="0"/>
              <a:t>dermatoses</a:t>
            </a:r>
            <a:r>
              <a:rPr lang="en-US" dirty="0" smtClean="0"/>
              <a:t>: from Loci to functional pathways. </a:t>
            </a:r>
            <a:r>
              <a:rPr lang="en-US" i="1" dirty="0" smtClean="0"/>
              <a:t>J Invest </a:t>
            </a:r>
            <a:r>
              <a:rPr lang="en-US" i="1" dirty="0" err="1" smtClean="0"/>
              <a:t>Dermatol</a:t>
            </a:r>
            <a:r>
              <a:rPr lang="en-US" dirty="0" smtClean="0"/>
              <a:t>. 2012;132:915-922.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176D9-6EE4-934F-920C-FDFB46B9176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3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 smtClean="0"/>
              <a:t>The most direct way to block IL-17A signaling is to block IL-17A</a:t>
            </a:r>
          </a:p>
          <a:p>
            <a:r>
              <a:rPr lang="en-US" altLang="en-US" dirty="0" smtClean="0"/>
              <a:t>Blockade of IL-17A is the most direct way to block IL-17 pathway signaling compared with blocking IL-23 or TNF.  Less direct IL-17 signal blockade might block more immune function than necessary.  </a:t>
            </a:r>
          </a:p>
          <a:p>
            <a:r>
              <a:rPr lang="en-US" altLang="en-US" dirty="0" smtClean="0"/>
              <a:t>While TNF inhibitors have efficacy for treatment of psoriasis the degree of </a:t>
            </a:r>
            <a:r>
              <a:rPr lang="en-US" altLang="en-US" dirty="0" err="1" smtClean="0"/>
              <a:t>immunosuppression</a:t>
            </a:r>
            <a:r>
              <a:rPr lang="en-US" altLang="en-US" dirty="0" smtClean="0"/>
              <a:t> induced by blocking TNF </a:t>
            </a:r>
            <a:r>
              <a:rPr lang="el-GR" altLang="en-US" dirty="0" smtClean="0"/>
              <a:t>α</a:t>
            </a:r>
            <a:r>
              <a:rPr lang="en-US" altLang="en-US" dirty="0" smtClean="0"/>
              <a:t> can lead to adverse events. </a:t>
            </a:r>
            <a:r>
              <a:rPr lang="en-US" altLang="en-US" baseline="30000" dirty="0" smtClean="0"/>
              <a:t>4</a:t>
            </a:r>
          </a:p>
          <a:p>
            <a:r>
              <a:rPr lang="en-US" altLang="en-US" dirty="0" smtClean="0"/>
              <a:t>In clinical trials IL-17A inhibitors have demonstrated the most rapid efficacy compared with inhibition of other cytokines.</a:t>
            </a:r>
            <a:r>
              <a:rPr lang="en-US" altLang="en-US" baseline="30000" dirty="0" smtClean="0"/>
              <a:t>5</a:t>
            </a:r>
            <a:r>
              <a:rPr lang="en-US" altLang="en-US" dirty="0" smtClean="0"/>
              <a:t> 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pPr>
              <a:spcBef>
                <a:spcPct val="0"/>
              </a:spcBef>
              <a:spcAft>
                <a:spcPts val="602"/>
              </a:spcAft>
              <a:buFont typeface="Calibri" pitchFamily="34" charset="0"/>
              <a:buAutoNum type="arabicPeriod"/>
            </a:pPr>
            <a:r>
              <a:rPr lang="en-US" altLang="en-US" dirty="0" smtClean="0"/>
              <a:t>Nestle F, Kaplan DH, Barker J. Psoriasis</a:t>
            </a:r>
            <a:r>
              <a:rPr lang="en-US" altLang="en-US" i="1" dirty="0" smtClean="0"/>
              <a:t>. N </a:t>
            </a:r>
            <a:r>
              <a:rPr lang="en-US" altLang="en-US" i="1" dirty="0" err="1" smtClean="0"/>
              <a:t>Engl</a:t>
            </a:r>
            <a:r>
              <a:rPr lang="en-US" altLang="en-US" i="1" dirty="0" smtClean="0"/>
              <a:t> J Med</a:t>
            </a:r>
            <a:r>
              <a:rPr lang="en-US" altLang="en-US" dirty="0" smtClean="0"/>
              <a:t>. 2009;361:496-509.</a:t>
            </a:r>
          </a:p>
          <a:p>
            <a:pPr>
              <a:spcBef>
                <a:spcPct val="0"/>
              </a:spcBef>
              <a:spcAft>
                <a:spcPts val="602"/>
              </a:spcAft>
              <a:buFont typeface="Calibri" pitchFamily="34" charset="0"/>
              <a:buAutoNum type="arabicPeriod"/>
            </a:pPr>
            <a:r>
              <a:rPr lang="en-US" altLang="en-US" dirty="0" smtClean="0"/>
              <a:t>Kopf M, Bachmann MF, </a:t>
            </a:r>
            <a:r>
              <a:rPr lang="en-US" altLang="en-US" dirty="0" err="1" smtClean="0"/>
              <a:t>Marsland</a:t>
            </a:r>
            <a:r>
              <a:rPr lang="en-US" altLang="en-US" dirty="0" smtClean="0"/>
              <a:t> BJ. Averting inflammation by targeting the cytokine environment. </a:t>
            </a:r>
            <a:r>
              <a:rPr lang="en-US" altLang="en-US" i="1" dirty="0" smtClean="0"/>
              <a:t>Nat Rev Drug </a:t>
            </a:r>
            <a:r>
              <a:rPr lang="en-US" altLang="en-US" i="1" dirty="0" err="1" smtClean="0"/>
              <a:t>Discov</a:t>
            </a:r>
            <a:r>
              <a:rPr lang="en-US" altLang="en-US" dirty="0" smtClean="0"/>
              <a:t>. 2010;9:703-718.</a:t>
            </a:r>
          </a:p>
          <a:p>
            <a:pPr>
              <a:spcBef>
                <a:spcPct val="0"/>
              </a:spcBef>
              <a:spcAft>
                <a:spcPts val="602"/>
              </a:spcAft>
              <a:buFont typeface="Calibri" pitchFamily="34" charset="0"/>
              <a:buAutoNum type="arabicPeriod"/>
            </a:pPr>
            <a:r>
              <a:rPr lang="en-US" altLang="en-US" dirty="0" smtClean="0"/>
              <a:t>Garber K. Psoriasis: from bed to bench and back. </a:t>
            </a:r>
            <a:r>
              <a:rPr lang="en-US" altLang="en-US" i="1" dirty="0" smtClean="0"/>
              <a:t>Nat </a:t>
            </a:r>
            <a:r>
              <a:rPr lang="en-US" altLang="en-US" i="1" dirty="0" err="1" smtClean="0"/>
              <a:t>Biotechnol</a:t>
            </a:r>
            <a:r>
              <a:rPr lang="en-US" altLang="en-US" dirty="0" smtClean="0"/>
              <a:t>. 2011;29:563-566.</a:t>
            </a:r>
          </a:p>
          <a:p>
            <a:pPr>
              <a:spcBef>
                <a:spcPct val="0"/>
              </a:spcBef>
              <a:spcAft>
                <a:spcPts val="602"/>
              </a:spcAft>
              <a:buFont typeface="Calibri" pitchFamily="34" charset="0"/>
              <a:buAutoNum type="arabicPeriod"/>
            </a:pPr>
            <a:r>
              <a:rPr lang="en-US" altLang="en-US" dirty="0" smtClean="0"/>
              <a:t>Johnson-Huang L, Lowes M and Krueger J. Putting together the psoriasis puzzle: an update on developing targeted therapies </a:t>
            </a:r>
            <a:r>
              <a:rPr lang="en-US" altLang="en-US" i="1" dirty="0" smtClean="0"/>
              <a:t>Disease Models and Mechanisms</a:t>
            </a:r>
            <a:r>
              <a:rPr lang="en-US" altLang="en-US" dirty="0" smtClean="0"/>
              <a:t> 2012;5:423-433</a:t>
            </a:r>
          </a:p>
          <a:p>
            <a:pPr>
              <a:spcBef>
                <a:spcPct val="0"/>
              </a:spcBef>
              <a:spcAft>
                <a:spcPts val="602"/>
              </a:spcAft>
              <a:buFont typeface="Calibri" pitchFamily="34" charset="0"/>
              <a:buAutoNum type="arabicPeriod"/>
            </a:pPr>
            <a:r>
              <a:rPr lang="en-US" altLang="en-US" dirty="0" smtClean="0"/>
              <a:t>Lowes M, Russell C, Martin D et al. The IL-23/Th17 pathogenic axis in psoriasis is amplified by </a:t>
            </a:r>
            <a:r>
              <a:rPr lang="en-US" altLang="en-US" dirty="0" err="1" smtClean="0"/>
              <a:t>keratinocyte</a:t>
            </a:r>
            <a:r>
              <a:rPr lang="en-US" altLang="en-US" dirty="0" smtClean="0"/>
              <a:t>  responses  </a:t>
            </a:r>
            <a:r>
              <a:rPr lang="en-US" altLang="en-US" i="1" dirty="0" smtClean="0"/>
              <a:t>Trends in Immunology</a:t>
            </a:r>
            <a:r>
              <a:rPr lang="en-US" altLang="en-US" dirty="0" smtClean="0"/>
              <a:t> 2013;4:174-181</a:t>
            </a:r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358465" y="8684900"/>
            <a:ext cx="497903" cy="457639"/>
          </a:xfrm>
        </p:spPr>
        <p:txBody>
          <a:bodyPr/>
          <a:lstStyle/>
          <a:p>
            <a:pPr>
              <a:defRPr/>
            </a:pPr>
            <a:fld id="{C4282710-ACDA-4A12-B814-9B7593ED1D13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C2DE6-4762-5F41-A151-06BBF52B4547}" type="slidenum">
              <a:rPr lang="en-US"/>
              <a:pPr/>
              <a:t>15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715375" y="6381750"/>
            <a:ext cx="428625" cy="27305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00798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FA64285-5E61-4379-A732-752D1EBD56F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18" y="125085"/>
            <a:ext cx="7425863" cy="78641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008998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518" y="1375930"/>
            <a:ext cx="7425863" cy="4750233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998"/>
              </a:buClr>
              <a:buSzPct val="100000"/>
              <a:buFont typeface="Wingdings" charset="2"/>
              <a:buChar char="§"/>
              <a:tabLst/>
              <a:defRPr sz="2200" b="0" i="0">
                <a:latin typeface="Arial"/>
                <a:cs typeface="Arial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>
                <a:latin typeface="Arial"/>
                <a:cs typeface="Arial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>
                <a:latin typeface="Arial"/>
                <a:cs typeface="Arial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27531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Photo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ribbon.png"/>
          <p:cNvPicPr>
            <a:picLocks noChangeAspect="1"/>
          </p:cNvPicPr>
          <p:nvPr/>
        </p:nvPicPr>
        <p:blipFill>
          <a:blip r:embed="rId2">
            <a:extLst/>
          </a:blip>
          <a:srcRect l="94844" r="484"/>
          <a:stretch>
            <a:fillRect/>
          </a:stretch>
        </p:blipFill>
        <p:spPr>
          <a:xfrm>
            <a:off x="321469" y="340429"/>
            <a:ext cx="116086" cy="937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textbackground.jpg"/>
          <p:cNvPicPr>
            <a:picLocks noChangeAspect="1"/>
          </p:cNvPicPr>
          <p:nvPr/>
        </p:nvPicPr>
        <p:blipFill>
          <a:blip r:embed="rId3">
            <a:extLst/>
          </a:blip>
          <a:srcRect l="96044" r="60" b="40"/>
          <a:stretch>
            <a:fillRect/>
          </a:stretch>
        </p:blipFill>
        <p:spPr>
          <a:xfrm>
            <a:off x="0" y="0"/>
            <a:ext cx="3429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ribbon.png"/>
          <p:cNvPicPr>
            <a:picLocks noChangeAspect="1"/>
          </p:cNvPicPr>
          <p:nvPr/>
        </p:nvPicPr>
        <p:blipFill>
          <a:blip r:embed="rId2">
            <a:extLst/>
          </a:blip>
          <a:srcRect l="82246" r="3835"/>
          <a:stretch>
            <a:fillRect/>
          </a:stretch>
        </p:blipFill>
        <p:spPr>
          <a:xfrm>
            <a:off x="0" y="340429"/>
            <a:ext cx="343031" cy="9297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>
            <a:spLocks noGrp="1"/>
          </p:cNvSpPr>
          <p:nvPr>
            <p:ph type="pic" sz="half" idx="13"/>
          </p:nvPr>
        </p:nvSpPr>
        <p:spPr>
          <a:xfrm>
            <a:off x="4858879" y="2080618"/>
            <a:ext cx="3768329" cy="3973873"/>
          </a:xfrm>
          <a:prstGeom prst="rect">
            <a:avLst/>
          </a:prstGeom>
          <a:effectLst>
            <a:outerShdw blurRad="38100" dist="38100" dir="2700000" rotWithShape="0">
              <a:srgbClr val="F7FDFF"/>
            </a:outerShdw>
          </a:effectLst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857250" y="803672"/>
            <a:ext cx="7768828" cy="93761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857250" y="2080617"/>
            <a:ext cx="3768328" cy="3973711"/>
          </a:xfrm>
          <a:prstGeom prst="rect">
            <a:avLst/>
          </a:prstGeom>
        </p:spPr>
        <p:txBody>
          <a:bodyPr anchor="ctr"/>
          <a:lstStyle>
            <a:lvl1pPr marL="446469" indent="-446469">
              <a:lnSpc>
                <a:spcPct val="140000"/>
              </a:lnSpc>
              <a:spcBef>
                <a:spcPts val="1828"/>
              </a:spcBef>
              <a:defRPr sz="2000" spc="20"/>
            </a:lvl1pPr>
            <a:lvl2pPr marL="580409" indent="-446469">
              <a:lnSpc>
                <a:spcPct val="140000"/>
              </a:lnSpc>
              <a:spcBef>
                <a:spcPts val="1828"/>
              </a:spcBef>
              <a:defRPr sz="2000" spc="20"/>
            </a:lvl2pPr>
            <a:lvl3pPr marL="714350" indent="-446469">
              <a:lnSpc>
                <a:spcPct val="140000"/>
              </a:lnSpc>
              <a:spcBef>
                <a:spcPts val="1828"/>
              </a:spcBef>
              <a:defRPr sz="2000" spc="20"/>
            </a:lvl3pPr>
            <a:lvl4pPr marL="848290" indent="-446469">
              <a:lnSpc>
                <a:spcPct val="140000"/>
              </a:lnSpc>
              <a:spcBef>
                <a:spcPts val="1828"/>
              </a:spcBef>
              <a:defRPr sz="2000" spc="20"/>
            </a:lvl4pPr>
            <a:lvl5pPr marL="982231" indent="-446469">
              <a:lnSpc>
                <a:spcPct val="140000"/>
              </a:lnSpc>
              <a:spcBef>
                <a:spcPts val="1828"/>
              </a:spcBef>
              <a:defRPr sz="2000" spc="2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25072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4FF0B-755B-8840-BAE7-B4DF4C54C334}" type="datetimeFigureOut">
              <a:rPr lang="en-US" smtClean="0"/>
              <a:pPr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BBC2E-2A95-B948-88A2-F7695C3A4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hyperlink" Target="mailto:pverginis@bioacademy.g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Relationship Id="rId3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gif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8" y="2447514"/>
            <a:ext cx="264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 descr="BRFAA_colo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7188" y="141288"/>
            <a:ext cx="225742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8600" y="5084763"/>
            <a:ext cx="58023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imes New Roman" pitchFamily="-108" charset="0"/>
              </a:rPr>
              <a:t>Verginis Panos</a:t>
            </a:r>
          </a:p>
          <a:p>
            <a:r>
              <a:rPr lang="en-US">
                <a:latin typeface="Times New Roman" pitchFamily="-108" charset="0"/>
              </a:rPr>
              <a:t>Laboratory of Cellular Immunology and Immune Regulation</a:t>
            </a:r>
          </a:p>
          <a:p>
            <a:r>
              <a:rPr lang="en-US">
                <a:latin typeface="Times New Roman" pitchFamily="-108" charset="0"/>
              </a:rPr>
              <a:t>Department of Immunology and Transplantation</a:t>
            </a:r>
          </a:p>
          <a:p>
            <a:r>
              <a:rPr lang="en-US">
                <a:latin typeface="Times New Roman" pitchFamily="-108" charset="0"/>
              </a:rPr>
              <a:t>Biomedical Research Foundation, Academy of Athens</a:t>
            </a:r>
          </a:p>
          <a:p>
            <a:r>
              <a:rPr lang="en-US">
                <a:latin typeface="Times New Roman" pitchFamily="-108" charset="0"/>
                <a:hlinkClick r:id="rId3"/>
              </a:rPr>
              <a:t>pverginis@bioacademy.gr</a:t>
            </a:r>
            <a:r>
              <a:rPr lang="en-US">
                <a:latin typeface="Times New Roman" pitchFamily="-10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73300" y="2816846"/>
            <a:ext cx="5151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/>
              <a:t>Τι </a:t>
            </a:r>
            <a:r>
              <a:rPr lang="el-GR" sz="2800" b="1" dirty="0" smtClean="0"/>
              <a:t>Νεότερο</a:t>
            </a:r>
            <a:r>
              <a:rPr lang="en-US" sz="2800" b="1" dirty="0" smtClean="0"/>
              <a:t> </a:t>
            </a:r>
            <a:r>
              <a:rPr lang="el-GR" sz="2800" b="1" dirty="0" smtClean="0"/>
              <a:t>στην Ανοσολογία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723900" y="91866"/>
            <a:ext cx="7743825" cy="914609"/>
          </a:xfrm>
        </p:spPr>
        <p:txBody>
          <a:bodyPr>
            <a:normAutofit fontScale="90000"/>
          </a:bodyPr>
          <a:lstStyle/>
          <a:p>
            <a:r>
              <a:rPr lang="el-GR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</a:t>
            </a:r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IL17A </a:t>
            </a:r>
            <a:r>
              <a:rPr lang="el-GR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έχει πιο στοχευμένη δράση, γιατί δρα απευθείας στο κερατινοκύτταρο</a:t>
            </a:r>
            <a:endParaRPr lang="en-US" altLang="en-US" sz="2000" b="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5508625" y="4533900"/>
            <a:ext cx="674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en-US" altLang="en-US" sz="1400" b="1" smtClean="0">
                <a:solidFill>
                  <a:srgbClr val="000000"/>
                </a:solidFill>
                <a:latin typeface="Arial Black" pitchFamily="34" charset="0"/>
                <a:ea typeface="MS PGothic" pitchFamily="34" charset="-128"/>
              </a:rPr>
              <a:t>IL-23</a:t>
            </a: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6837363" y="2528888"/>
            <a:ext cx="814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en-US" altLang="en-US" sz="1400" b="1" smtClean="0">
                <a:solidFill>
                  <a:srgbClr val="000000"/>
                </a:solidFill>
                <a:latin typeface="Arial Black" pitchFamily="34" charset="0"/>
                <a:ea typeface="MS PGothic" pitchFamily="34" charset="-128"/>
              </a:rPr>
              <a:t>IL-17A</a:t>
            </a:r>
          </a:p>
        </p:txBody>
      </p:sp>
      <p:sp>
        <p:nvSpPr>
          <p:cNvPr id="156" name="TextBox 155"/>
          <p:cNvSpPr txBox="1">
            <a:spLocks noChangeArrowheads="1"/>
          </p:cNvSpPr>
          <p:nvPr/>
        </p:nvSpPr>
        <p:spPr bwMode="auto">
          <a:xfrm>
            <a:off x="3130550" y="2273300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en-US" altLang="en-US" sz="1400" b="1" smtClean="0">
                <a:solidFill>
                  <a:prstClr val="black"/>
                </a:solidFill>
                <a:latin typeface="Arial Black" pitchFamily="34" charset="0"/>
                <a:ea typeface="MS PGothic" pitchFamily="34" charset="-128"/>
              </a:rPr>
              <a:t>TNF</a:t>
            </a:r>
          </a:p>
        </p:txBody>
      </p:sp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3933825" y="2035175"/>
            <a:ext cx="327025" cy="40005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>
              <a:spcAft>
                <a:spcPct val="0"/>
              </a:spcAft>
            </a:pPr>
            <a:r>
              <a:rPr lang="en-US" altLang="en-US" sz="2000" b="1" dirty="0" smtClean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6045200" y="4100513"/>
            <a:ext cx="327025" cy="401637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>
              <a:spcAft>
                <a:spcPct val="0"/>
              </a:spcAft>
            </a:pPr>
            <a:r>
              <a:rPr lang="en-US" altLang="en-US" sz="2000" b="1" smtClean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7645400" y="1787525"/>
            <a:ext cx="327025" cy="40005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>
              <a:spcAft>
                <a:spcPct val="0"/>
              </a:spcAft>
            </a:pPr>
            <a:r>
              <a:rPr lang="en-US" altLang="en-US" sz="2000" b="1" smtClean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60" name="Isosceles Triangle 159"/>
          <p:cNvSpPr/>
          <p:nvPr/>
        </p:nvSpPr>
        <p:spPr>
          <a:xfrm rot="5400000">
            <a:off x="2370138" y="1563688"/>
            <a:ext cx="1789112" cy="4437062"/>
          </a:xfrm>
          <a:prstGeom prst="triangle">
            <a:avLst/>
          </a:prstGeom>
          <a:gradFill>
            <a:gsLst>
              <a:gs pos="60000">
                <a:srgbClr val="E9EFF7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6335713" y="4252913"/>
            <a:ext cx="10842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eaLnBrk="1" hangingPunct="1">
              <a:spcAft>
                <a:spcPct val="0"/>
              </a:spcAft>
            </a:pPr>
            <a:r>
              <a:rPr lang="en-GB" altLang="en-US" sz="1400" b="1" smtClean="0">
                <a:solidFill>
                  <a:srgbClr val="000000"/>
                </a:solidFill>
              </a:rPr>
              <a:t>Keratinocyte</a:t>
            </a:r>
          </a:p>
        </p:txBody>
      </p:sp>
      <p:sp>
        <p:nvSpPr>
          <p:cNvPr id="162" name="TextBox 161"/>
          <p:cNvSpPr txBox="1">
            <a:spLocks noChangeArrowheads="1"/>
          </p:cNvSpPr>
          <p:nvPr/>
        </p:nvSpPr>
        <p:spPr bwMode="auto">
          <a:xfrm>
            <a:off x="2138363" y="4089400"/>
            <a:ext cx="11033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eaLnBrk="1" hangingPunct="1">
              <a:spcAft>
                <a:spcPct val="0"/>
              </a:spcAft>
            </a:pPr>
            <a:r>
              <a:rPr lang="en-GB" altLang="en-US" sz="1400" b="1" smtClean="0">
                <a:solidFill>
                  <a:srgbClr val="000000"/>
                </a:solidFill>
              </a:rPr>
              <a:t>Activated </a:t>
            </a:r>
          </a:p>
          <a:p>
            <a:pPr algn="ctr" defTabSz="457200" eaLnBrk="1" hangingPunct="1">
              <a:spcAft>
                <a:spcPct val="0"/>
              </a:spcAft>
            </a:pPr>
            <a:r>
              <a:rPr lang="en-GB" altLang="en-US" sz="1400" b="1" smtClean="0">
                <a:solidFill>
                  <a:srgbClr val="000000"/>
                </a:solidFill>
              </a:rPr>
              <a:t>dendritic cell</a:t>
            </a:r>
          </a:p>
        </p:txBody>
      </p:sp>
      <p:sp>
        <p:nvSpPr>
          <p:cNvPr id="163" name="TextBox 162"/>
          <p:cNvSpPr txBox="1">
            <a:spLocks noChangeArrowheads="1"/>
          </p:cNvSpPr>
          <p:nvPr/>
        </p:nvSpPr>
        <p:spPr bwMode="auto">
          <a:xfrm>
            <a:off x="4127500" y="4164013"/>
            <a:ext cx="7635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eaLnBrk="1" hangingPunct="1">
              <a:spcAft>
                <a:spcPct val="0"/>
              </a:spcAft>
            </a:pPr>
            <a:r>
              <a:rPr lang="en-GB" altLang="en-US" sz="1400" b="1" smtClean="0">
                <a:solidFill>
                  <a:srgbClr val="000000"/>
                </a:solidFill>
              </a:rPr>
              <a:t>Th17 cell</a:t>
            </a:r>
          </a:p>
        </p:txBody>
      </p:sp>
      <p:pic>
        <p:nvPicPr>
          <p:cNvPr id="164" name="Picture 2" descr="\\Znycfp2\ny dept\NY Bioscience\NOVARTIS\AIN457\PROGRAM (CROSS INDICATION)\Master slide deck\Files from Audra\GHP Powerpoint visuals portfolio_22Jan13\Molecules and lipid bilayer\IL-17A homodimer smaller.tif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18786908">
            <a:off x="5345113" y="3540125"/>
            <a:ext cx="650875" cy="7461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4"/>
          <p:cNvGrpSpPr/>
          <p:nvPr/>
        </p:nvGrpSpPr>
        <p:grpSpPr>
          <a:xfrm>
            <a:off x="6066212" y="3678404"/>
            <a:ext cx="521888" cy="202293"/>
            <a:chOff x="6113092" y="3916780"/>
            <a:chExt cx="521888" cy="2022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6" name="Rounded Rectangle 165"/>
            <p:cNvSpPr/>
            <p:nvPr/>
          </p:nvSpPr>
          <p:spPr>
            <a:xfrm rot="16215557">
              <a:off x="6436794" y="3882845"/>
              <a:ext cx="38477" cy="35789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grpSp>
          <p:nvGrpSpPr>
            <p:cNvPr id="3" name="Group 53"/>
            <p:cNvGrpSpPr/>
            <p:nvPr/>
          </p:nvGrpSpPr>
          <p:grpSpPr>
            <a:xfrm>
              <a:off x="6113136" y="3916780"/>
              <a:ext cx="192926" cy="202293"/>
              <a:chOff x="6165298" y="3893406"/>
              <a:chExt cx="140719" cy="251555"/>
            </a:xfrm>
          </p:grpSpPr>
          <p:sp>
            <p:nvSpPr>
              <p:cNvPr id="169" name="Block Arc 168"/>
              <p:cNvSpPr/>
              <p:nvPr/>
            </p:nvSpPr>
            <p:spPr>
              <a:xfrm rot="10815557">
                <a:off x="6165298" y="3947769"/>
                <a:ext cx="140157" cy="197192"/>
              </a:xfrm>
              <a:prstGeom prst="blockArc">
                <a:avLst>
                  <a:gd name="adj1" fmla="val 10800000"/>
                  <a:gd name="adj2" fmla="val 18947088"/>
                  <a:gd name="adj3" fmla="val 18521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Block Arc 169"/>
              <p:cNvSpPr/>
              <p:nvPr/>
            </p:nvSpPr>
            <p:spPr>
              <a:xfrm rot="10815557">
                <a:off x="6165860" y="3893406"/>
                <a:ext cx="140157" cy="197192"/>
              </a:xfrm>
              <a:prstGeom prst="blockArc">
                <a:avLst>
                  <a:gd name="adj1" fmla="val 2569180"/>
                  <a:gd name="adj2" fmla="val 10381210"/>
                  <a:gd name="adj3" fmla="val 19900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8" name="Rounded Rectangle 167"/>
            <p:cNvSpPr/>
            <p:nvPr/>
          </p:nvSpPr>
          <p:spPr>
            <a:xfrm rot="16215557">
              <a:off x="6434111" y="3789990"/>
              <a:ext cx="38477" cy="35789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71" name="Straight Arrow Connector 170"/>
          <p:cNvCxnSpPr>
            <a:stCxn id="176" idx="3"/>
          </p:cNvCxnSpPr>
          <p:nvPr/>
        </p:nvCxnSpPr>
        <p:spPr>
          <a:xfrm flipV="1">
            <a:off x="3137657" y="3777674"/>
            <a:ext cx="934954" cy="1205"/>
          </a:xfrm>
          <a:prstGeom prst="straightConnector1">
            <a:avLst/>
          </a:prstGeom>
          <a:ln w="57150"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1204866" y="3777674"/>
            <a:ext cx="934954" cy="1588"/>
          </a:xfrm>
          <a:prstGeom prst="straightConnector1">
            <a:avLst/>
          </a:prstGeom>
          <a:ln w="57150"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Freeform 172"/>
          <p:cNvSpPr/>
          <p:nvPr/>
        </p:nvSpPr>
        <p:spPr>
          <a:xfrm flipH="1">
            <a:off x="5657850" y="2611438"/>
            <a:ext cx="44450" cy="860425"/>
          </a:xfrm>
          <a:custGeom>
            <a:avLst/>
            <a:gdLst>
              <a:gd name="connsiteX0" fmla="*/ 0 w 0"/>
              <a:gd name="connsiteY0" fmla="*/ 0 h 1063925"/>
              <a:gd name="connsiteX1" fmla="*/ 0 w 0"/>
              <a:gd name="connsiteY1" fmla="*/ 1063925 h 106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63925">
                <a:moveTo>
                  <a:pt x="0" y="0"/>
                </a:moveTo>
                <a:lnTo>
                  <a:pt x="0" y="1063925"/>
                </a:ln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174" name="Picture 173" descr="E:\AINstills_PSDs_PNGs\PNG_cropped_highres\Keratinocy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9525" y="3336925"/>
            <a:ext cx="1016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5" name="Picture 11" descr="\\znycfp2\ny dept\NY Bioscience\NOVARTIS\AIN457\PROGRAM (CROSS INDICATION)\Master slide deck\GHP visuals portfolio\GHP visuals portfolio\Cells\PNG files\Th17 Ce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3533775"/>
            <a:ext cx="68103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3" descr="\\znycfp2\ny dept\NY Bioscience\NOVARTIS\AIN457\PROGRAM (CROSS INDICATION)\Master slide deck\GHP visuals portfolio\GHP visuals portfolio\Cells\PNG files\Dendritic cel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3417888"/>
            <a:ext cx="99695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" name="Freeform 176"/>
          <p:cNvSpPr/>
          <p:nvPr/>
        </p:nvSpPr>
        <p:spPr>
          <a:xfrm flipH="1">
            <a:off x="3546475" y="2611438"/>
            <a:ext cx="46038" cy="860425"/>
          </a:xfrm>
          <a:custGeom>
            <a:avLst/>
            <a:gdLst>
              <a:gd name="connsiteX0" fmla="*/ 0 w 0"/>
              <a:gd name="connsiteY0" fmla="*/ 0 h 1063925"/>
              <a:gd name="connsiteX1" fmla="*/ 0 w 0"/>
              <a:gd name="connsiteY1" fmla="*/ 1063925 h 106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63925">
                <a:moveTo>
                  <a:pt x="0" y="0"/>
                </a:moveTo>
                <a:lnTo>
                  <a:pt x="0" y="1063925"/>
                </a:ln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78" name="Freeform 177"/>
          <p:cNvSpPr/>
          <p:nvPr/>
        </p:nvSpPr>
        <p:spPr>
          <a:xfrm flipH="1">
            <a:off x="1652588" y="2560638"/>
            <a:ext cx="46037" cy="860425"/>
          </a:xfrm>
          <a:custGeom>
            <a:avLst/>
            <a:gdLst>
              <a:gd name="connsiteX0" fmla="*/ 0 w 0"/>
              <a:gd name="connsiteY0" fmla="*/ 0 h 1063925"/>
              <a:gd name="connsiteX1" fmla="*/ 0 w 0"/>
              <a:gd name="connsiteY1" fmla="*/ 1063925 h 106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63925">
                <a:moveTo>
                  <a:pt x="0" y="0"/>
                </a:moveTo>
                <a:lnTo>
                  <a:pt x="0" y="1063925"/>
                </a:ln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5319" name="Content Placeholder 2"/>
          <p:cNvSpPr txBox="1">
            <a:spLocks/>
          </p:cNvSpPr>
          <p:nvPr/>
        </p:nvSpPr>
        <p:spPr bwMode="auto">
          <a:xfrm>
            <a:off x="400050" y="5854700"/>
            <a:ext cx="6184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358775" indent="-358775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539750" indent="-179388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898525" indent="-179388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>
              <a:spcAft>
                <a:spcPct val="0"/>
              </a:spcAft>
            </a:pPr>
            <a:r>
              <a:rPr lang="en-US" altLang="en-US" sz="900" dirty="0" smtClean="0">
                <a:solidFill>
                  <a:srgbClr val="737C78"/>
                </a:solidFill>
              </a:rPr>
              <a:t>IL, interleukin; </a:t>
            </a:r>
            <a:r>
              <a:rPr lang="en-US" altLang="en-US" sz="900" dirty="0" err="1" smtClean="0">
                <a:solidFill>
                  <a:srgbClr val="737C78"/>
                </a:solidFill>
              </a:rPr>
              <a:t>Th</a:t>
            </a:r>
            <a:r>
              <a:rPr lang="en-US" altLang="en-US" sz="900" dirty="0" smtClean="0">
                <a:solidFill>
                  <a:srgbClr val="737C78"/>
                </a:solidFill>
              </a:rPr>
              <a:t>, helper T cells; TNF, tumor necrosis factor.</a:t>
            </a:r>
          </a:p>
          <a:p>
            <a:pPr defTabSz="457200" eaLnBrk="1" hangingPunct="1">
              <a:spcAft>
                <a:spcPct val="0"/>
              </a:spcAft>
            </a:pPr>
            <a:r>
              <a:rPr lang="en-US" altLang="en-US" sz="900" dirty="0" smtClean="0">
                <a:solidFill>
                  <a:srgbClr val="737C78"/>
                </a:solidFill>
              </a:rPr>
              <a:t>Adapted from Nestle FO et al. N </a:t>
            </a:r>
            <a:r>
              <a:rPr lang="en-US" altLang="en-US" sz="900" dirty="0" err="1" smtClean="0">
                <a:solidFill>
                  <a:srgbClr val="737C78"/>
                </a:solidFill>
              </a:rPr>
              <a:t>Engl</a:t>
            </a:r>
            <a:r>
              <a:rPr lang="en-US" altLang="en-US" sz="900" dirty="0" smtClean="0">
                <a:solidFill>
                  <a:srgbClr val="737C78"/>
                </a:solidFill>
              </a:rPr>
              <a:t> J Med. 2009;361:496-509; Kopf M et al. Nat Rev Drug </a:t>
            </a:r>
            <a:r>
              <a:rPr lang="en-US" altLang="en-US" sz="900" dirty="0" err="1" smtClean="0">
                <a:solidFill>
                  <a:srgbClr val="737C78"/>
                </a:solidFill>
              </a:rPr>
              <a:t>Discov</a:t>
            </a:r>
            <a:r>
              <a:rPr lang="en-US" altLang="en-US" sz="900" dirty="0" smtClean="0">
                <a:solidFill>
                  <a:srgbClr val="737C78"/>
                </a:solidFill>
              </a:rPr>
              <a:t>. 2010;9:703-718; Garber K. Nat </a:t>
            </a:r>
            <a:r>
              <a:rPr lang="en-US" altLang="en-US" sz="900" dirty="0" err="1" smtClean="0">
                <a:solidFill>
                  <a:srgbClr val="737C78"/>
                </a:solidFill>
              </a:rPr>
              <a:t>Biotechnol</a:t>
            </a:r>
            <a:r>
              <a:rPr lang="en-US" altLang="en-US" sz="900" dirty="0" smtClean="0">
                <a:solidFill>
                  <a:srgbClr val="737C78"/>
                </a:solidFill>
              </a:rPr>
              <a:t>. 2011;29:563-566.</a:t>
            </a: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5207000" y="2720975"/>
            <a:ext cx="2400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en-US" altLang="en-US" sz="1100" b="1" u="sng" smtClean="0">
                <a:solidFill>
                  <a:srgbClr val="007988"/>
                </a:solidFill>
                <a:latin typeface="Arial Black" pitchFamily="34" charset="0"/>
                <a:ea typeface="MS PGothic" pitchFamily="34" charset="-128"/>
              </a:rPr>
              <a:t>IL-17 </a:t>
            </a:r>
            <a:r>
              <a:rPr lang="en-US" altLang="en-US" sz="1100" b="1" u="sng" smtClean="0">
                <a:solidFill>
                  <a:srgbClr val="007988"/>
                </a:solidFill>
                <a:ea typeface="MS PGothic" pitchFamily="34" charset="-128"/>
              </a:rPr>
              <a:t>Inhibitors</a:t>
            </a:r>
          </a:p>
          <a:p>
            <a:pPr algn="ctr" eaLnBrk="1" hangingPunct="1">
              <a:spcAft>
                <a:spcPct val="0"/>
              </a:spcAft>
            </a:pPr>
            <a:r>
              <a:rPr lang="en-US" altLang="en-US" sz="1100" b="1" smtClean="0">
                <a:solidFill>
                  <a:prstClr val="black"/>
                </a:solidFill>
                <a:ea typeface="MS PGothic" pitchFamily="34" charset="-128"/>
              </a:rPr>
              <a:t>Secukinumab (Cosentyx)</a:t>
            </a:r>
          </a:p>
          <a:p>
            <a:pPr algn="ctr" eaLnBrk="1" hangingPunct="1">
              <a:spcAft>
                <a:spcPct val="0"/>
              </a:spcAft>
            </a:pPr>
            <a:r>
              <a:rPr lang="en-US" altLang="en-US" sz="1100" smtClean="0">
                <a:solidFill>
                  <a:prstClr val="black"/>
                </a:solidFill>
                <a:ea typeface="MS PGothic" pitchFamily="34" charset="-128"/>
              </a:rPr>
              <a:t>Brodalumab</a:t>
            </a:r>
          </a:p>
          <a:p>
            <a:pPr algn="ctr" eaLnBrk="1" hangingPunct="1">
              <a:spcAft>
                <a:spcPct val="0"/>
              </a:spcAft>
            </a:pPr>
            <a:r>
              <a:rPr lang="en-US" altLang="en-US" sz="1100" smtClean="0">
                <a:solidFill>
                  <a:prstClr val="black"/>
                </a:solidFill>
                <a:ea typeface="MS PGothic" pitchFamily="34" charset="-128"/>
              </a:rPr>
              <a:t>Ixekizumab</a:t>
            </a:r>
          </a:p>
        </p:txBody>
      </p: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3195638" y="2497138"/>
            <a:ext cx="2400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en-US" altLang="en-US" sz="1100" b="1" u="sng" smtClean="0">
                <a:solidFill>
                  <a:srgbClr val="007988"/>
                </a:solidFill>
                <a:latin typeface="Arial Black" pitchFamily="34" charset="0"/>
                <a:ea typeface="MS PGothic" pitchFamily="34" charset="-128"/>
              </a:rPr>
              <a:t>IL-12/IL-23 </a:t>
            </a:r>
            <a:r>
              <a:rPr lang="en-US" altLang="en-US" sz="1100" b="1" u="sng" smtClean="0">
                <a:solidFill>
                  <a:srgbClr val="007988"/>
                </a:solidFill>
                <a:ea typeface="MS PGothic" pitchFamily="34" charset="-128"/>
              </a:rPr>
              <a:t>Inhibitors</a:t>
            </a:r>
            <a:endParaRPr lang="en-US" altLang="en-US" sz="1100" b="1" smtClean="0">
              <a:solidFill>
                <a:srgbClr val="007988"/>
              </a:solidFill>
              <a:ea typeface="MS PGothic" pitchFamily="34" charset="-128"/>
            </a:endParaRPr>
          </a:p>
          <a:p>
            <a:pPr algn="ctr" eaLnBrk="1" hangingPunct="1">
              <a:spcAft>
                <a:spcPct val="0"/>
              </a:spcAft>
            </a:pPr>
            <a:r>
              <a:rPr lang="en-US" altLang="en-US" sz="1100" b="1" smtClean="0">
                <a:solidFill>
                  <a:srgbClr val="000000"/>
                </a:solidFill>
                <a:ea typeface="MS PGothic" pitchFamily="34" charset="-128"/>
              </a:rPr>
              <a:t>Ustekinumab</a:t>
            </a:r>
          </a:p>
        </p:txBody>
      </p:sp>
      <p:sp>
        <p:nvSpPr>
          <p:cNvPr id="31" name="TextBox 27"/>
          <p:cNvSpPr txBox="1">
            <a:spLocks noChangeArrowheads="1"/>
          </p:cNvSpPr>
          <p:nvPr/>
        </p:nvSpPr>
        <p:spPr bwMode="auto">
          <a:xfrm>
            <a:off x="1328738" y="2338388"/>
            <a:ext cx="20939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en-US" altLang="en-US" sz="1100" b="1" u="sng" smtClean="0">
                <a:solidFill>
                  <a:srgbClr val="007988"/>
                </a:solidFill>
                <a:latin typeface="Arial Black" pitchFamily="34" charset="0"/>
                <a:ea typeface="MS PGothic" pitchFamily="34" charset="-128"/>
              </a:rPr>
              <a:t>TNF-</a:t>
            </a:r>
            <a:r>
              <a:rPr lang="en-US" altLang="en-US" sz="1100" b="1" u="sng" smtClean="0">
                <a:solidFill>
                  <a:srgbClr val="007988"/>
                </a:solidFill>
                <a:latin typeface="Symbol" pitchFamily="18" charset="2"/>
                <a:ea typeface="MS PGothic" pitchFamily="34" charset="-128"/>
              </a:rPr>
              <a:t>a </a:t>
            </a:r>
            <a:r>
              <a:rPr lang="en-US" altLang="en-US" sz="1100" b="1" u="sng" smtClean="0">
                <a:solidFill>
                  <a:srgbClr val="007988"/>
                </a:solidFill>
                <a:ea typeface="MS PGothic" pitchFamily="34" charset="-128"/>
              </a:rPr>
              <a:t>Inhibitors</a:t>
            </a:r>
          </a:p>
          <a:p>
            <a:pPr algn="ctr" eaLnBrk="1" hangingPunct="1">
              <a:spcAft>
                <a:spcPct val="0"/>
              </a:spcAft>
            </a:pPr>
            <a:r>
              <a:rPr lang="en-US" altLang="en-US" sz="1100" b="1" smtClean="0">
                <a:solidFill>
                  <a:srgbClr val="000000"/>
                </a:solidFill>
                <a:ea typeface="MS PGothic" pitchFamily="34" charset="-128"/>
              </a:rPr>
              <a:t>Etanercept</a:t>
            </a:r>
          </a:p>
          <a:p>
            <a:pPr algn="ctr" eaLnBrk="1" hangingPunct="1">
              <a:spcAft>
                <a:spcPct val="0"/>
              </a:spcAft>
            </a:pPr>
            <a:r>
              <a:rPr lang="en-US" altLang="en-US" sz="1100" b="1" smtClean="0">
                <a:solidFill>
                  <a:srgbClr val="000000"/>
                </a:solidFill>
                <a:ea typeface="MS PGothic" pitchFamily="34" charset="-128"/>
              </a:rPr>
              <a:t>Adalimumab</a:t>
            </a:r>
          </a:p>
          <a:p>
            <a:pPr algn="ctr" eaLnBrk="1" hangingPunct="1">
              <a:spcAft>
                <a:spcPct val="0"/>
              </a:spcAft>
            </a:pPr>
            <a:r>
              <a:rPr lang="en-US" altLang="en-US" sz="1100" b="1" smtClean="0">
                <a:solidFill>
                  <a:srgbClr val="000000"/>
                </a:solidFill>
                <a:ea typeface="MS PGothic" pitchFamily="34" charset="-128"/>
              </a:rPr>
              <a:t>Infliximab</a:t>
            </a:r>
          </a:p>
        </p:txBody>
      </p:sp>
    </p:spTree>
    <p:extLst>
      <p:ext uri="{BB962C8B-B14F-4D97-AF65-F5344CB8AC3E}">
        <p14:creationId xmlns:p14="http://schemas.microsoft.com/office/powerpoint/2010/main" val="332399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706" y="341408"/>
            <a:ext cx="8289925" cy="498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IL-17A a therapeutic target is psoriasis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/>
          <a:stretch/>
        </p:blipFill>
        <p:spPr bwMode="auto">
          <a:xfrm>
            <a:off x="341195" y="1310185"/>
            <a:ext cx="8627436" cy="510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09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/>
          <a:stretch/>
        </p:blipFill>
        <p:spPr bwMode="auto">
          <a:xfrm>
            <a:off x="245661" y="1364772"/>
            <a:ext cx="8553397" cy="509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9133" y="341408"/>
            <a:ext cx="8289925" cy="498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IL-17A a therapeutic target is psoriasis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37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87" y="2278711"/>
            <a:ext cx="829072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Επαγωγή Τ ρυθμιστικών κυττάρων για την αποκατάσταση της ομοιόστασης</a:t>
            </a:r>
          </a:p>
        </p:txBody>
      </p:sp>
    </p:spTree>
    <p:extLst>
      <p:ext uri="{BB962C8B-B14F-4D97-AF65-F5344CB8AC3E}">
        <p14:creationId xmlns:p14="http://schemas.microsoft.com/office/powerpoint/2010/main" val="5920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-regulatory-lineage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33" y="1850866"/>
            <a:ext cx="9627148" cy="367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2781300" y="2986088"/>
            <a:ext cx="6362700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588" indent="-1588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  <a:tabLst>
                <a:tab pos="3600450" algn="l"/>
              </a:tabLst>
            </a:pPr>
            <a:r>
              <a:rPr lang="en-US" sz="2000" b="1">
                <a:latin typeface="Times New Roman"/>
                <a:cs typeface="Times New Roman"/>
              </a:rPr>
              <a:t> Neonatal onset diabetes mellitus</a:t>
            </a:r>
          </a:p>
          <a:p>
            <a:pPr marL="1588" indent="-1588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  <a:tabLst>
                <a:tab pos="3600450" algn="l"/>
              </a:tabLst>
            </a:pPr>
            <a:r>
              <a:rPr lang="en-US" sz="2000" b="1">
                <a:latin typeface="Times New Roman"/>
                <a:cs typeface="Times New Roman"/>
              </a:rPr>
              <a:t>  Hypothyroidism</a:t>
            </a:r>
          </a:p>
          <a:p>
            <a:pPr marL="1588" indent="-1588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  <a:tabLst>
                <a:tab pos="3600450" algn="l"/>
              </a:tabLst>
            </a:pPr>
            <a:r>
              <a:rPr lang="en-US" sz="2000" b="1">
                <a:latin typeface="Times New Roman"/>
                <a:cs typeface="Times New Roman"/>
              </a:rPr>
              <a:t>  Enteritis (diarrhea/villous atrophy)</a:t>
            </a:r>
          </a:p>
          <a:p>
            <a:pPr marL="1588" indent="-1588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  <a:tabLst>
                <a:tab pos="3600450" algn="l"/>
              </a:tabLst>
            </a:pPr>
            <a:r>
              <a:rPr lang="en-US" sz="2000" b="1">
                <a:latin typeface="Times New Roman"/>
                <a:cs typeface="Times New Roman"/>
              </a:rPr>
              <a:t>  Hemolytic anemia &amp; thrombocytopenia.</a:t>
            </a:r>
          </a:p>
          <a:p>
            <a:pPr marL="1588" indent="-1588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  <a:tabLst>
                <a:tab pos="3600450" algn="l"/>
              </a:tabLst>
            </a:pPr>
            <a:r>
              <a:rPr lang="en-US" sz="2000" b="1">
                <a:latin typeface="Times New Roman"/>
                <a:cs typeface="Times New Roman"/>
              </a:rPr>
              <a:t>  Dermatitis</a:t>
            </a:r>
          </a:p>
          <a:p>
            <a:pPr marL="1588" indent="-1588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  <a:tabLst>
                <a:tab pos="3600450" algn="l"/>
              </a:tabLst>
            </a:pPr>
            <a:r>
              <a:rPr lang="en-US" sz="2000" b="1">
                <a:latin typeface="Times New Roman"/>
                <a:cs typeface="Times New Roman"/>
              </a:rPr>
              <a:t>  Dermatitis (eczema)</a:t>
            </a:r>
          </a:p>
          <a:p>
            <a:pPr marL="1588" indent="-1588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  <a:tabLst>
                <a:tab pos="3600450" algn="l"/>
              </a:tabLst>
            </a:pPr>
            <a:r>
              <a:rPr lang="en-US" sz="2000" b="1">
                <a:latin typeface="Times New Roman"/>
                <a:cs typeface="Times New Roman"/>
              </a:rPr>
              <a:t>  Death by 1-2 years of age</a:t>
            </a:r>
          </a:p>
          <a:p>
            <a:pPr marL="1588" indent="-1588"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tabLst>
                <a:tab pos="3600450" algn="l"/>
              </a:tabLst>
            </a:pPr>
            <a:endParaRPr lang="en-US" sz="2000" b="1">
              <a:latin typeface="Times New Roman"/>
              <a:cs typeface="Times New Roman"/>
            </a:endParaRPr>
          </a:p>
        </p:txBody>
      </p:sp>
      <p:pic>
        <p:nvPicPr>
          <p:cNvPr id="71683" name="Picture 4" descr="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2768600"/>
            <a:ext cx="239871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1143000" y="3657600"/>
            <a:ext cx="10668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228600" y="76200"/>
            <a:ext cx="868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400" b="1" dirty="0" err="1">
                <a:solidFill>
                  <a:srgbClr val="000090"/>
                </a:solidFill>
                <a:latin typeface="Times New Roman" charset="0"/>
              </a:rPr>
              <a:t>Immunedysregulation</a:t>
            </a:r>
            <a:r>
              <a:rPr lang="en-US" sz="2400" b="1" dirty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Times New Roman" charset="0"/>
              </a:rPr>
              <a:t>Polyendocrinopathy</a:t>
            </a:r>
            <a:r>
              <a:rPr lang="en-US" sz="2400" b="1" dirty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Times New Roman" charset="0"/>
              </a:rPr>
              <a:t>Enteropathy</a:t>
            </a:r>
            <a:r>
              <a:rPr lang="en-US" sz="2400" b="1" dirty="0">
                <a:solidFill>
                  <a:srgbClr val="000090"/>
                </a:solidFill>
                <a:latin typeface="Times New Roman" charset="0"/>
              </a:rPr>
              <a:t> X-linked syndrome</a:t>
            </a:r>
            <a:r>
              <a:rPr lang="en-US" sz="2400" dirty="0">
                <a:solidFill>
                  <a:srgbClr val="000090"/>
                </a:solidFill>
                <a:latin typeface="Times New Roman" charset="0"/>
              </a:rPr>
              <a:t> (</a:t>
            </a:r>
            <a:r>
              <a:rPr lang="en-US" sz="2400" b="1" dirty="0">
                <a:solidFill>
                  <a:srgbClr val="000090"/>
                </a:solidFill>
                <a:latin typeface="Times New Roman" charset="0"/>
              </a:rPr>
              <a:t>IPEX) </a:t>
            </a:r>
          </a:p>
        </p:txBody>
      </p:sp>
      <p:sp>
        <p:nvSpPr>
          <p:cNvPr id="71686" name="Rectangle 8"/>
          <p:cNvSpPr>
            <a:spLocks noChangeArrowheads="1"/>
          </p:cNvSpPr>
          <p:nvPr/>
        </p:nvSpPr>
        <p:spPr bwMode="auto">
          <a:xfrm>
            <a:off x="685800" y="1600200"/>
            <a:ext cx="7775575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Times New Roman"/>
                <a:cs typeface="Times New Roman"/>
              </a:rPr>
              <a:t>Treg</a:t>
            </a:r>
            <a:r>
              <a:rPr lang="en-US" sz="2000" b="1" dirty="0">
                <a:latin typeface="Times New Roman"/>
                <a:cs typeface="Times New Roman"/>
              </a:rPr>
              <a:t> deficiency due to Foxp3 mutation</a:t>
            </a:r>
          </a:p>
        </p:txBody>
      </p:sp>
    </p:spTree>
    <p:extLst>
      <p:ext uri="{BB962C8B-B14F-4D97-AF65-F5344CB8AC3E}">
        <p14:creationId xmlns:p14="http://schemas.microsoft.com/office/powerpoint/2010/main" val="2311737238"/>
      </p:ext>
    </p:extLst>
  </p:cSld>
  <p:clrMapOvr>
    <a:masterClrMapping/>
  </p:clrMapOvr>
  <p:transition xmlns:p14="http://schemas.microsoft.com/office/powerpoint/2010/main" advTm="299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3407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648200"/>
            <a:ext cx="8212138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69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4664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19200"/>
            <a:ext cx="48260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962400"/>
            <a:ext cx="2616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886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29" y="116633"/>
            <a:ext cx="3020374" cy="80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136" y="6584776"/>
            <a:ext cx="299323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1792" y="908720"/>
            <a:ext cx="4050449" cy="416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15367"/>
          <a:stretch>
            <a:fillRect/>
          </a:stretch>
        </p:blipFill>
        <p:spPr bwMode="auto">
          <a:xfrm>
            <a:off x="4463988" y="44625"/>
            <a:ext cx="3221534" cy="79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9772" y="5229200"/>
            <a:ext cx="405045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66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23220" t="23360" r="28329" b="20353"/>
          <a:stretch>
            <a:fillRect/>
          </a:stretch>
        </p:blipFill>
        <p:spPr>
          <a:xfrm>
            <a:off x="2356853" y="1670952"/>
            <a:ext cx="4865322" cy="4239197"/>
          </a:xfrm>
          <a:prstGeom prst="rect">
            <a:avLst/>
          </a:prstGeom>
          <a:ln w="12700">
            <a:miter lim="400000"/>
          </a:ln>
          <a:effectLst>
            <a:outerShdw blurRad="38100" dist="38100" dir="2700000" rotWithShape="0">
              <a:srgbClr val="F7FDFF"/>
            </a:outerShdw>
          </a:effectLst>
        </p:spPr>
      </p:pic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8813379" y="6582986"/>
            <a:ext cx="91218" cy="1696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47500" lnSpcReduction="20000"/>
          </a:bodyPr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2249155" y="1408822"/>
            <a:ext cx="4496222" cy="656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1900" b="1" spc="19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Tsai et al., Immunity 32:568, 2010; </a:t>
            </a:r>
          </a:p>
          <a:p>
            <a:pPr>
              <a:defRPr sz="1900" b="1" spc="19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Clemente et al., Nature, 530:434, 2016</a:t>
            </a:r>
          </a:p>
        </p:txBody>
      </p:sp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835371" y="293697"/>
            <a:ext cx="7908249" cy="826844"/>
          </a:xfrm>
          <a:prstGeom prst="rect">
            <a:avLst/>
          </a:prstGeom>
          <a:ln w="9525">
            <a:round/>
          </a:ln>
        </p:spPr>
        <p:txBody>
          <a:bodyPr>
            <a:normAutofit fontScale="90000"/>
          </a:bodyPr>
          <a:lstStyle>
            <a:lvl1pPr algn="ctr" defTabSz="233679">
              <a:lnSpc>
                <a:spcPct val="130000"/>
              </a:lnSpc>
              <a:defRPr sz="2400" b="1" cap="none" spc="24">
                <a:solidFill>
                  <a:srgbClr val="404B5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sz="960" spc="9"/>
            </a:pPr>
            <a:r>
              <a:rPr sz="1700" spc="17"/>
              <a:t>pMHC-based nanomedicines: a new class of drugs that offers a therapeutic solution to the immunological complexity of autoimmune disease</a:t>
            </a:r>
          </a:p>
        </p:txBody>
      </p:sp>
      <p:sp>
        <p:nvSpPr>
          <p:cNvPr id="183" name="Shape 183"/>
          <p:cNvSpPr/>
          <p:nvPr/>
        </p:nvSpPr>
        <p:spPr>
          <a:xfrm rot="5414542">
            <a:off x="5346712" y="3782620"/>
            <a:ext cx="4205672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ct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Cognate T-cell (CD8+ or CD4+)</a:t>
            </a:r>
          </a:p>
        </p:txBody>
      </p:sp>
    </p:spTree>
    <p:extLst>
      <p:ext uri="{BB962C8B-B14F-4D97-AF65-F5344CB8AC3E}">
        <p14:creationId xmlns:p14="http://schemas.microsoft.com/office/powerpoint/2010/main" val="27791056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101" y="1636066"/>
            <a:ext cx="8366393" cy="3760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l-GR" sz="2000" dirty="0" smtClean="0"/>
              <a:t>Στόχευση κυτταροκινών για τη θεραπεία των αυτοάνοσων νοσημάτων</a:t>
            </a:r>
          </a:p>
          <a:p>
            <a:pPr>
              <a:lnSpc>
                <a:spcPct val="150000"/>
              </a:lnSpc>
            </a:pPr>
            <a:endParaRPr lang="el-GR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l-GR" sz="2000" dirty="0" smtClean="0"/>
              <a:t>Επαγωγή Τ ρυθμιστικών κυττάρων για την αποκατάσταση της ομοιόστασης</a:t>
            </a:r>
          </a:p>
          <a:p>
            <a:pPr>
              <a:lnSpc>
                <a:spcPct val="150000"/>
              </a:lnSpc>
            </a:pPr>
            <a:endParaRPr lang="el-GR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l-GR" sz="2000" dirty="0" smtClean="0"/>
              <a:t>Τροποποίηση του μικροβιώματος στην ανάπτυξη νέων θεραπειών</a:t>
            </a:r>
          </a:p>
          <a:p>
            <a:pPr>
              <a:lnSpc>
                <a:spcPct val="150000"/>
              </a:lnSpc>
            </a:pPr>
            <a:endParaRPr lang="el-GR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l-GR" sz="2000" dirty="0" smtClean="0"/>
              <a:t>Ανοσοθεραπεία στον καρκίνο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652964" y="746123"/>
            <a:ext cx="1788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/>
              <a:t>Περίγραμμα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0238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655311" y="191523"/>
            <a:ext cx="8328930" cy="1031195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anchor="b">
            <a:noAutofit/>
          </a:bodyPr>
          <a:lstStyle>
            <a:lvl1pPr algn="ctr" defTabSz="408940">
              <a:lnSpc>
                <a:spcPct val="100000"/>
              </a:lnSpc>
              <a:defRPr sz="3359" b="1" cap="none" spc="3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cap="all"/>
            </a:pPr>
            <a:r>
              <a:rPr sz="2400" cap="none" dirty="0"/>
              <a:t>Immunizing with one antigen – Treating with a Navacim displaying either an epitope from a different CNS autoantigen or an EAE-irrelevant autoantigen</a:t>
            </a:r>
          </a:p>
        </p:txBody>
      </p:sp>
      <p:sp>
        <p:nvSpPr>
          <p:cNvPr id="232" name="Shape 232"/>
          <p:cNvSpPr/>
          <p:nvPr/>
        </p:nvSpPr>
        <p:spPr>
          <a:xfrm>
            <a:off x="2422155" y="1615380"/>
            <a:ext cx="5060677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Treatment regimen: twice a week for 5 weeks</a:t>
            </a:r>
          </a:p>
        </p:txBody>
      </p:sp>
      <p:sp>
        <p:nvSpPr>
          <p:cNvPr id="233" name="Shape 233"/>
          <p:cNvSpPr/>
          <p:nvPr/>
        </p:nvSpPr>
        <p:spPr>
          <a:xfrm>
            <a:off x="470614" y="6372132"/>
            <a:ext cx="4496222" cy="36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900" b="1" spc="1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Clemente et al., Nature, 530:434, 2016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14" y="2072133"/>
            <a:ext cx="8251031" cy="418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681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8476" y="2140296"/>
            <a:ext cx="731352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Τροποποίηση του μικροβιώματος στην ανάπτυξη νέων θεραπειών</a:t>
            </a:r>
          </a:p>
        </p:txBody>
      </p:sp>
    </p:spTree>
    <p:extLst>
      <p:ext uri="{BB962C8B-B14F-4D97-AF65-F5344CB8AC3E}">
        <p14:creationId xmlns:p14="http://schemas.microsoft.com/office/powerpoint/2010/main" val="383803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valasquez-manoff-superJumb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863600"/>
            <a:ext cx="5880100" cy="5880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300" y="2245836"/>
            <a:ext cx="4572000" cy="25135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/>
              <a:t>Educate </a:t>
            </a:r>
            <a:r>
              <a:rPr lang="en-US" sz="2400" b="1" dirty="0" smtClean="0"/>
              <a:t>Your </a:t>
            </a:r>
            <a:r>
              <a:rPr lang="de-DE" sz="2400" b="1" dirty="0" smtClean="0"/>
              <a:t>Immune </a:t>
            </a:r>
            <a:r>
              <a:rPr lang="de-DE" sz="2400" b="1" dirty="0"/>
              <a:t>System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rgbClr val="3366FF"/>
                </a:solidFill>
              </a:rPr>
              <a:t>Our bodies are confused by this </a:t>
            </a:r>
            <a:endParaRPr lang="en-US" sz="2000" dirty="0" smtClean="0">
              <a:solidFill>
                <a:srgbClr val="3366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2000" dirty="0" smtClean="0">
                <a:solidFill>
                  <a:srgbClr val="3366FF"/>
                </a:solidFill>
              </a:rPr>
              <a:t>21st</a:t>
            </a:r>
            <a:r>
              <a:rPr lang="en-US" sz="2000" dirty="0">
                <a:solidFill>
                  <a:srgbClr val="3366FF"/>
                </a:solidFill>
              </a:rPr>
              <a:t>-century world</a:t>
            </a:r>
            <a:r>
              <a:rPr lang="en-US" sz="2000" dirty="0"/>
              <a:t>.</a:t>
            </a:r>
          </a:p>
          <a:p>
            <a:pPr algn="ctr">
              <a:lnSpc>
                <a:spcPct val="200000"/>
              </a:lnSpc>
            </a:pPr>
            <a:r>
              <a:rPr lang="en-US" sz="1400" dirty="0"/>
              <a:t>By MOISES VELASQUEZ-MANOFFJUNE 3, 2016</a:t>
            </a:r>
          </a:p>
        </p:txBody>
      </p:sp>
      <p:pic>
        <p:nvPicPr>
          <p:cNvPr id="7" name="Picture 6" descr="NYT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49782"/>
            <a:ext cx="3072384" cy="5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7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051" y="325734"/>
            <a:ext cx="6402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“Harmless” bacteria cause autoimmune diseases</a:t>
            </a:r>
            <a:endParaRPr lang="en-US" sz="2400" b="1" dirty="0"/>
          </a:p>
        </p:txBody>
      </p:sp>
      <p:pic>
        <p:nvPicPr>
          <p:cNvPr id="5" name="Picture 4" descr="2008-5-29 Nature Cover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79" y="1421935"/>
            <a:ext cx="3645655" cy="4823727"/>
          </a:xfrm>
          <a:prstGeom prst="rect">
            <a:avLst/>
          </a:prstGeom>
        </p:spPr>
      </p:pic>
      <p:pic>
        <p:nvPicPr>
          <p:cNvPr id="2" name="Picture 1" descr="microbiome5_252152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462"/>
            <a:ext cx="51816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2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m.4142-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6894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9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ri2515-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66" y="427121"/>
            <a:ext cx="5605369" cy="60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2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4000"/>
            <a:ext cx="8978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6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19" y="908505"/>
            <a:ext cx="3770101" cy="149578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0101" y="1159805"/>
            <a:ext cx="2896235" cy="4700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807877"/>
            <a:ext cx="4176464" cy="44152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11177" y="2370146"/>
            <a:ext cx="5231686" cy="952485"/>
          </a:xfrm>
          <a:prstGeom prst="rect">
            <a:avLst/>
          </a:prstGeom>
        </p:spPr>
      </p:pic>
      <p:pic>
        <p:nvPicPr>
          <p:cNvPr id="7" name="Εικόνα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413" y="2846389"/>
            <a:ext cx="3107764" cy="3875370"/>
          </a:xfrm>
          <a:prstGeom prst="rect">
            <a:avLst/>
          </a:prstGeom>
        </p:spPr>
      </p:pic>
      <p:pic>
        <p:nvPicPr>
          <p:cNvPr id="8" name="Εικόνα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3679178"/>
            <a:ext cx="2055758" cy="2548703"/>
          </a:xfrm>
          <a:prstGeom prst="rect">
            <a:avLst/>
          </a:prstGeom>
        </p:spPr>
      </p:pic>
      <p:pic>
        <p:nvPicPr>
          <p:cNvPr id="9" name="Εικόνα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4401" y="3927508"/>
            <a:ext cx="1643870" cy="1713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33" y="125722"/>
            <a:ext cx="9060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Έγχυση</a:t>
            </a:r>
            <a:r>
              <a:rPr lang="en-US" sz="2000" dirty="0" smtClean="0"/>
              <a:t> </a:t>
            </a:r>
            <a:r>
              <a:rPr lang="el-GR" sz="2000" b="1" dirty="0" smtClean="0"/>
              <a:t>εντερικού περιεχομένου από υγιή δότη αποτελεί αποτελεσματική και ασφαλή  θεραπεία κατά της λοιμώξης από </a:t>
            </a:r>
            <a:r>
              <a:rPr lang="en-US" sz="2000" b="1" i="1" dirty="0" smtClean="0"/>
              <a:t>C. </a:t>
            </a:r>
            <a:r>
              <a:rPr lang="en-US" sz="2000" b="1" i="1" dirty="0" err="1" smtClean="0"/>
              <a:t>difficile</a:t>
            </a:r>
            <a:endParaRPr lang="en-US" sz="2000" b="1" i="1" dirty="0"/>
          </a:p>
        </p:txBody>
      </p:sp>
      <p:sp>
        <p:nvSpPr>
          <p:cNvPr id="4" name="Rectangle 3"/>
          <p:cNvSpPr/>
          <p:nvPr/>
        </p:nvSpPr>
        <p:spPr>
          <a:xfrm>
            <a:off x="4011590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6503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8582" y="2481651"/>
            <a:ext cx="340550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Ανοσοθεραπεία στον καρκίνο</a:t>
            </a:r>
          </a:p>
        </p:txBody>
      </p:sp>
    </p:spTree>
    <p:extLst>
      <p:ext uri="{BB962C8B-B14F-4D97-AF65-F5344CB8AC3E}">
        <p14:creationId xmlns:p14="http://schemas.microsoft.com/office/powerpoint/2010/main" val="26237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01940425_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8980">
            <a:off x="712356" y="162974"/>
            <a:ext cx="2624020" cy="3457147"/>
          </a:xfrm>
          <a:prstGeom prst="rect">
            <a:avLst/>
          </a:prstGeom>
        </p:spPr>
      </p:pic>
      <p:pic>
        <p:nvPicPr>
          <p:cNvPr id="6" name="Picture 5" descr="1101980518_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46">
            <a:off x="6291244" y="2384547"/>
            <a:ext cx="2375944" cy="3130306"/>
          </a:xfrm>
          <a:prstGeom prst="rect">
            <a:avLst/>
          </a:prstGeom>
        </p:spPr>
      </p:pic>
      <p:pic>
        <p:nvPicPr>
          <p:cNvPr id="8" name="Picture 7" descr="2013ScienceCov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16778">
            <a:off x="4270688" y="195281"/>
            <a:ext cx="2407453" cy="3061501"/>
          </a:xfrm>
          <a:prstGeom prst="rect">
            <a:avLst/>
          </a:prstGeom>
        </p:spPr>
      </p:pic>
      <p:pic>
        <p:nvPicPr>
          <p:cNvPr id="5" name="Picture 4" descr="final-cancer-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902">
            <a:off x="791213" y="3644913"/>
            <a:ext cx="2237552" cy="2982771"/>
          </a:xfrm>
          <a:prstGeom prst="rect">
            <a:avLst/>
          </a:prstGeom>
        </p:spPr>
      </p:pic>
      <p:pic>
        <p:nvPicPr>
          <p:cNvPr id="9" name="Picture 8" descr="1.-Fred-Tomaselli-Sunday-July-31-2016-2016-(medium-res)_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78" y="3414598"/>
            <a:ext cx="2771026" cy="27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6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11-5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4" y="634968"/>
            <a:ext cx="7566516" cy="56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4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Εικόνα 5"/>
          <p:cNvPicPr>
            <a:picLocks noChangeAspect="1"/>
          </p:cNvPicPr>
          <p:nvPr/>
        </p:nvPicPr>
        <p:blipFill rotWithShape="1">
          <a:blip r:embed="rId2"/>
          <a:srcRect l="33565" t="12548" r="13780" b="17068"/>
          <a:stretch/>
        </p:blipFill>
        <p:spPr>
          <a:xfrm>
            <a:off x="939019" y="1041008"/>
            <a:ext cx="7265962" cy="54606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09898" y="1153550"/>
            <a:ext cx="23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chemokine regulation</a:t>
            </a:r>
            <a:endParaRPr lang="el-G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6353" y="3429000"/>
            <a:ext cx="2446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barrier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suppressive molecules</a:t>
            </a:r>
            <a:endParaRPr lang="el-G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58464" y="5658283"/>
            <a:ext cx="2965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block cytotoxic machineries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counter-attack</a:t>
            </a:r>
            <a:endParaRPr lang="el-G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8" y="1159225"/>
            <a:ext cx="2907463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Peripheral Tolerance</a:t>
            </a:r>
          </a:p>
          <a:p>
            <a:endParaRPr lang="en-US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 milieu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hypoxia, pH and factors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tolerogenic/immature  DCs</a:t>
            </a:r>
          </a:p>
          <a:p>
            <a:endParaRPr lang="el-G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98" y="5152629"/>
            <a:ext cx="2565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recruitment of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Tregs</a:t>
            </a: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MDSCs</a:t>
            </a:r>
            <a:endParaRPr lang="el-GR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Θέση αριθμού διαφάνειας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0E70465-1E78-49C7-9A5A-212DA4D17924}" type="slidenum">
              <a:rPr lang="el-GR" smtClean="0"/>
              <a:pPr/>
              <a:t>30</a:t>
            </a:fld>
            <a:endParaRPr lang="el-GR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36568" y="23040"/>
            <a:ext cx="7939507" cy="780439"/>
          </a:xfrm>
          <a:prstGeom prst="rect">
            <a:avLst/>
          </a:prstGeom>
        </p:spPr>
        <p:txBody>
          <a:bodyPr vert="horz" lIns="0" tIns="0" rIns="91440" bIns="0" rtlCol="0" anchor="t" anchorCtr="0">
            <a:normAutofit fontScale="97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BiauKai"/>
                <a:cs typeface="Arial"/>
              </a:rPr>
              <a:t>Tumors Use Complex, Overlapping Mechanisms to Evade and Suppress the Immune System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64F59"/>
              </a:solidFill>
              <a:effectLst/>
              <a:uLnTx/>
              <a:uFillTx/>
              <a:latin typeface="Arial"/>
              <a:ea typeface="BiauKai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62962" y="1345740"/>
            <a:ext cx="3385237" cy="4524315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Immune checkpoints limit, or “check,” an ongoing immune response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Prevents damage to the body’s healthy tissues</a:t>
            </a:r>
          </a:p>
          <a:p>
            <a:pPr marL="62865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Negative co-stimulation, also called “co-inhibition,” helps shut down immune responses </a:t>
            </a:r>
          </a:p>
          <a:p>
            <a:pPr marL="62865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PD-1, CTLA-4, and LAG-3 are examples of co-inhibitory “checkpoint” molecules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Amplitude and quality of a </a:t>
            </a:r>
            <a:b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T-cell response is regulated by a balance of activating and inhibitory signals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64F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8313" y="231775"/>
            <a:ext cx="7936707" cy="770154"/>
          </a:xfrm>
          <a:prstGeom prst="rect">
            <a:avLst/>
          </a:prstGeom>
        </p:spPr>
        <p:txBody>
          <a:bodyPr vert="horz" lIns="0" tIns="0" rIns="91440" bIns="0" rtlCol="0" anchor="t" anchorCtr="0">
            <a:normAutofit fontScale="97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BiauKai"/>
                <a:cs typeface="Arial"/>
              </a:rPr>
              <a:t>Regulation of T-Cell Activation:</a:t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BiauKai"/>
                <a:cs typeface="Arial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BiauKai"/>
                <a:cs typeface="Arial"/>
              </a:rPr>
              <a:t>Balancing Activating and Inhibitory Signals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64F59"/>
              </a:solidFill>
              <a:effectLst/>
              <a:uLnTx/>
              <a:uFillTx/>
              <a:latin typeface="Arial"/>
              <a:ea typeface="BiauKai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913" y="6100032"/>
            <a:ext cx="7883741" cy="43088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spcAft>
                <a:spcPts val="300"/>
              </a:spcAft>
              <a:defRPr sz="800" b="0"/>
            </a:lvl1pPr>
          </a:lstStyle>
          <a:p>
            <a:r>
              <a:rPr lang="en-US" sz="1000" dirty="0"/>
              <a:t>CTLA-4 = cytotoxic T-lymphocyte antigen-4; LAG-3 = lymphocyte activation gene-3; PD-1 = programmed death-1; PD-L1 = programmed death-ligand 1.</a:t>
            </a:r>
          </a:p>
          <a:p>
            <a:r>
              <a:rPr lang="en-US" sz="1000" dirty="0" smtClean="0"/>
              <a:t>Pardoll </a:t>
            </a:r>
            <a:r>
              <a:rPr lang="en-US" sz="1000" dirty="0"/>
              <a:t>DM. </a:t>
            </a:r>
            <a:r>
              <a:rPr lang="en-US" sz="1000" i="1" dirty="0"/>
              <a:t>Nat Rev Cancer</a:t>
            </a:r>
            <a:r>
              <a:rPr lang="en-US" sz="1000" dirty="0"/>
              <a:t>. 2012;12:252–264.</a:t>
            </a:r>
          </a:p>
        </p:txBody>
      </p:sp>
      <p:sp>
        <p:nvSpPr>
          <p:cNvPr id="5" name="Flowchart: Delay 96"/>
          <p:cNvSpPr/>
          <p:nvPr/>
        </p:nvSpPr>
        <p:spPr bwMode="auto">
          <a:xfrm flipH="1">
            <a:off x="6689007" y="1569104"/>
            <a:ext cx="2246865" cy="4461551"/>
          </a:xfrm>
          <a:prstGeom prst="flowChartDelay">
            <a:avLst/>
          </a:prstGeom>
          <a:gradFill flip="none" rotWithShape="1">
            <a:gsLst>
              <a:gs pos="100000">
                <a:srgbClr val="174D3F"/>
              </a:gs>
              <a:gs pos="0">
                <a:srgbClr val="4ABA99"/>
              </a:gs>
            </a:gsLst>
            <a:path path="circle">
              <a:fillToRect l="50000" t="50000" r="50000" b="50000"/>
            </a:path>
            <a:tileRect/>
          </a:gradFill>
          <a:ln w="3175" cap="flat" cmpd="sng" algn="ctr">
            <a:solidFill>
              <a:srgbClr val="1B5A4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90000"/>
              </a:lnSpc>
            </a:pPr>
            <a:endParaRPr lang="en-US" sz="10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Delay 97"/>
          <p:cNvSpPr/>
          <p:nvPr/>
        </p:nvSpPr>
        <p:spPr bwMode="auto">
          <a:xfrm>
            <a:off x="4026991" y="1569104"/>
            <a:ext cx="1450250" cy="4461551"/>
          </a:xfrm>
          <a:prstGeom prst="flowChartDelay">
            <a:avLst/>
          </a:prstGeom>
          <a:gradFill rotWithShape="1">
            <a:gsLst>
              <a:gs pos="100000">
                <a:srgbClr val="AC98C4"/>
              </a:gs>
              <a:gs pos="0">
                <a:srgbClr val="E7E2EE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AC98C4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0414" y="1561598"/>
            <a:ext cx="88322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APC/</a:t>
            </a:r>
            <a:b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Tumor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2648" y="1561598"/>
            <a:ext cx="88322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cell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0255" y="3096965"/>
            <a:ext cx="650718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PD-1</a:t>
            </a:r>
          </a:p>
        </p:txBody>
      </p:sp>
      <p:sp>
        <p:nvSpPr>
          <p:cNvPr id="10" name="Oval 128"/>
          <p:cNvSpPr/>
          <p:nvPr/>
        </p:nvSpPr>
        <p:spPr bwMode="auto">
          <a:xfrm>
            <a:off x="6305675" y="3095924"/>
            <a:ext cx="686688" cy="195981"/>
          </a:xfrm>
          <a:custGeom>
            <a:avLst/>
            <a:gdLst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454629 w 1307117"/>
              <a:gd name="connsiteY2" fmla="*/ 135730 h 383382"/>
              <a:gd name="connsiteX3" fmla="*/ 759737 w 1307117"/>
              <a:gd name="connsiteY3" fmla="*/ 88353 h 383382"/>
              <a:gd name="connsiteX4" fmla="*/ 973742 w 1307117"/>
              <a:gd name="connsiteY4" fmla="*/ 57889 h 383382"/>
              <a:gd name="connsiteX5" fmla="*/ 1307117 w 1307117"/>
              <a:gd name="connsiteY5" fmla="*/ 185289 h 383382"/>
              <a:gd name="connsiteX6" fmla="*/ 973742 w 1307117"/>
              <a:gd name="connsiteY6" fmla="*/ 312689 h 383382"/>
              <a:gd name="connsiteX7" fmla="*/ 720225 w 1307117"/>
              <a:gd name="connsiteY7" fmla="*/ 267137 h 383382"/>
              <a:gd name="connsiteX8" fmla="*/ 331184 w 1307117"/>
              <a:gd name="connsiteY8" fmla="*/ 249524 h 383382"/>
              <a:gd name="connsiteX9" fmla="*/ 118470 w 1307117"/>
              <a:gd name="connsiteY9" fmla="*/ 383382 h 383382"/>
              <a:gd name="connsiteX10" fmla="*/ 126 w 1307117"/>
              <a:gd name="connsiteY10" fmla="*/ 350417 h 383382"/>
              <a:gd name="connsiteX11" fmla="*/ 140354 w 1307117"/>
              <a:gd name="connsiteY11" fmla="*/ 191740 h 383382"/>
              <a:gd name="connsiteX12" fmla="*/ 0 w 1307117"/>
              <a:gd name="connsiteY12" fmla="*/ 33038 h 383382"/>
              <a:gd name="connsiteX13" fmla="*/ 118470 w 1307117"/>
              <a:gd name="connsiteY13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720225 w 1307117"/>
              <a:gd name="connsiteY6" fmla="*/ 267137 h 383382"/>
              <a:gd name="connsiteX7" fmla="*/ 331184 w 1307117"/>
              <a:gd name="connsiteY7" fmla="*/ 249524 h 383382"/>
              <a:gd name="connsiteX8" fmla="*/ 118470 w 1307117"/>
              <a:gd name="connsiteY8" fmla="*/ 383382 h 383382"/>
              <a:gd name="connsiteX9" fmla="*/ 126 w 1307117"/>
              <a:gd name="connsiteY9" fmla="*/ 350417 h 383382"/>
              <a:gd name="connsiteX10" fmla="*/ 140354 w 1307117"/>
              <a:gd name="connsiteY10" fmla="*/ 191740 h 383382"/>
              <a:gd name="connsiteX11" fmla="*/ 0 w 1307117"/>
              <a:gd name="connsiteY11" fmla="*/ 33038 h 383382"/>
              <a:gd name="connsiteX12" fmla="*/ 118470 w 1307117"/>
              <a:gd name="connsiteY12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331184 w 1307117"/>
              <a:gd name="connsiteY6" fmla="*/ 249524 h 383382"/>
              <a:gd name="connsiteX7" fmla="*/ 118470 w 1307117"/>
              <a:gd name="connsiteY7" fmla="*/ 383382 h 383382"/>
              <a:gd name="connsiteX8" fmla="*/ 126 w 1307117"/>
              <a:gd name="connsiteY8" fmla="*/ 350417 h 383382"/>
              <a:gd name="connsiteX9" fmla="*/ 140354 w 1307117"/>
              <a:gd name="connsiteY9" fmla="*/ 191740 h 383382"/>
              <a:gd name="connsiteX10" fmla="*/ 0 w 1307117"/>
              <a:gd name="connsiteY10" fmla="*/ 33038 h 383382"/>
              <a:gd name="connsiteX11" fmla="*/ 118470 w 1307117"/>
              <a:gd name="connsiteY11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43"/>
              <a:gd name="connsiteY0" fmla="*/ 0 h 383382"/>
              <a:gd name="connsiteX1" fmla="*/ 328869 w 1307143"/>
              <a:gd name="connsiteY1" fmla="*/ 127483 h 383382"/>
              <a:gd name="connsiteX2" fmla="*/ 973742 w 1307143"/>
              <a:gd name="connsiteY2" fmla="*/ 57889 h 383382"/>
              <a:gd name="connsiteX3" fmla="*/ 1307117 w 1307143"/>
              <a:gd name="connsiteY3" fmla="*/ 185289 h 383382"/>
              <a:gd name="connsiteX4" fmla="*/ 988029 w 1307143"/>
              <a:gd name="connsiteY4" fmla="*/ 312689 h 383382"/>
              <a:gd name="connsiteX5" fmla="*/ 331184 w 1307143"/>
              <a:gd name="connsiteY5" fmla="*/ 249524 h 383382"/>
              <a:gd name="connsiteX6" fmla="*/ 118470 w 1307143"/>
              <a:gd name="connsiteY6" fmla="*/ 383382 h 383382"/>
              <a:gd name="connsiteX7" fmla="*/ 126 w 1307143"/>
              <a:gd name="connsiteY7" fmla="*/ 350417 h 383382"/>
              <a:gd name="connsiteX8" fmla="*/ 140354 w 1307143"/>
              <a:gd name="connsiteY8" fmla="*/ 191740 h 383382"/>
              <a:gd name="connsiteX9" fmla="*/ 0 w 1307143"/>
              <a:gd name="connsiteY9" fmla="*/ 33038 h 383382"/>
              <a:gd name="connsiteX10" fmla="*/ 118470 w 1307143"/>
              <a:gd name="connsiteY10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7143" h="383382">
                <a:moveTo>
                  <a:pt x="118470" y="0"/>
                </a:moveTo>
                <a:cubicBezTo>
                  <a:pt x="215822" y="0"/>
                  <a:pt x="298684" y="53031"/>
                  <a:pt x="328869" y="127483"/>
                </a:cubicBezTo>
                <a:lnTo>
                  <a:pt x="973742" y="57889"/>
                </a:lnTo>
                <a:cubicBezTo>
                  <a:pt x="1188700" y="34691"/>
                  <a:pt x="1304736" y="142822"/>
                  <a:pt x="1307117" y="185289"/>
                </a:cubicBezTo>
                <a:cubicBezTo>
                  <a:pt x="1309498" y="227756"/>
                  <a:pt x="1150684" y="316271"/>
                  <a:pt x="988029" y="312689"/>
                </a:cubicBezTo>
                <a:cubicBezTo>
                  <a:pt x="825374" y="309107"/>
                  <a:pt x="473729" y="237742"/>
                  <a:pt x="331184" y="249524"/>
                </a:cubicBezTo>
                <a:cubicBezTo>
                  <a:pt x="303362" y="327308"/>
                  <a:pt x="218576" y="383382"/>
                  <a:pt x="118470" y="383382"/>
                </a:cubicBezTo>
                <a:cubicBezTo>
                  <a:pt x="74297" y="383382"/>
                  <a:pt x="33107" y="372463"/>
                  <a:pt x="126" y="350417"/>
                </a:cubicBezTo>
                <a:cubicBezTo>
                  <a:pt x="79612" y="341986"/>
                  <a:pt x="140354" y="273956"/>
                  <a:pt x="140354" y="191740"/>
                </a:cubicBezTo>
                <a:cubicBezTo>
                  <a:pt x="140354" y="109479"/>
                  <a:pt x="79546" y="41420"/>
                  <a:pt x="0" y="33038"/>
                </a:cubicBezTo>
                <a:cubicBezTo>
                  <a:pt x="33004" y="10946"/>
                  <a:pt x="74242" y="0"/>
                  <a:pt x="118470" y="0"/>
                </a:cubicBezTo>
                <a:close/>
              </a:path>
            </a:pathLst>
          </a:custGeom>
          <a:gradFill rotWithShape="1">
            <a:gsLst>
              <a:gs pos="50000">
                <a:srgbClr val="18AE9E"/>
              </a:gs>
              <a:gs pos="100000">
                <a:srgbClr val="29DCC7"/>
              </a:gs>
              <a:gs pos="0">
                <a:srgbClr val="068075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0255" y="3469394"/>
            <a:ext cx="1095904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B7-1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CD80)</a:t>
            </a:r>
          </a:p>
        </p:txBody>
      </p:sp>
      <p:sp>
        <p:nvSpPr>
          <p:cNvPr id="12" name="Oval 128"/>
          <p:cNvSpPr/>
          <p:nvPr/>
        </p:nvSpPr>
        <p:spPr bwMode="auto">
          <a:xfrm>
            <a:off x="6305675" y="3468353"/>
            <a:ext cx="686688" cy="195981"/>
          </a:xfrm>
          <a:custGeom>
            <a:avLst/>
            <a:gdLst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454629 w 1307117"/>
              <a:gd name="connsiteY2" fmla="*/ 135730 h 383382"/>
              <a:gd name="connsiteX3" fmla="*/ 759737 w 1307117"/>
              <a:gd name="connsiteY3" fmla="*/ 88353 h 383382"/>
              <a:gd name="connsiteX4" fmla="*/ 973742 w 1307117"/>
              <a:gd name="connsiteY4" fmla="*/ 57889 h 383382"/>
              <a:gd name="connsiteX5" fmla="*/ 1307117 w 1307117"/>
              <a:gd name="connsiteY5" fmla="*/ 185289 h 383382"/>
              <a:gd name="connsiteX6" fmla="*/ 973742 w 1307117"/>
              <a:gd name="connsiteY6" fmla="*/ 312689 h 383382"/>
              <a:gd name="connsiteX7" fmla="*/ 720225 w 1307117"/>
              <a:gd name="connsiteY7" fmla="*/ 267137 h 383382"/>
              <a:gd name="connsiteX8" fmla="*/ 331184 w 1307117"/>
              <a:gd name="connsiteY8" fmla="*/ 249524 h 383382"/>
              <a:gd name="connsiteX9" fmla="*/ 118470 w 1307117"/>
              <a:gd name="connsiteY9" fmla="*/ 383382 h 383382"/>
              <a:gd name="connsiteX10" fmla="*/ 126 w 1307117"/>
              <a:gd name="connsiteY10" fmla="*/ 350417 h 383382"/>
              <a:gd name="connsiteX11" fmla="*/ 140354 w 1307117"/>
              <a:gd name="connsiteY11" fmla="*/ 191740 h 383382"/>
              <a:gd name="connsiteX12" fmla="*/ 0 w 1307117"/>
              <a:gd name="connsiteY12" fmla="*/ 33038 h 383382"/>
              <a:gd name="connsiteX13" fmla="*/ 118470 w 1307117"/>
              <a:gd name="connsiteY13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720225 w 1307117"/>
              <a:gd name="connsiteY6" fmla="*/ 267137 h 383382"/>
              <a:gd name="connsiteX7" fmla="*/ 331184 w 1307117"/>
              <a:gd name="connsiteY7" fmla="*/ 249524 h 383382"/>
              <a:gd name="connsiteX8" fmla="*/ 118470 w 1307117"/>
              <a:gd name="connsiteY8" fmla="*/ 383382 h 383382"/>
              <a:gd name="connsiteX9" fmla="*/ 126 w 1307117"/>
              <a:gd name="connsiteY9" fmla="*/ 350417 h 383382"/>
              <a:gd name="connsiteX10" fmla="*/ 140354 w 1307117"/>
              <a:gd name="connsiteY10" fmla="*/ 191740 h 383382"/>
              <a:gd name="connsiteX11" fmla="*/ 0 w 1307117"/>
              <a:gd name="connsiteY11" fmla="*/ 33038 h 383382"/>
              <a:gd name="connsiteX12" fmla="*/ 118470 w 1307117"/>
              <a:gd name="connsiteY12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331184 w 1307117"/>
              <a:gd name="connsiteY6" fmla="*/ 249524 h 383382"/>
              <a:gd name="connsiteX7" fmla="*/ 118470 w 1307117"/>
              <a:gd name="connsiteY7" fmla="*/ 383382 h 383382"/>
              <a:gd name="connsiteX8" fmla="*/ 126 w 1307117"/>
              <a:gd name="connsiteY8" fmla="*/ 350417 h 383382"/>
              <a:gd name="connsiteX9" fmla="*/ 140354 w 1307117"/>
              <a:gd name="connsiteY9" fmla="*/ 191740 h 383382"/>
              <a:gd name="connsiteX10" fmla="*/ 0 w 1307117"/>
              <a:gd name="connsiteY10" fmla="*/ 33038 h 383382"/>
              <a:gd name="connsiteX11" fmla="*/ 118470 w 1307117"/>
              <a:gd name="connsiteY11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43"/>
              <a:gd name="connsiteY0" fmla="*/ 0 h 383382"/>
              <a:gd name="connsiteX1" fmla="*/ 328869 w 1307143"/>
              <a:gd name="connsiteY1" fmla="*/ 127483 h 383382"/>
              <a:gd name="connsiteX2" fmla="*/ 973742 w 1307143"/>
              <a:gd name="connsiteY2" fmla="*/ 57889 h 383382"/>
              <a:gd name="connsiteX3" fmla="*/ 1307117 w 1307143"/>
              <a:gd name="connsiteY3" fmla="*/ 185289 h 383382"/>
              <a:gd name="connsiteX4" fmla="*/ 988029 w 1307143"/>
              <a:gd name="connsiteY4" fmla="*/ 312689 h 383382"/>
              <a:gd name="connsiteX5" fmla="*/ 331184 w 1307143"/>
              <a:gd name="connsiteY5" fmla="*/ 249524 h 383382"/>
              <a:gd name="connsiteX6" fmla="*/ 118470 w 1307143"/>
              <a:gd name="connsiteY6" fmla="*/ 383382 h 383382"/>
              <a:gd name="connsiteX7" fmla="*/ 126 w 1307143"/>
              <a:gd name="connsiteY7" fmla="*/ 350417 h 383382"/>
              <a:gd name="connsiteX8" fmla="*/ 140354 w 1307143"/>
              <a:gd name="connsiteY8" fmla="*/ 191740 h 383382"/>
              <a:gd name="connsiteX9" fmla="*/ 0 w 1307143"/>
              <a:gd name="connsiteY9" fmla="*/ 33038 h 383382"/>
              <a:gd name="connsiteX10" fmla="*/ 118470 w 1307143"/>
              <a:gd name="connsiteY10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7143" h="383382">
                <a:moveTo>
                  <a:pt x="118470" y="0"/>
                </a:moveTo>
                <a:cubicBezTo>
                  <a:pt x="215822" y="0"/>
                  <a:pt x="298684" y="53031"/>
                  <a:pt x="328869" y="127483"/>
                </a:cubicBezTo>
                <a:lnTo>
                  <a:pt x="973742" y="57889"/>
                </a:lnTo>
                <a:cubicBezTo>
                  <a:pt x="1188700" y="34691"/>
                  <a:pt x="1304736" y="142822"/>
                  <a:pt x="1307117" y="185289"/>
                </a:cubicBezTo>
                <a:cubicBezTo>
                  <a:pt x="1309498" y="227756"/>
                  <a:pt x="1150684" y="316271"/>
                  <a:pt x="988029" y="312689"/>
                </a:cubicBezTo>
                <a:cubicBezTo>
                  <a:pt x="825374" y="309107"/>
                  <a:pt x="473729" y="237742"/>
                  <a:pt x="331184" y="249524"/>
                </a:cubicBezTo>
                <a:cubicBezTo>
                  <a:pt x="303362" y="327308"/>
                  <a:pt x="218576" y="383382"/>
                  <a:pt x="118470" y="383382"/>
                </a:cubicBezTo>
                <a:cubicBezTo>
                  <a:pt x="74297" y="383382"/>
                  <a:pt x="33107" y="372463"/>
                  <a:pt x="126" y="350417"/>
                </a:cubicBezTo>
                <a:cubicBezTo>
                  <a:pt x="79612" y="341986"/>
                  <a:pt x="140354" y="273956"/>
                  <a:pt x="140354" y="191740"/>
                </a:cubicBezTo>
                <a:cubicBezTo>
                  <a:pt x="140354" y="109479"/>
                  <a:pt x="79546" y="41420"/>
                  <a:pt x="0" y="33038"/>
                </a:cubicBezTo>
                <a:cubicBezTo>
                  <a:pt x="33004" y="10946"/>
                  <a:pt x="74242" y="0"/>
                  <a:pt x="118470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0671" y="3096965"/>
            <a:ext cx="650718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PD-L1</a:t>
            </a:r>
          </a:p>
        </p:txBody>
      </p:sp>
      <p:sp>
        <p:nvSpPr>
          <p:cNvPr id="14" name="Oval 123"/>
          <p:cNvSpPr/>
          <p:nvPr/>
        </p:nvSpPr>
        <p:spPr bwMode="auto">
          <a:xfrm>
            <a:off x="5201295" y="3123252"/>
            <a:ext cx="646214" cy="141325"/>
          </a:xfrm>
          <a:custGeom>
            <a:avLst/>
            <a:gdLst/>
            <a:ahLst/>
            <a:cxnLst/>
            <a:rect l="l" t="t" r="r" b="b"/>
            <a:pathLst>
              <a:path w="1205897" h="251330">
                <a:moveTo>
                  <a:pt x="1079578" y="0"/>
                </a:moveTo>
                <a:cubicBezTo>
                  <a:pt x="1149342" y="0"/>
                  <a:pt x="1205897" y="56262"/>
                  <a:pt x="1205897" y="125665"/>
                </a:cubicBezTo>
                <a:cubicBezTo>
                  <a:pt x="1205897" y="195068"/>
                  <a:pt x="1149342" y="251330"/>
                  <a:pt x="1079578" y="251330"/>
                </a:cubicBezTo>
                <a:cubicBezTo>
                  <a:pt x="1035718" y="251330"/>
                  <a:pt x="997079" y="229092"/>
                  <a:pt x="976370" y="194033"/>
                </a:cubicBezTo>
                <a:cubicBezTo>
                  <a:pt x="425355" y="190033"/>
                  <a:pt x="0" y="160924"/>
                  <a:pt x="0" y="125678"/>
                </a:cubicBezTo>
                <a:cubicBezTo>
                  <a:pt x="0" y="90433"/>
                  <a:pt x="425341" y="61324"/>
                  <a:pt x="976341" y="57341"/>
                </a:cubicBezTo>
                <a:cubicBezTo>
                  <a:pt x="997046" y="22257"/>
                  <a:pt x="1035699" y="0"/>
                  <a:pt x="1079578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09437" y="3469394"/>
            <a:ext cx="650718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PD-L2</a:t>
            </a:r>
          </a:p>
        </p:txBody>
      </p:sp>
      <p:sp>
        <p:nvSpPr>
          <p:cNvPr id="16" name="Oval 123"/>
          <p:cNvSpPr/>
          <p:nvPr/>
        </p:nvSpPr>
        <p:spPr bwMode="auto">
          <a:xfrm>
            <a:off x="5201295" y="3495681"/>
            <a:ext cx="646214" cy="141325"/>
          </a:xfrm>
          <a:custGeom>
            <a:avLst/>
            <a:gdLst/>
            <a:ahLst/>
            <a:cxnLst/>
            <a:rect l="l" t="t" r="r" b="b"/>
            <a:pathLst>
              <a:path w="1205897" h="251330">
                <a:moveTo>
                  <a:pt x="1079578" y="0"/>
                </a:moveTo>
                <a:cubicBezTo>
                  <a:pt x="1149342" y="0"/>
                  <a:pt x="1205897" y="56262"/>
                  <a:pt x="1205897" y="125665"/>
                </a:cubicBezTo>
                <a:cubicBezTo>
                  <a:pt x="1205897" y="195068"/>
                  <a:pt x="1149342" y="251330"/>
                  <a:pt x="1079578" y="251330"/>
                </a:cubicBezTo>
                <a:cubicBezTo>
                  <a:pt x="1035718" y="251330"/>
                  <a:pt x="997079" y="229092"/>
                  <a:pt x="976370" y="194033"/>
                </a:cubicBezTo>
                <a:cubicBezTo>
                  <a:pt x="425355" y="190033"/>
                  <a:pt x="0" y="160924"/>
                  <a:pt x="0" y="125678"/>
                </a:cubicBezTo>
                <a:cubicBezTo>
                  <a:pt x="0" y="90433"/>
                  <a:pt x="425341" y="61324"/>
                  <a:pt x="976341" y="57341"/>
                </a:cubicBezTo>
                <a:cubicBezTo>
                  <a:pt x="997046" y="22257"/>
                  <a:pt x="1035699" y="0"/>
                  <a:pt x="1079578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09437" y="4753933"/>
            <a:ext cx="650718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CD40</a:t>
            </a:r>
          </a:p>
        </p:txBody>
      </p:sp>
      <p:sp>
        <p:nvSpPr>
          <p:cNvPr id="18" name="Oval 123"/>
          <p:cNvSpPr/>
          <p:nvPr/>
        </p:nvSpPr>
        <p:spPr bwMode="auto">
          <a:xfrm>
            <a:off x="5180566" y="4780220"/>
            <a:ext cx="646214" cy="141325"/>
          </a:xfrm>
          <a:custGeom>
            <a:avLst/>
            <a:gdLst/>
            <a:ahLst/>
            <a:cxnLst/>
            <a:rect l="l" t="t" r="r" b="b"/>
            <a:pathLst>
              <a:path w="1205897" h="251330">
                <a:moveTo>
                  <a:pt x="1079578" y="0"/>
                </a:moveTo>
                <a:cubicBezTo>
                  <a:pt x="1149342" y="0"/>
                  <a:pt x="1205897" y="56262"/>
                  <a:pt x="1205897" y="125665"/>
                </a:cubicBezTo>
                <a:cubicBezTo>
                  <a:pt x="1205897" y="195068"/>
                  <a:pt x="1149342" y="251330"/>
                  <a:pt x="1079578" y="251330"/>
                </a:cubicBezTo>
                <a:cubicBezTo>
                  <a:pt x="1035718" y="251330"/>
                  <a:pt x="997079" y="229092"/>
                  <a:pt x="976370" y="194033"/>
                </a:cubicBezTo>
                <a:cubicBezTo>
                  <a:pt x="425355" y="190033"/>
                  <a:pt x="0" y="160924"/>
                  <a:pt x="0" y="125678"/>
                </a:cubicBezTo>
                <a:cubicBezTo>
                  <a:pt x="0" y="90433"/>
                  <a:pt x="425341" y="61324"/>
                  <a:pt x="976341" y="57341"/>
                </a:cubicBezTo>
                <a:cubicBezTo>
                  <a:pt x="997046" y="22257"/>
                  <a:pt x="1035699" y="0"/>
                  <a:pt x="1079578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18359" y="4753933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itchFamily="34" charset="0"/>
              </a:rPr>
              <a:t>CD40L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20" name="Oval 128"/>
          <p:cNvSpPr/>
          <p:nvPr/>
        </p:nvSpPr>
        <p:spPr bwMode="auto">
          <a:xfrm>
            <a:off x="6379177" y="4752892"/>
            <a:ext cx="686688" cy="195981"/>
          </a:xfrm>
          <a:custGeom>
            <a:avLst/>
            <a:gdLst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454629 w 1307117"/>
              <a:gd name="connsiteY2" fmla="*/ 135730 h 383382"/>
              <a:gd name="connsiteX3" fmla="*/ 759737 w 1307117"/>
              <a:gd name="connsiteY3" fmla="*/ 88353 h 383382"/>
              <a:gd name="connsiteX4" fmla="*/ 973742 w 1307117"/>
              <a:gd name="connsiteY4" fmla="*/ 57889 h 383382"/>
              <a:gd name="connsiteX5" fmla="*/ 1307117 w 1307117"/>
              <a:gd name="connsiteY5" fmla="*/ 185289 h 383382"/>
              <a:gd name="connsiteX6" fmla="*/ 973742 w 1307117"/>
              <a:gd name="connsiteY6" fmla="*/ 312689 h 383382"/>
              <a:gd name="connsiteX7" fmla="*/ 720225 w 1307117"/>
              <a:gd name="connsiteY7" fmla="*/ 267137 h 383382"/>
              <a:gd name="connsiteX8" fmla="*/ 331184 w 1307117"/>
              <a:gd name="connsiteY8" fmla="*/ 249524 h 383382"/>
              <a:gd name="connsiteX9" fmla="*/ 118470 w 1307117"/>
              <a:gd name="connsiteY9" fmla="*/ 383382 h 383382"/>
              <a:gd name="connsiteX10" fmla="*/ 126 w 1307117"/>
              <a:gd name="connsiteY10" fmla="*/ 350417 h 383382"/>
              <a:gd name="connsiteX11" fmla="*/ 140354 w 1307117"/>
              <a:gd name="connsiteY11" fmla="*/ 191740 h 383382"/>
              <a:gd name="connsiteX12" fmla="*/ 0 w 1307117"/>
              <a:gd name="connsiteY12" fmla="*/ 33038 h 383382"/>
              <a:gd name="connsiteX13" fmla="*/ 118470 w 1307117"/>
              <a:gd name="connsiteY13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720225 w 1307117"/>
              <a:gd name="connsiteY6" fmla="*/ 267137 h 383382"/>
              <a:gd name="connsiteX7" fmla="*/ 331184 w 1307117"/>
              <a:gd name="connsiteY7" fmla="*/ 249524 h 383382"/>
              <a:gd name="connsiteX8" fmla="*/ 118470 w 1307117"/>
              <a:gd name="connsiteY8" fmla="*/ 383382 h 383382"/>
              <a:gd name="connsiteX9" fmla="*/ 126 w 1307117"/>
              <a:gd name="connsiteY9" fmla="*/ 350417 h 383382"/>
              <a:gd name="connsiteX10" fmla="*/ 140354 w 1307117"/>
              <a:gd name="connsiteY10" fmla="*/ 191740 h 383382"/>
              <a:gd name="connsiteX11" fmla="*/ 0 w 1307117"/>
              <a:gd name="connsiteY11" fmla="*/ 33038 h 383382"/>
              <a:gd name="connsiteX12" fmla="*/ 118470 w 1307117"/>
              <a:gd name="connsiteY12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331184 w 1307117"/>
              <a:gd name="connsiteY6" fmla="*/ 249524 h 383382"/>
              <a:gd name="connsiteX7" fmla="*/ 118470 w 1307117"/>
              <a:gd name="connsiteY7" fmla="*/ 383382 h 383382"/>
              <a:gd name="connsiteX8" fmla="*/ 126 w 1307117"/>
              <a:gd name="connsiteY8" fmla="*/ 350417 h 383382"/>
              <a:gd name="connsiteX9" fmla="*/ 140354 w 1307117"/>
              <a:gd name="connsiteY9" fmla="*/ 191740 h 383382"/>
              <a:gd name="connsiteX10" fmla="*/ 0 w 1307117"/>
              <a:gd name="connsiteY10" fmla="*/ 33038 h 383382"/>
              <a:gd name="connsiteX11" fmla="*/ 118470 w 1307117"/>
              <a:gd name="connsiteY11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43"/>
              <a:gd name="connsiteY0" fmla="*/ 0 h 383382"/>
              <a:gd name="connsiteX1" fmla="*/ 328869 w 1307143"/>
              <a:gd name="connsiteY1" fmla="*/ 127483 h 383382"/>
              <a:gd name="connsiteX2" fmla="*/ 973742 w 1307143"/>
              <a:gd name="connsiteY2" fmla="*/ 57889 h 383382"/>
              <a:gd name="connsiteX3" fmla="*/ 1307117 w 1307143"/>
              <a:gd name="connsiteY3" fmla="*/ 185289 h 383382"/>
              <a:gd name="connsiteX4" fmla="*/ 988029 w 1307143"/>
              <a:gd name="connsiteY4" fmla="*/ 312689 h 383382"/>
              <a:gd name="connsiteX5" fmla="*/ 331184 w 1307143"/>
              <a:gd name="connsiteY5" fmla="*/ 249524 h 383382"/>
              <a:gd name="connsiteX6" fmla="*/ 118470 w 1307143"/>
              <a:gd name="connsiteY6" fmla="*/ 383382 h 383382"/>
              <a:gd name="connsiteX7" fmla="*/ 126 w 1307143"/>
              <a:gd name="connsiteY7" fmla="*/ 350417 h 383382"/>
              <a:gd name="connsiteX8" fmla="*/ 140354 w 1307143"/>
              <a:gd name="connsiteY8" fmla="*/ 191740 h 383382"/>
              <a:gd name="connsiteX9" fmla="*/ 0 w 1307143"/>
              <a:gd name="connsiteY9" fmla="*/ 33038 h 383382"/>
              <a:gd name="connsiteX10" fmla="*/ 118470 w 1307143"/>
              <a:gd name="connsiteY10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7143" h="383382">
                <a:moveTo>
                  <a:pt x="118470" y="0"/>
                </a:moveTo>
                <a:cubicBezTo>
                  <a:pt x="215822" y="0"/>
                  <a:pt x="298684" y="53031"/>
                  <a:pt x="328869" y="127483"/>
                </a:cubicBezTo>
                <a:lnTo>
                  <a:pt x="973742" y="57889"/>
                </a:lnTo>
                <a:cubicBezTo>
                  <a:pt x="1188700" y="34691"/>
                  <a:pt x="1304736" y="142822"/>
                  <a:pt x="1307117" y="185289"/>
                </a:cubicBezTo>
                <a:cubicBezTo>
                  <a:pt x="1309498" y="227756"/>
                  <a:pt x="1150684" y="316271"/>
                  <a:pt x="988029" y="312689"/>
                </a:cubicBezTo>
                <a:cubicBezTo>
                  <a:pt x="825374" y="309107"/>
                  <a:pt x="473729" y="237742"/>
                  <a:pt x="331184" y="249524"/>
                </a:cubicBezTo>
                <a:cubicBezTo>
                  <a:pt x="303362" y="327308"/>
                  <a:pt x="218576" y="383382"/>
                  <a:pt x="118470" y="383382"/>
                </a:cubicBezTo>
                <a:cubicBezTo>
                  <a:pt x="74297" y="383382"/>
                  <a:pt x="33107" y="372463"/>
                  <a:pt x="126" y="350417"/>
                </a:cubicBezTo>
                <a:cubicBezTo>
                  <a:pt x="79612" y="341986"/>
                  <a:pt x="140354" y="273956"/>
                  <a:pt x="140354" y="191740"/>
                </a:cubicBezTo>
                <a:cubicBezTo>
                  <a:pt x="140354" y="109479"/>
                  <a:pt x="79546" y="41420"/>
                  <a:pt x="0" y="33038"/>
                </a:cubicBezTo>
                <a:cubicBezTo>
                  <a:pt x="33004" y="10946"/>
                  <a:pt x="74242" y="0"/>
                  <a:pt x="118470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3738" y="5212079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CD137</a:t>
            </a:r>
          </a:p>
        </p:txBody>
      </p:sp>
      <p:sp>
        <p:nvSpPr>
          <p:cNvPr id="22" name="Oval 128"/>
          <p:cNvSpPr/>
          <p:nvPr/>
        </p:nvSpPr>
        <p:spPr bwMode="auto">
          <a:xfrm>
            <a:off x="6537289" y="5211038"/>
            <a:ext cx="686688" cy="195981"/>
          </a:xfrm>
          <a:custGeom>
            <a:avLst/>
            <a:gdLst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454629 w 1307117"/>
              <a:gd name="connsiteY2" fmla="*/ 135730 h 383382"/>
              <a:gd name="connsiteX3" fmla="*/ 759737 w 1307117"/>
              <a:gd name="connsiteY3" fmla="*/ 88353 h 383382"/>
              <a:gd name="connsiteX4" fmla="*/ 973742 w 1307117"/>
              <a:gd name="connsiteY4" fmla="*/ 57889 h 383382"/>
              <a:gd name="connsiteX5" fmla="*/ 1307117 w 1307117"/>
              <a:gd name="connsiteY5" fmla="*/ 185289 h 383382"/>
              <a:gd name="connsiteX6" fmla="*/ 973742 w 1307117"/>
              <a:gd name="connsiteY6" fmla="*/ 312689 h 383382"/>
              <a:gd name="connsiteX7" fmla="*/ 720225 w 1307117"/>
              <a:gd name="connsiteY7" fmla="*/ 267137 h 383382"/>
              <a:gd name="connsiteX8" fmla="*/ 331184 w 1307117"/>
              <a:gd name="connsiteY8" fmla="*/ 249524 h 383382"/>
              <a:gd name="connsiteX9" fmla="*/ 118470 w 1307117"/>
              <a:gd name="connsiteY9" fmla="*/ 383382 h 383382"/>
              <a:gd name="connsiteX10" fmla="*/ 126 w 1307117"/>
              <a:gd name="connsiteY10" fmla="*/ 350417 h 383382"/>
              <a:gd name="connsiteX11" fmla="*/ 140354 w 1307117"/>
              <a:gd name="connsiteY11" fmla="*/ 191740 h 383382"/>
              <a:gd name="connsiteX12" fmla="*/ 0 w 1307117"/>
              <a:gd name="connsiteY12" fmla="*/ 33038 h 383382"/>
              <a:gd name="connsiteX13" fmla="*/ 118470 w 1307117"/>
              <a:gd name="connsiteY13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720225 w 1307117"/>
              <a:gd name="connsiteY6" fmla="*/ 267137 h 383382"/>
              <a:gd name="connsiteX7" fmla="*/ 331184 w 1307117"/>
              <a:gd name="connsiteY7" fmla="*/ 249524 h 383382"/>
              <a:gd name="connsiteX8" fmla="*/ 118470 w 1307117"/>
              <a:gd name="connsiteY8" fmla="*/ 383382 h 383382"/>
              <a:gd name="connsiteX9" fmla="*/ 126 w 1307117"/>
              <a:gd name="connsiteY9" fmla="*/ 350417 h 383382"/>
              <a:gd name="connsiteX10" fmla="*/ 140354 w 1307117"/>
              <a:gd name="connsiteY10" fmla="*/ 191740 h 383382"/>
              <a:gd name="connsiteX11" fmla="*/ 0 w 1307117"/>
              <a:gd name="connsiteY11" fmla="*/ 33038 h 383382"/>
              <a:gd name="connsiteX12" fmla="*/ 118470 w 1307117"/>
              <a:gd name="connsiteY12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331184 w 1307117"/>
              <a:gd name="connsiteY6" fmla="*/ 249524 h 383382"/>
              <a:gd name="connsiteX7" fmla="*/ 118470 w 1307117"/>
              <a:gd name="connsiteY7" fmla="*/ 383382 h 383382"/>
              <a:gd name="connsiteX8" fmla="*/ 126 w 1307117"/>
              <a:gd name="connsiteY8" fmla="*/ 350417 h 383382"/>
              <a:gd name="connsiteX9" fmla="*/ 140354 w 1307117"/>
              <a:gd name="connsiteY9" fmla="*/ 191740 h 383382"/>
              <a:gd name="connsiteX10" fmla="*/ 0 w 1307117"/>
              <a:gd name="connsiteY10" fmla="*/ 33038 h 383382"/>
              <a:gd name="connsiteX11" fmla="*/ 118470 w 1307117"/>
              <a:gd name="connsiteY11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43"/>
              <a:gd name="connsiteY0" fmla="*/ 0 h 383382"/>
              <a:gd name="connsiteX1" fmla="*/ 328869 w 1307143"/>
              <a:gd name="connsiteY1" fmla="*/ 127483 h 383382"/>
              <a:gd name="connsiteX2" fmla="*/ 973742 w 1307143"/>
              <a:gd name="connsiteY2" fmla="*/ 57889 h 383382"/>
              <a:gd name="connsiteX3" fmla="*/ 1307117 w 1307143"/>
              <a:gd name="connsiteY3" fmla="*/ 185289 h 383382"/>
              <a:gd name="connsiteX4" fmla="*/ 988029 w 1307143"/>
              <a:gd name="connsiteY4" fmla="*/ 312689 h 383382"/>
              <a:gd name="connsiteX5" fmla="*/ 331184 w 1307143"/>
              <a:gd name="connsiteY5" fmla="*/ 249524 h 383382"/>
              <a:gd name="connsiteX6" fmla="*/ 118470 w 1307143"/>
              <a:gd name="connsiteY6" fmla="*/ 383382 h 383382"/>
              <a:gd name="connsiteX7" fmla="*/ 126 w 1307143"/>
              <a:gd name="connsiteY7" fmla="*/ 350417 h 383382"/>
              <a:gd name="connsiteX8" fmla="*/ 140354 w 1307143"/>
              <a:gd name="connsiteY8" fmla="*/ 191740 h 383382"/>
              <a:gd name="connsiteX9" fmla="*/ 0 w 1307143"/>
              <a:gd name="connsiteY9" fmla="*/ 33038 h 383382"/>
              <a:gd name="connsiteX10" fmla="*/ 118470 w 1307143"/>
              <a:gd name="connsiteY10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7143" h="383382">
                <a:moveTo>
                  <a:pt x="118470" y="0"/>
                </a:moveTo>
                <a:cubicBezTo>
                  <a:pt x="215822" y="0"/>
                  <a:pt x="298684" y="53031"/>
                  <a:pt x="328869" y="127483"/>
                </a:cubicBezTo>
                <a:lnTo>
                  <a:pt x="973742" y="57889"/>
                </a:lnTo>
                <a:cubicBezTo>
                  <a:pt x="1188700" y="34691"/>
                  <a:pt x="1304736" y="142822"/>
                  <a:pt x="1307117" y="185289"/>
                </a:cubicBezTo>
                <a:cubicBezTo>
                  <a:pt x="1309498" y="227756"/>
                  <a:pt x="1150684" y="316271"/>
                  <a:pt x="988029" y="312689"/>
                </a:cubicBezTo>
                <a:cubicBezTo>
                  <a:pt x="825374" y="309107"/>
                  <a:pt x="473729" y="237742"/>
                  <a:pt x="331184" y="249524"/>
                </a:cubicBezTo>
                <a:cubicBezTo>
                  <a:pt x="303362" y="327308"/>
                  <a:pt x="218576" y="383382"/>
                  <a:pt x="118470" y="383382"/>
                </a:cubicBezTo>
                <a:cubicBezTo>
                  <a:pt x="74297" y="383382"/>
                  <a:pt x="33107" y="372463"/>
                  <a:pt x="126" y="350417"/>
                </a:cubicBezTo>
                <a:cubicBezTo>
                  <a:pt x="79612" y="341986"/>
                  <a:pt x="140354" y="273956"/>
                  <a:pt x="140354" y="191740"/>
                </a:cubicBezTo>
                <a:cubicBezTo>
                  <a:pt x="140354" y="109479"/>
                  <a:pt x="79546" y="41420"/>
                  <a:pt x="0" y="33038"/>
                </a:cubicBezTo>
                <a:cubicBezTo>
                  <a:pt x="33004" y="10946"/>
                  <a:pt x="74242" y="0"/>
                  <a:pt x="118470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70569" y="5651891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OX40</a:t>
            </a:r>
          </a:p>
        </p:txBody>
      </p:sp>
      <p:sp>
        <p:nvSpPr>
          <p:cNvPr id="24" name="Oval 128"/>
          <p:cNvSpPr/>
          <p:nvPr/>
        </p:nvSpPr>
        <p:spPr bwMode="auto">
          <a:xfrm>
            <a:off x="6760753" y="5650850"/>
            <a:ext cx="686688" cy="195981"/>
          </a:xfrm>
          <a:custGeom>
            <a:avLst/>
            <a:gdLst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454629 w 1307117"/>
              <a:gd name="connsiteY2" fmla="*/ 135730 h 383382"/>
              <a:gd name="connsiteX3" fmla="*/ 759737 w 1307117"/>
              <a:gd name="connsiteY3" fmla="*/ 88353 h 383382"/>
              <a:gd name="connsiteX4" fmla="*/ 973742 w 1307117"/>
              <a:gd name="connsiteY4" fmla="*/ 57889 h 383382"/>
              <a:gd name="connsiteX5" fmla="*/ 1307117 w 1307117"/>
              <a:gd name="connsiteY5" fmla="*/ 185289 h 383382"/>
              <a:gd name="connsiteX6" fmla="*/ 973742 w 1307117"/>
              <a:gd name="connsiteY6" fmla="*/ 312689 h 383382"/>
              <a:gd name="connsiteX7" fmla="*/ 720225 w 1307117"/>
              <a:gd name="connsiteY7" fmla="*/ 267137 h 383382"/>
              <a:gd name="connsiteX8" fmla="*/ 331184 w 1307117"/>
              <a:gd name="connsiteY8" fmla="*/ 249524 h 383382"/>
              <a:gd name="connsiteX9" fmla="*/ 118470 w 1307117"/>
              <a:gd name="connsiteY9" fmla="*/ 383382 h 383382"/>
              <a:gd name="connsiteX10" fmla="*/ 126 w 1307117"/>
              <a:gd name="connsiteY10" fmla="*/ 350417 h 383382"/>
              <a:gd name="connsiteX11" fmla="*/ 140354 w 1307117"/>
              <a:gd name="connsiteY11" fmla="*/ 191740 h 383382"/>
              <a:gd name="connsiteX12" fmla="*/ 0 w 1307117"/>
              <a:gd name="connsiteY12" fmla="*/ 33038 h 383382"/>
              <a:gd name="connsiteX13" fmla="*/ 118470 w 1307117"/>
              <a:gd name="connsiteY13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720225 w 1307117"/>
              <a:gd name="connsiteY6" fmla="*/ 267137 h 383382"/>
              <a:gd name="connsiteX7" fmla="*/ 331184 w 1307117"/>
              <a:gd name="connsiteY7" fmla="*/ 249524 h 383382"/>
              <a:gd name="connsiteX8" fmla="*/ 118470 w 1307117"/>
              <a:gd name="connsiteY8" fmla="*/ 383382 h 383382"/>
              <a:gd name="connsiteX9" fmla="*/ 126 w 1307117"/>
              <a:gd name="connsiteY9" fmla="*/ 350417 h 383382"/>
              <a:gd name="connsiteX10" fmla="*/ 140354 w 1307117"/>
              <a:gd name="connsiteY10" fmla="*/ 191740 h 383382"/>
              <a:gd name="connsiteX11" fmla="*/ 0 w 1307117"/>
              <a:gd name="connsiteY11" fmla="*/ 33038 h 383382"/>
              <a:gd name="connsiteX12" fmla="*/ 118470 w 1307117"/>
              <a:gd name="connsiteY12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331184 w 1307117"/>
              <a:gd name="connsiteY6" fmla="*/ 249524 h 383382"/>
              <a:gd name="connsiteX7" fmla="*/ 118470 w 1307117"/>
              <a:gd name="connsiteY7" fmla="*/ 383382 h 383382"/>
              <a:gd name="connsiteX8" fmla="*/ 126 w 1307117"/>
              <a:gd name="connsiteY8" fmla="*/ 350417 h 383382"/>
              <a:gd name="connsiteX9" fmla="*/ 140354 w 1307117"/>
              <a:gd name="connsiteY9" fmla="*/ 191740 h 383382"/>
              <a:gd name="connsiteX10" fmla="*/ 0 w 1307117"/>
              <a:gd name="connsiteY10" fmla="*/ 33038 h 383382"/>
              <a:gd name="connsiteX11" fmla="*/ 118470 w 1307117"/>
              <a:gd name="connsiteY11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43"/>
              <a:gd name="connsiteY0" fmla="*/ 0 h 383382"/>
              <a:gd name="connsiteX1" fmla="*/ 328869 w 1307143"/>
              <a:gd name="connsiteY1" fmla="*/ 127483 h 383382"/>
              <a:gd name="connsiteX2" fmla="*/ 973742 w 1307143"/>
              <a:gd name="connsiteY2" fmla="*/ 57889 h 383382"/>
              <a:gd name="connsiteX3" fmla="*/ 1307117 w 1307143"/>
              <a:gd name="connsiteY3" fmla="*/ 185289 h 383382"/>
              <a:gd name="connsiteX4" fmla="*/ 988029 w 1307143"/>
              <a:gd name="connsiteY4" fmla="*/ 312689 h 383382"/>
              <a:gd name="connsiteX5" fmla="*/ 331184 w 1307143"/>
              <a:gd name="connsiteY5" fmla="*/ 249524 h 383382"/>
              <a:gd name="connsiteX6" fmla="*/ 118470 w 1307143"/>
              <a:gd name="connsiteY6" fmla="*/ 383382 h 383382"/>
              <a:gd name="connsiteX7" fmla="*/ 126 w 1307143"/>
              <a:gd name="connsiteY7" fmla="*/ 350417 h 383382"/>
              <a:gd name="connsiteX8" fmla="*/ 140354 w 1307143"/>
              <a:gd name="connsiteY8" fmla="*/ 191740 h 383382"/>
              <a:gd name="connsiteX9" fmla="*/ 0 w 1307143"/>
              <a:gd name="connsiteY9" fmla="*/ 33038 h 383382"/>
              <a:gd name="connsiteX10" fmla="*/ 118470 w 1307143"/>
              <a:gd name="connsiteY10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7143" h="383382">
                <a:moveTo>
                  <a:pt x="118470" y="0"/>
                </a:moveTo>
                <a:cubicBezTo>
                  <a:pt x="215822" y="0"/>
                  <a:pt x="298684" y="53031"/>
                  <a:pt x="328869" y="127483"/>
                </a:cubicBezTo>
                <a:lnTo>
                  <a:pt x="973742" y="57889"/>
                </a:lnTo>
                <a:cubicBezTo>
                  <a:pt x="1188700" y="34691"/>
                  <a:pt x="1304736" y="142822"/>
                  <a:pt x="1307117" y="185289"/>
                </a:cubicBezTo>
                <a:cubicBezTo>
                  <a:pt x="1309498" y="227756"/>
                  <a:pt x="1150684" y="316271"/>
                  <a:pt x="988029" y="312689"/>
                </a:cubicBezTo>
                <a:cubicBezTo>
                  <a:pt x="825374" y="309107"/>
                  <a:pt x="473729" y="237742"/>
                  <a:pt x="331184" y="249524"/>
                </a:cubicBezTo>
                <a:cubicBezTo>
                  <a:pt x="303362" y="327308"/>
                  <a:pt x="218576" y="383382"/>
                  <a:pt x="118470" y="383382"/>
                </a:cubicBezTo>
                <a:cubicBezTo>
                  <a:pt x="74297" y="383382"/>
                  <a:pt x="33107" y="372463"/>
                  <a:pt x="126" y="350417"/>
                </a:cubicBezTo>
                <a:cubicBezTo>
                  <a:pt x="79612" y="341986"/>
                  <a:pt x="140354" y="273956"/>
                  <a:pt x="140354" y="191740"/>
                </a:cubicBezTo>
                <a:cubicBezTo>
                  <a:pt x="140354" y="109479"/>
                  <a:pt x="79546" y="41420"/>
                  <a:pt x="0" y="33038"/>
                </a:cubicBezTo>
                <a:cubicBezTo>
                  <a:pt x="33004" y="10946"/>
                  <a:pt x="74242" y="0"/>
                  <a:pt x="118470" y="0"/>
                </a:cubicBezTo>
                <a:close/>
              </a:path>
            </a:pathLst>
          </a:custGeom>
          <a:gradFill rotWithShape="1">
            <a:gsLst>
              <a:gs pos="0">
                <a:srgbClr val="B54F50"/>
              </a:gs>
              <a:gs pos="100000">
                <a:srgbClr val="610B0F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90000"/>
              </a:lnSpc>
            </a:pPr>
            <a:endParaRPr lang="en-US" sz="10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72261" y="5212079"/>
            <a:ext cx="718539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CD137L</a:t>
            </a:r>
          </a:p>
        </p:txBody>
      </p:sp>
      <p:sp>
        <p:nvSpPr>
          <p:cNvPr id="26" name="Oval 123"/>
          <p:cNvSpPr/>
          <p:nvPr/>
        </p:nvSpPr>
        <p:spPr bwMode="auto">
          <a:xfrm>
            <a:off x="5113102" y="5238366"/>
            <a:ext cx="646214" cy="141325"/>
          </a:xfrm>
          <a:custGeom>
            <a:avLst/>
            <a:gdLst/>
            <a:ahLst/>
            <a:cxnLst/>
            <a:rect l="l" t="t" r="r" b="b"/>
            <a:pathLst>
              <a:path w="1205897" h="251330">
                <a:moveTo>
                  <a:pt x="1079578" y="0"/>
                </a:moveTo>
                <a:cubicBezTo>
                  <a:pt x="1149342" y="0"/>
                  <a:pt x="1205897" y="56262"/>
                  <a:pt x="1205897" y="125665"/>
                </a:cubicBezTo>
                <a:cubicBezTo>
                  <a:pt x="1205897" y="195068"/>
                  <a:pt x="1149342" y="251330"/>
                  <a:pt x="1079578" y="251330"/>
                </a:cubicBezTo>
                <a:cubicBezTo>
                  <a:pt x="1035718" y="251330"/>
                  <a:pt x="997079" y="229092"/>
                  <a:pt x="976370" y="194033"/>
                </a:cubicBezTo>
                <a:cubicBezTo>
                  <a:pt x="425355" y="190033"/>
                  <a:pt x="0" y="160924"/>
                  <a:pt x="0" y="125678"/>
                </a:cubicBezTo>
                <a:cubicBezTo>
                  <a:pt x="0" y="90433"/>
                  <a:pt x="425341" y="61324"/>
                  <a:pt x="976341" y="57341"/>
                </a:cubicBezTo>
                <a:cubicBezTo>
                  <a:pt x="997046" y="22257"/>
                  <a:pt x="1035699" y="0"/>
                  <a:pt x="1079578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38964" y="5651891"/>
            <a:ext cx="66467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OX40L</a:t>
            </a:r>
          </a:p>
        </p:txBody>
      </p:sp>
      <p:sp>
        <p:nvSpPr>
          <p:cNvPr id="28" name="Oval 123"/>
          <p:cNvSpPr/>
          <p:nvPr/>
        </p:nvSpPr>
        <p:spPr bwMode="auto">
          <a:xfrm>
            <a:off x="4964682" y="5678178"/>
            <a:ext cx="646214" cy="141325"/>
          </a:xfrm>
          <a:custGeom>
            <a:avLst/>
            <a:gdLst/>
            <a:ahLst/>
            <a:cxnLst/>
            <a:rect l="l" t="t" r="r" b="b"/>
            <a:pathLst>
              <a:path w="1205897" h="251330">
                <a:moveTo>
                  <a:pt x="1079578" y="0"/>
                </a:moveTo>
                <a:cubicBezTo>
                  <a:pt x="1149342" y="0"/>
                  <a:pt x="1205897" y="56262"/>
                  <a:pt x="1205897" y="125665"/>
                </a:cubicBezTo>
                <a:cubicBezTo>
                  <a:pt x="1205897" y="195068"/>
                  <a:pt x="1149342" y="251330"/>
                  <a:pt x="1079578" y="251330"/>
                </a:cubicBezTo>
                <a:cubicBezTo>
                  <a:pt x="1035718" y="251330"/>
                  <a:pt x="997079" y="229092"/>
                  <a:pt x="976370" y="194033"/>
                </a:cubicBezTo>
                <a:cubicBezTo>
                  <a:pt x="425355" y="190033"/>
                  <a:pt x="0" y="160924"/>
                  <a:pt x="0" y="125678"/>
                </a:cubicBezTo>
                <a:cubicBezTo>
                  <a:pt x="0" y="90433"/>
                  <a:pt x="425341" y="61324"/>
                  <a:pt x="976341" y="57341"/>
                </a:cubicBezTo>
                <a:cubicBezTo>
                  <a:pt x="997046" y="22257"/>
                  <a:pt x="1035699" y="0"/>
                  <a:pt x="1079578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45988" y="3853740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LAG-3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27219" y="4271700"/>
            <a:ext cx="650718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MHC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239149" y="4243949"/>
            <a:ext cx="570505" cy="249400"/>
            <a:chOff x="5239149" y="4252778"/>
            <a:chExt cx="570505" cy="249400"/>
          </a:xfrm>
        </p:grpSpPr>
        <p:sp>
          <p:nvSpPr>
            <p:cNvPr id="32" name="Rounded Rectangle 28"/>
            <p:cNvSpPr/>
            <p:nvPr/>
          </p:nvSpPr>
          <p:spPr bwMode="auto">
            <a:xfrm rot="16200000">
              <a:off x="5468183" y="4023744"/>
              <a:ext cx="112438" cy="570505"/>
            </a:xfrm>
            <a:custGeom>
              <a:avLst/>
              <a:gdLst/>
              <a:ahLst/>
              <a:cxnLst/>
              <a:rect l="l" t="t" r="r" b="b"/>
              <a:pathLst>
                <a:path w="328613" h="1388966">
                  <a:moveTo>
                    <a:pt x="140495" y="0"/>
                  </a:moveTo>
                  <a:lnTo>
                    <a:pt x="188118" y="0"/>
                  </a:lnTo>
                  <a:cubicBezTo>
                    <a:pt x="265711" y="0"/>
                    <a:pt x="328613" y="62902"/>
                    <a:pt x="328613" y="140495"/>
                  </a:cubicBezTo>
                  <a:lnTo>
                    <a:pt x="328613" y="1248471"/>
                  </a:lnTo>
                  <a:cubicBezTo>
                    <a:pt x="328613" y="1326064"/>
                    <a:pt x="265711" y="1388966"/>
                    <a:pt x="188118" y="1388966"/>
                  </a:cubicBezTo>
                  <a:lnTo>
                    <a:pt x="140495" y="1388966"/>
                  </a:lnTo>
                  <a:lnTo>
                    <a:pt x="109011" y="1382610"/>
                  </a:lnTo>
                  <a:lnTo>
                    <a:pt x="118793" y="1305922"/>
                  </a:lnTo>
                  <a:cubicBezTo>
                    <a:pt x="118793" y="1190366"/>
                    <a:pt x="68239" y="1093497"/>
                    <a:pt x="0" y="1068285"/>
                  </a:cubicBezTo>
                  <a:lnTo>
                    <a:pt x="0" y="140495"/>
                  </a:lnTo>
                  <a:cubicBezTo>
                    <a:pt x="0" y="62902"/>
                    <a:pt x="62902" y="0"/>
                    <a:pt x="14049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37730"/>
                </a:gs>
                <a:gs pos="0">
                  <a:srgbClr val="D4571C"/>
                </a:gs>
              </a:gsLst>
              <a:lin ang="27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>
                <a:lnSpc>
                  <a:spcPct val="90000"/>
                </a:lnSpc>
              </a:pPr>
              <a:endParaRPr lang="en-US" sz="14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ounded Rectangle 28"/>
            <p:cNvSpPr/>
            <p:nvPr/>
          </p:nvSpPr>
          <p:spPr bwMode="auto">
            <a:xfrm rot="16200000" flipH="1">
              <a:off x="5468183" y="4160706"/>
              <a:ext cx="112438" cy="570505"/>
            </a:xfrm>
            <a:custGeom>
              <a:avLst/>
              <a:gdLst/>
              <a:ahLst/>
              <a:cxnLst/>
              <a:rect l="l" t="t" r="r" b="b"/>
              <a:pathLst>
                <a:path w="328613" h="1388966">
                  <a:moveTo>
                    <a:pt x="140495" y="0"/>
                  </a:moveTo>
                  <a:lnTo>
                    <a:pt x="188118" y="0"/>
                  </a:lnTo>
                  <a:cubicBezTo>
                    <a:pt x="265711" y="0"/>
                    <a:pt x="328613" y="62902"/>
                    <a:pt x="328613" y="140495"/>
                  </a:cubicBezTo>
                  <a:lnTo>
                    <a:pt x="328613" y="1248471"/>
                  </a:lnTo>
                  <a:cubicBezTo>
                    <a:pt x="328613" y="1326064"/>
                    <a:pt x="265711" y="1388966"/>
                    <a:pt x="188118" y="1388966"/>
                  </a:cubicBezTo>
                  <a:lnTo>
                    <a:pt x="140495" y="1388966"/>
                  </a:lnTo>
                  <a:lnTo>
                    <a:pt x="109011" y="1382610"/>
                  </a:lnTo>
                  <a:lnTo>
                    <a:pt x="118793" y="1305922"/>
                  </a:lnTo>
                  <a:cubicBezTo>
                    <a:pt x="118793" y="1190366"/>
                    <a:pt x="68239" y="1093497"/>
                    <a:pt x="0" y="1068285"/>
                  </a:cubicBezTo>
                  <a:lnTo>
                    <a:pt x="0" y="140495"/>
                  </a:lnTo>
                  <a:cubicBezTo>
                    <a:pt x="0" y="62902"/>
                    <a:pt x="62902" y="0"/>
                    <a:pt x="14049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37730"/>
                </a:gs>
                <a:gs pos="0">
                  <a:srgbClr val="D4571C"/>
                </a:gs>
              </a:gsLst>
              <a:lin ang="27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>
                <a:lnSpc>
                  <a:spcPct val="90000"/>
                </a:lnSpc>
              </a:pPr>
              <a:endParaRPr lang="en-US" sz="14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Oval 128"/>
          <p:cNvSpPr/>
          <p:nvPr/>
        </p:nvSpPr>
        <p:spPr bwMode="auto">
          <a:xfrm>
            <a:off x="6487041" y="2259737"/>
            <a:ext cx="686688" cy="195981"/>
          </a:xfrm>
          <a:custGeom>
            <a:avLst/>
            <a:gdLst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454629 w 1307117"/>
              <a:gd name="connsiteY2" fmla="*/ 135730 h 383382"/>
              <a:gd name="connsiteX3" fmla="*/ 759737 w 1307117"/>
              <a:gd name="connsiteY3" fmla="*/ 88353 h 383382"/>
              <a:gd name="connsiteX4" fmla="*/ 973742 w 1307117"/>
              <a:gd name="connsiteY4" fmla="*/ 57889 h 383382"/>
              <a:gd name="connsiteX5" fmla="*/ 1307117 w 1307117"/>
              <a:gd name="connsiteY5" fmla="*/ 185289 h 383382"/>
              <a:gd name="connsiteX6" fmla="*/ 973742 w 1307117"/>
              <a:gd name="connsiteY6" fmla="*/ 312689 h 383382"/>
              <a:gd name="connsiteX7" fmla="*/ 720225 w 1307117"/>
              <a:gd name="connsiteY7" fmla="*/ 267137 h 383382"/>
              <a:gd name="connsiteX8" fmla="*/ 331184 w 1307117"/>
              <a:gd name="connsiteY8" fmla="*/ 249524 h 383382"/>
              <a:gd name="connsiteX9" fmla="*/ 118470 w 1307117"/>
              <a:gd name="connsiteY9" fmla="*/ 383382 h 383382"/>
              <a:gd name="connsiteX10" fmla="*/ 126 w 1307117"/>
              <a:gd name="connsiteY10" fmla="*/ 350417 h 383382"/>
              <a:gd name="connsiteX11" fmla="*/ 140354 w 1307117"/>
              <a:gd name="connsiteY11" fmla="*/ 191740 h 383382"/>
              <a:gd name="connsiteX12" fmla="*/ 0 w 1307117"/>
              <a:gd name="connsiteY12" fmla="*/ 33038 h 383382"/>
              <a:gd name="connsiteX13" fmla="*/ 118470 w 1307117"/>
              <a:gd name="connsiteY13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720225 w 1307117"/>
              <a:gd name="connsiteY6" fmla="*/ 267137 h 383382"/>
              <a:gd name="connsiteX7" fmla="*/ 331184 w 1307117"/>
              <a:gd name="connsiteY7" fmla="*/ 249524 h 383382"/>
              <a:gd name="connsiteX8" fmla="*/ 118470 w 1307117"/>
              <a:gd name="connsiteY8" fmla="*/ 383382 h 383382"/>
              <a:gd name="connsiteX9" fmla="*/ 126 w 1307117"/>
              <a:gd name="connsiteY9" fmla="*/ 350417 h 383382"/>
              <a:gd name="connsiteX10" fmla="*/ 140354 w 1307117"/>
              <a:gd name="connsiteY10" fmla="*/ 191740 h 383382"/>
              <a:gd name="connsiteX11" fmla="*/ 0 w 1307117"/>
              <a:gd name="connsiteY11" fmla="*/ 33038 h 383382"/>
              <a:gd name="connsiteX12" fmla="*/ 118470 w 1307117"/>
              <a:gd name="connsiteY12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331184 w 1307117"/>
              <a:gd name="connsiteY6" fmla="*/ 249524 h 383382"/>
              <a:gd name="connsiteX7" fmla="*/ 118470 w 1307117"/>
              <a:gd name="connsiteY7" fmla="*/ 383382 h 383382"/>
              <a:gd name="connsiteX8" fmla="*/ 126 w 1307117"/>
              <a:gd name="connsiteY8" fmla="*/ 350417 h 383382"/>
              <a:gd name="connsiteX9" fmla="*/ 140354 w 1307117"/>
              <a:gd name="connsiteY9" fmla="*/ 191740 h 383382"/>
              <a:gd name="connsiteX10" fmla="*/ 0 w 1307117"/>
              <a:gd name="connsiteY10" fmla="*/ 33038 h 383382"/>
              <a:gd name="connsiteX11" fmla="*/ 118470 w 1307117"/>
              <a:gd name="connsiteY11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43"/>
              <a:gd name="connsiteY0" fmla="*/ 0 h 383382"/>
              <a:gd name="connsiteX1" fmla="*/ 328869 w 1307143"/>
              <a:gd name="connsiteY1" fmla="*/ 127483 h 383382"/>
              <a:gd name="connsiteX2" fmla="*/ 973742 w 1307143"/>
              <a:gd name="connsiteY2" fmla="*/ 57889 h 383382"/>
              <a:gd name="connsiteX3" fmla="*/ 1307117 w 1307143"/>
              <a:gd name="connsiteY3" fmla="*/ 185289 h 383382"/>
              <a:gd name="connsiteX4" fmla="*/ 988029 w 1307143"/>
              <a:gd name="connsiteY4" fmla="*/ 312689 h 383382"/>
              <a:gd name="connsiteX5" fmla="*/ 331184 w 1307143"/>
              <a:gd name="connsiteY5" fmla="*/ 249524 h 383382"/>
              <a:gd name="connsiteX6" fmla="*/ 118470 w 1307143"/>
              <a:gd name="connsiteY6" fmla="*/ 383382 h 383382"/>
              <a:gd name="connsiteX7" fmla="*/ 126 w 1307143"/>
              <a:gd name="connsiteY7" fmla="*/ 350417 h 383382"/>
              <a:gd name="connsiteX8" fmla="*/ 140354 w 1307143"/>
              <a:gd name="connsiteY8" fmla="*/ 191740 h 383382"/>
              <a:gd name="connsiteX9" fmla="*/ 0 w 1307143"/>
              <a:gd name="connsiteY9" fmla="*/ 33038 h 383382"/>
              <a:gd name="connsiteX10" fmla="*/ 118470 w 1307143"/>
              <a:gd name="connsiteY10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7143" h="383382">
                <a:moveTo>
                  <a:pt x="118470" y="0"/>
                </a:moveTo>
                <a:cubicBezTo>
                  <a:pt x="215822" y="0"/>
                  <a:pt x="298684" y="53031"/>
                  <a:pt x="328869" y="127483"/>
                </a:cubicBezTo>
                <a:lnTo>
                  <a:pt x="973742" y="57889"/>
                </a:lnTo>
                <a:cubicBezTo>
                  <a:pt x="1188700" y="34691"/>
                  <a:pt x="1304736" y="142822"/>
                  <a:pt x="1307117" y="185289"/>
                </a:cubicBezTo>
                <a:cubicBezTo>
                  <a:pt x="1309498" y="227756"/>
                  <a:pt x="1150684" y="316271"/>
                  <a:pt x="988029" y="312689"/>
                </a:cubicBezTo>
                <a:cubicBezTo>
                  <a:pt x="825374" y="309107"/>
                  <a:pt x="473729" y="237742"/>
                  <a:pt x="331184" y="249524"/>
                </a:cubicBezTo>
                <a:cubicBezTo>
                  <a:pt x="303362" y="327308"/>
                  <a:pt x="218576" y="383382"/>
                  <a:pt x="118470" y="383382"/>
                </a:cubicBezTo>
                <a:cubicBezTo>
                  <a:pt x="74297" y="383382"/>
                  <a:pt x="33107" y="372463"/>
                  <a:pt x="126" y="350417"/>
                </a:cubicBezTo>
                <a:cubicBezTo>
                  <a:pt x="79612" y="341986"/>
                  <a:pt x="140354" y="273956"/>
                  <a:pt x="140354" y="191740"/>
                </a:cubicBezTo>
                <a:cubicBezTo>
                  <a:pt x="140354" y="109479"/>
                  <a:pt x="79546" y="41420"/>
                  <a:pt x="0" y="33038"/>
                </a:cubicBezTo>
                <a:cubicBezTo>
                  <a:pt x="33004" y="10946"/>
                  <a:pt x="74242" y="0"/>
                  <a:pt x="118470" y="0"/>
                </a:cubicBezTo>
                <a:close/>
              </a:path>
            </a:pathLst>
          </a:custGeom>
          <a:gradFill rotWithShape="1">
            <a:gsLst>
              <a:gs pos="50000">
                <a:srgbClr val="D0554E"/>
              </a:gs>
              <a:gs pos="0">
                <a:srgbClr val="DD6F69"/>
              </a:gs>
              <a:gs pos="100000">
                <a:srgbClr val="C33A33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90000"/>
              </a:lnSpc>
            </a:pPr>
            <a:endParaRPr lang="en-US" sz="1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1903" y="2260778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CD28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90594" y="2260778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Activation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37" name="Oval 123"/>
          <p:cNvSpPr/>
          <p:nvPr/>
        </p:nvSpPr>
        <p:spPr bwMode="auto">
          <a:xfrm>
            <a:off x="5126702" y="2287065"/>
            <a:ext cx="646214" cy="141325"/>
          </a:xfrm>
          <a:custGeom>
            <a:avLst/>
            <a:gdLst/>
            <a:ahLst/>
            <a:cxnLst/>
            <a:rect l="l" t="t" r="r" b="b"/>
            <a:pathLst>
              <a:path w="1205897" h="251330">
                <a:moveTo>
                  <a:pt x="1079578" y="0"/>
                </a:moveTo>
                <a:cubicBezTo>
                  <a:pt x="1149342" y="0"/>
                  <a:pt x="1205897" y="56262"/>
                  <a:pt x="1205897" y="125665"/>
                </a:cubicBezTo>
                <a:cubicBezTo>
                  <a:pt x="1205897" y="195068"/>
                  <a:pt x="1149342" y="251330"/>
                  <a:pt x="1079578" y="251330"/>
                </a:cubicBezTo>
                <a:cubicBezTo>
                  <a:pt x="1035718" y="251330"/>
                  <a:pt x="997079" y="229092"/>
                  <a:pt x="976370" y="194033"/>
                </a:cubicBezTo>
                <a:cubicBezTo>
                  <a:pt x="425355" y="190033"/>
                  <a:pt x="0" y="160924"/>
                  <a:pt x="0" y="125678"/>
                </a:cubicBezTo>
                <a:cubicBezTo>
                  <a:pt x="0" y="90433"/>
                  <a:pt x="425341" y="61324"/>
                  <a:pt x="976341" y="57341"/>
                </a:cubicBezTo>
                <a:cubicBezTo>
                  <a:pt x="997046" y="22257"/>
                  <a:pt x="1035699" y="0"/>
                  <a:pt x="1079578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49283" y="2260778"/>
            <a:ext cx="1045200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B7-2 (CD86)</a:t>
            </a:r>
          </a:p>
        </p:txBody>
      </p:sp>
      <p:sp>
        <p:nvSpPr>
          <p:cNvPr id="39" name="Oval 123"/>
          <p:cNvSpPr/>
          <p:nvPr/>
        </p:nvSpPr>
        <p:spPr bwMode="auto">
          <a:xfrm>
            <a:off x="5177937" y="2697508"/>
            <a:ext cx="646214" cy="141325"/>
          </a:xfrm>
          <a:custGeom>
            <a:avLst/>
            <a:gdLst/>
            <a:ahLst/>
            <a:cxnLst/>
            <a:rect l="l" t="t" r="r" b="b"/>
            <a:pathLst>
              <a:path w="1205897" h="251330">
                <a:moveTo>
                  <a:pt x="1079578" y="0"/>
                </a:moveTo>
                <a:cubicBezTo>
                  <a:pt x="1149342" y="0"/>
                  <a:pt x="1205897" y="56262"/>
                  <a:pt x="1205897" y="125665"/>
                </a:cubicBezTo>
                <a:cubicBezTo>
                  <a:pt x="1205897" y="195068"/>
                  <a:pt x="1149342" y="251330"/>
                  <a:pt x="1079578" y="251330"/>
                </a:cubicBezTo>
                <a:cubicBezTo>
                  <a:pt x="1035718" y="251330"/>
                  <a:pt x="997079" y="229092"/>
                  <a:pt x="976370" y="194033"/>
                </a:cubicBezTo>
                <a:cubicBezTo>
                  <a:pt x="425355" y="190033"/>
                  <a:pt x="0" y="160924"/>
                  <a:pt x="0" y="125678"/>
                </a:cubicBezTo>
                <a:cubicBezTo>
                  <a:pt x="0" y="90433"/>
                  <a:pt x="425341" y="61324"/>
                  <a:pt x="976341" y="57341"/>
                </a:cubicBezTo>
                <a:cubicBezTo>
                  <a:pt x="997046" y="22257"/>
                  <a:pt x="1035699" y="0"/>
                  <a:pt x="1079578" y="0"/>
                </a:cubicBezTo>
                <a:close/>
              </a:path>
            </a:pathLst>
          </a:custGeom>
          <a:gradFill rotWithShape="1">
            <a:gsLst>
              <a:gs pos="0">
                <a:srgbClr val="00AF9D"/>
              </a:gs>
              <a:gs pos="100000">
                <a:srgbClr val="06585D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2736" y="2671221"/>
            <a:ext cx="1045200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B7-1 (CD80)</a:t>
            </a:r>
          </a:p>
        </p:txBody>
      </p:sp>
      <p:sp>
        <p:nvSpPr>
          <p:cNvPr id="41" name="Oval 128"/>
          <p:cNvSpPr/>
          <p:nvPr/>
        </p:nvSpPr>
        <p:spPr bwMode="auto">
          <a:xfrm>
            <a:off x="6417873" y="2670180"/>
            <a:ext cx="686688" cy="195981"/>
          </a:xfrm>
          <a:custGeom>
            <a:avLst/>
            <a:gdLst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454629 w 1307117"/>
              <a:gd name="connsiteY2" fmla="*/ 135730 h 383382"/>
              <a:gd name="connsiteX3" fmla="*/ 759737 w 1307117"/>
              <a:gd name="connsiteY3" fmla="*/ 88353 h 383382"/>
              <a:gd name="connsiteX4" fmla="*/ 973742 w 1307117"/>
              <a:gd name="connsiteY4" fmla="*/ 57889 h 383382"/>
              <a:gd name="connsiteX5" fmla="*/ 1307117 w 1307117"/>
              <a:gd name="connsiteY5" fmla="*/ 185289 h 383382"/>
              <a:gd name="connsiteX6" fmla="*/ 973742 w 1307117"/>
              <a:gd name="connsiteY6" fmla="*/ 312689 h 383382"/>
              <a:gd name="connsiteX7" fmla="*/ 720225 w 1307117"/>
              <a:gd name="connsiteY7" fmla="*/ 267137 h 383382"/>
              <a:gd name="connsiteX8" fmla="*/ 331184 w 1307117"/>
              <a:gd name="connsiteY8" fmla="*/ 249524 h 383382"/>
              <a:gd name="connsiteX9" fmla="*/ 118470 w 1307117"/>
              <a:gd name="connsiteY9" fmla="*/ 383382 h 383382"/>
              <a:gd name="connsiteX10" fmla="*/ 126 w 1307117"/>
              <a:gd name="connsiteY10" fmla="*/ 350417 h 383382"/>
              <a:gd name="connsiteX11" fmla="*/ 140354 w 1307117"/>
              <a:gd name="connsiteY11" fmla="*/ 191740 h 383382"/>
              <a:gd name="connsiteX12" fmla="*/ 0 w 1307117"/>
              <a:gd name="connsiteY12" fmla="*/ 33038 h 383382"/>
              <a:gd name="connsiteX13" fmla="*/ 118470 w 1307117"/>
              <a:gd name="connsiteY13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720225 w 1307117"/>
              <a:gd name="connsiteY6" fmla="*/ 267137 h 383382"/>
              <a:gd name="connsiteX7" fmla="*/ 331184 w 1307117"/>
              <a:gd name="connsiteY7" fmla="*/ 249524 h 383382"/>
              <a:gd name="connsiteX8" fmla="*/ 118470 w 1307117"/>
              <a:gd name="connsiteY8" fmla="*/ 383382 h 383382"/>
              <a:gd name="connsiteX9" fmla="*/ 126 w 1307117"/>
              <a:gd name="connsiteY9" fmla="*/ 350417 h 383382"/>
              <a:gd name="connsiteX10" fmla="*/ 140354 w 1307117"/>
              <a:gd name="connsiteY10" fmla="*/ 191740 h 383382"/>
              <a:gd name="connsiteX11" fmla="*/ 0 w 1307117"/>
              <a:gd name="connsiteY11" fmla="*/ 33038 h 383382"/>
              <a:gd name="connsiteX12" fmla="*/ 118470 w 1307117"/>
              <a:gd name="connsiteY12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759737 w 1307117"/>
              <a:gd name="connsiteY2" fmla="*/ 88353 h 383382"/>
              <a:gd name="connsiteX3" fmla="*/ 973742 w 1307117"/>
              <a:gd name="connsiteY3" fmla="*/ 57889 h 383382"/>
              <a:gd name="connsiteX4" fmla="*/ 1307117 w 1307117"/>
              <a:gd name="connsiteY4" fmla="*/ 185289 h 383382"/>
              <a:gd name="connsiteX5" fmla="*/ 973742 w 1307117"/>
              <a:gd name="connsiteY5" fmla="*/ 312689 h 383382"/>
              <a:gd name="connsiteX6" fmla="*/ 331184 w 1307117"/>
              <a:gd name="connsiteY6" fmla="*/ 249524 h 383382"/>
              <a:gd name="connsiteX7" fmla="*/ 118470 w 1307117"/>
              <a:gd name="connsiteY7" fmla="*/ 383382 h 383382"/>
              <a:gd name="connsiteX8" fmla="*/ 126 w 1307117"/>
              <a:gd name="connsiteY8" fmla="*/ 350417 h 383382"/>
              <a:gd name="connsiteX9" fmla="*/ 140354 w 1307117"/>
              <a:gd name="connsiteY9" fmla="*/ 191740 h 383382"/>
              <a:gd name="connsiteX10" fmla="*/ 0 w 1307117"/>
              <a:gd name="connsiteY10" fmla="*/ 33038 h 383382"/>
              <a:gd name="connsiteX11" fmla="*/ 118470 w 1307117"/>
              <a:gd name="connsiteY11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17"/>
              <a:gd name="connsiteY0" fmla="*/ 0 h 383382"/>
              <a:gd name="connsiteX1" fmla="*/ 328869 w 1307117"/>
              <a:gd name="connsiteY1" fmla="*/ 127483 h 383382"/>
              <a:gd name="connsiteX2" fmla="*/ 973742 w 1307117"/>
              <a:gd name="connsiteY2" fmla="*/ 57889 h 383382"/>
              <a:gd name="connsiteX3" fmla="*/ 1307117 w 1307117"/>
              <a:gd name="connsiteY3" fmla="*/ 185289 h 383382"/>
              <a:gd name="connsiteX4" fmla="*/ 973742 w 1307117"/>
              <a:gd name="connsiteY4" fmla="*/ 312689 h 383382"/>
              <a:gd name="connsiteX5" fmla="*/ 331184 w 1307117"/>
              <a:gd name="connsiteY5" fmla="*/ 249524 h 383382"/>
              <a:gd name="connsiteX6" fmla="*/ 118470 w 1307117"/>
              <a:gd name="connsiteY6" fmla="*/ 383382 h 383382"/>
              <a:gd name="connsiteX7" fmla="*/ 126 w 1307117"/>
              <a:gd name="connsiteY7" fmla="*/ 350417 h 383382"/>
              <a:gd name="connsiteX8" fmla="*/ 140354 w 1307117"/>
              <a:gd name="connsiteY8" fmla="*/ 191740 h 383382"/>
              <a:gd name="connsiteX9" fmla="*/ 0 w 1307117"/>
              <a:gd name="connsiteY9" fmla="*/ 33038 h 383382"/>
              <a:gd name="connsiteX10" fmla="*/ 118470 w 1307117"/>
              <a:gd name="connsiteY10" fmla="*/ 0 h 383382"/>
              <a:gd name="connsiteX0" fmla="*/ 118470 w 1307143"/>
              <a:gd name="connsiteY0" fmla="*/ 0 h 383382"/>
              <a:gd name="connsiteX1" fmla="*/ 328869 w 1307143"/>
              <a:gd name="connsiteY1" fmla="*/ 127483 h 383382"/>
              <a:gd name="connsiteX2" fmla="*/ 973742 w 1307143"/>
              <a:gd name="connsiteY2" fmla="*/ 57889 h 383382"/>
              <a:gd name="connsiteX3" fmla="*/ 1307117 w 1307143"/>
              <a:gd name="connsiteY3" fmla="*/ 185289 h 383382"/>
              <a:gd name="connsiteX4" fmla="*/ 988029 w 1307143"/>
              <a:gd name="connsiteY4" fmla="*/ 312689 h 383382"/>
              <a:gd name="connsiteX5" fmla="*/ 331184 w 1307143"/>
              <a:gd name="connsiteY5" fmla="*/ 249524 h 383382"/>
              <a:gd name="connsiteX6" fmla="*/ 118470 w 1307143"/>
              <a:gd name="connsiteY6" fmla="*/ 383382 h 383382"/>
              <a:gd name="connsiteX7" fmla="*/ 126 w 1307143"/>
              <a:gd name="connsiteY7" fmla="*/ 350417 h 383382"/>
              <a:gd name="connsiteX8" fmla="*/ 140354 w 1307143"/>
              <a:gd name="connsiteY8" fmla="*/ 191740 h 383382"/>
              <a:gd name="connsiteX9" fmla="*/ 0 w 1307143"/>
              <a:gd name="connsiteY9" fmla="*/ 33038 h 383382"/>
              <a:gd name="connsiteX10" fmla="*/ 118470 w 1307143"/>
              <a:gd name="connsiteY10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7143" h="383382">
                <a:moveTo>
                  <a:pt x="118470" y="0"/>
                </a:moveTo>
                <a:cubicBezTo>
                  <a:pt x="215822" y="0"/>
                  <a:pt x="298684" y="53031"/>
                  <a:pt x="328869" y="127483"/>
                </a:cubicBezTo>
                <a:lnTo>
                  <a:pt x="973742" y="57889"/>
                </a:lnTo>
                <a:cubicBezTo>
                  <a:pt x="1188700" y="34691"/>
                  <a:pt x="1304736" y="142822"/>
                  <a:pt x="1307117" y="185289"/>
                </a:cubicBezTo>
                <a:cubicBezTo>
                  <a:pt x="1309498" y="227756"/>
                  <a:pt x="1150684" y="316271"/>
                  <a:pt x="988029" y="312689"/>
                </a:cubicBezTo>
                <a:cubicBezTo>
                  <a:pt x="825374" y="309107"/>
                  <a:pt x="473729" y="237742"/>
                  <a:pt x="331184" y="249524"/>
                </a:cubicBezTo>
                <a:cubicBezTo>
                  <a:pt x="303362" y="327308"/>
                  <a:pt x="218576" y="383382"/>
                  <a:pt x="118470" y="383382"/>
                </a:cubicBezTo>
                <a:cubicBezTo>
                  <a:pt x="74297" y="383382"/>
                  <a:pt x="33107" y="372463"/>
                  <a:pt x="126" y="350417"/>
                </a:cubicBezTo>
                <a:cubicBezTo>
                  <a:pt x="79612" y="341986"/>
                  <a:pt x="140354" y="273956"/>
                  <a:pt x="140354" y="191740"/>
                </a:cubicBezTo>
                <a:cubicBezTo>
                  <a:pt x="140354" y="109479"/>
                  <a:pt x="79546" y="41420"/>
                  <a:pt x="0" y="33038"/>
                </a:cubicBezTo>
                <a:cubicBezTo>
                  <a:pt x="33004" y="10946"/>
                  <a:pt x="74242" y="0"/>
                  <a:pt x="118470" y="0"/>
                </a:cubicBezTo>
                <a:close/>
              </a:path>
            </a:pathLst>
          </a:custGeom>
          <a:gradFill rotWithShape="1">
            <a:gsLst>
              <a:gs pos="0">
                <a:srgbClr val="9C6AAF"/>
              </a:gs>
              <a:gs pos="100000">
                <a:srgbClr val="663E75"/>
              </a:gs>
            </a:gsLst>
            <a:lin ang="18900000" scaled="1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90000"/>
              </a:lnSpc>
            </a:pPr>
            <a:endParaRPr lang="en-US" sz="1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55096" y="2671221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CTLA-4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57477" y="2671221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</a:rPr>
              <a:t>Inhibition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46283" y="4271700"/>
            <a:ext cx="417738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TCR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 flipH="1">
            <a:off x="5809655" y="3971266"/>
            <a:ext cx="329298" cy="402426"/>
          </a:xfrm>
          <a:prstGeom prst="straightConnector1">
            <a:avLst/>
          </a:prstGeom>
          <a:gradFill rotWithShape="1">
            <a:gsLst>
              <a:gs pos="0">
                <a:srgbClr val="E5FCFF"/>
              </a:gs>
              <a:gs pos="100000">
                <a:srgbClr val="FF7347"/>
              </a:gs>
            </a:gsLst>
            <a:lin ang="18900000" scaled="1"/>
          </a:gra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7524809" y="3096965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</a:rPr>
              <a:t>Inhibition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28139" y="3469394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</a:rPr>
              <a:t>Inhibition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>
            <a:off x="5863600" y="4850882"/>
            <a:ext cx="513875" cy="0"/>
          </a:xfrm>
          <a:prstGeom prst="straightConnector1">
            <a:avLst/>
          </a:prstGeom>
          <a:gradFill rotWithShape="1">
            <a:gsLst>
              <a:gs pos="0">
                <a:srgbClr val="E5FCFF"/>
              </a:gs>
              <a:gs pos="100000">
                <a:srgbClr val="FF7347"/>
              </a:gs>
            </a:gsLst>
            <a:lin ang="18900000" scaled="1"/>
          </a:gra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5790626" y="5309028"/>
            <a:ext cx="745751" cy="0"/>
          </a:xfrm>
          <a:prstGeom prst="straightConnector1">
            <a:avLst/>
          </a:prstGeom>
          <a:gradFill rotWithShape="1">
            <a:gsLst>
              <a:gs pos="0">
                <a:srgbClr val="E5FCFF"/>
              </a:gs>
              <a:gs pos="100000">
                <a:srgbClr val="FF7347"/>
              </a:gs>
            </a:gsLst>
            <a:lin ang="18900000" scaled="1"/>
          </a:gra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5641370" y="5748840"/>
            <a:ext cx="1119383" cy="0"/>
          </a:xfrm>
          <a:prstGeom prst="straightConnector1">
            <a:avLst/>
          </a:prstGeom>
          <a:gradFill rotWithShape="1">
            <a:gsLst>
              <a:gs pos="0">
                <a:srgbClr val="E5FCFF"/>
              </a:gs>
              <a:gs pos="100000">
                <a:srgbClr val="FF7347"/>
              </a:gs>
            </a:gsLst>
            <a:lin ang="18900000" scaled="1"/>
          </a:gra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7807679" y="4753933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Activation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56950" y="5212079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Activation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53200" y="5651891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Activation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65820" y="3853740"/>
            <a:ext cx="77684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</a:rPr>
              <a:t>Inhibition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895344" y="3191821"/>
            <a:ext cx="410331" cy="403274"/>
            <a:chOff x="5843588" y="3062431"/>
            <a:chExt cx="410331" cy="403274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5843588" y="3062431"/>
              <a:ext cx="410331" cy="0"/>
            </a:xfrm>
            <a:prstGeom prst="straightConnector1">
              <a:avLst/>
            </a:prstGeom>
            <a:gradFill rotWithShape="1">
              <a:gsLst>
                <a:gs pos="0">
                  <a:srgbClr val="E5FCFF"/>
                </a:gs>
                <a:gs pos="100000">
                  <a:srgbClr val="FF7347"/>
                </a:gs>
              </a:gsLst>
              <a:lin ang="18900000" scaled="1"/>
            </a:gra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flipV="1">
              <a:off x="5845728" y="3109951"/>
              <a:ext cx="406051" cy="355754"/>
            </a:xfrm>
            <a:prstGeom prst="straightConnector1">
              <a:avLst/>
            </a:prstGeom>
            <a:gradFill rotWithShape="1">
              <a:gsLst>
                <a:gs pos="0">
                  <a:srgbClr val="E5FCFF"/>
                </a:gs>
                <a:gs pos="100000">
                  <a:srgbClr val="FF7347"/>
                </a:gs>
              </a:gsLst>
              <a:lin ang="18900000" scaled="1"/>
            </a:gra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5845728" y="3109951"/>
              <a:ext cx="406051" cy="355754"/>
            </a:xfrm>
            <a:prstGeom prst="straightConnector1">
              <a:avLst/>
            </a:prstGeom>
            <a:gradFill rotWithShape="1">
              <a:gsLst>
                <a:gs pos="0">
                  <a:srgbClr val="E5FCFF"/>
                </a:gs>
                <a:gs pos="100000">
                  <a:srgbClr val="FF7347"/>
                </a:gs>
              </a:gsLst>
              <a:lin ang="18900000" scaled="1"/>
            </a:gra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5939948" y="2336894"/>
            <a:ext cx="410331" cy="441093"/>
            <a:chOff x="5843588" y="2207504"/>
            <a:chExt cx="410331" cy="441093"/>
          </a:xfrm>
        </p:grpSpPr>
        <p:cxnSp>
          <p:nvCxnSpPr>
            <p:cNvPr id="60" name="Straight Arrow Connector 59"/>
            <p:cNvCxnSpPr/>
            <p:nvPr/>
          </p:nvCxnSpPr>
          <p:spPr bwMode="auto">
            <a:xfrm>
              <a:off x="5843588" y="2207504"/>
              <a:ext cx="410331" cy="0"/>
            </a:xfrm>
            <a:prstGeom prst="straightConnector1">
              <a:avLst/>
            </a:prstGeom>
            <a:gradFill rotWithShape="1">
              <a:gsLst>
                <a:gs pos="0">
                  <a:srgbClr val="E5FCFF"/>
                </a:gs>
                <a:gs pos="100000">
                  <a:srgbClr val="FF7347"/>
                </a:gs>
              </a:gsLst>
              <a:lin ang="18900000" scaled="1"/>
            </a:gra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 flipV="1">
              <a:off x="5845728" y="2255024"/>
              <a:ext cx="406051" cy="355754"/>
            </a:xfrm>
            <a:prstGeom prst="straightConnector1">
              <a:avLst/>
            </a:prstGeom>
            <a:gradFill rotWithShape="1">
              <a:gsLst>
                <a:gs pos="0">
                  <a:srgbClr val="E5FCFF"/>
                </a:gs>
                <a:gs pos="100000">
                  <a:srgbClr val="FF7347"/>
                </a:gs>
              </a:gsLst>
              <a:lin ang="18900000" scaled="1"/>
            </a:gra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5845728" y="2255024"/>
              <a:ext cx="406051" cy="355754"/>
            </a:xfrm>
            <a:prstGeom prst="straightConnector1">
              <a:avLst/>
            </a:prstGeom>
            <a:gradFill rotWithShape="1">
              <a:gsLst>
                <a:gs pos="0">
                  <a:srgbClr val="E5FCFF"/>
                </a:gs>
                <a:gs pos="100000">
                  <a:srgbClr val="FF7347"/>
                </a:gs>
              </a:gsLst>
              <a:lin ang="18900000" scaled="1"/>
            </a:gra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5843588" y="2648597"/>
              <a:ext cx="410331" cy="0"/>
            </a:xfrm>
            <a:prstGeom prst="straightConnector1">
              <a:avLst/>
            </a:prstGeom>
            <a:gradFill rotWithShape="1">
              <a:gsLst>
                <a:gs pos="0">
                  <a:srgbClr val="E5FCFF"/>
                </a:gs>
                <a:gs pos="100000">
                  <a:srgbClr val="FF7347"/>
                </a:gs>
              </a:gsLst>
              <a:lin ang="18900000" scaled="1"/>
            </a:gra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6185442" y="3824928"/>
            <a:ext cx="701134" cy="251523"/>
            <a:chOff x="3667125" y="478495"/>
            <a:chExt cx="697150" cy="250094"/>
          </a:xfrm>
        </p:grpSpPr>
        <p:sp>
          <p:nvSpPr>
            <p:cNvPr id="65" name="Oval 128"/>
            <p:cNvSpPr/>
            <p:nvPr/>
          </p:nvSpPr>
          <p:spPr bwMode="auto">
            <a:xfrm>
              <a:off x="3667125" y="586910"/>
              <a:ext cx="697150" cy="141679"/>
            </a:xfrm>
            <a:custGeom>
              <a:avLst/>
              <a:gdLst/>
              <a:ahLst/>
              <a:cxnLst/>
              <a:rect l="l" t="t" r="r" b="b"/>
              <a:pathLst>
                <a:path w="2240100" h="455246">
                  <a:moveTo>
                    <a:pt x="622999" y="0"/>
                  </a:moveTo>
                  <a:cubicBezTo>
                    <a:pt x="738771" y="0"/>
                    <a:pt x="834110" y="87486"/>
                    <a:pt x="845378" y="200078"/>
                  </a:cubicBezTo>
                  <a:cubicBezTo>
                    <a:pt x="849355" y="200034"/>
                    <a:pt x="853329" y="199955"/>
                    <a:pt x="857301" y="199875"/>
                  </a:cubicBezTo>
                  <a:cubicBezTo>
                    <a:pt x="871236" y="90030"/>
                    <a:pt x="965298" y="5488"/>
                    <a:pt x="1079106" y="5488"/>
                  </a:cubicBezTo>
                  <a:cubicBezTo>
                    <a:pt x="1186716" y="5488"/>
                    <a:pt x="1276673" y="81073"/>
                    <a:pt x="1298505" y="182109"/>
                  </a:cubicBezTo>
                  <a:cubicBezTo>
                    <a:pt x="1560402" y="161099"/>
                    <a:pt x="1698027" y="111818"/>
                    <a:pt x="1906700" y="89298"/>
                  </a:cubicBezTo>
                  <a:cubicBezTo>
                    <a:pt x="2121658" y="66100"/>
                    <a:pt x="2237694" y="174231"/>
                    <a:pt x="2240075" y="216698"/>
                  </a:cubicBezTo>
                  <a:cubicBezTo>
                    <a:pt x="2242456" y="259165"/>
                    <a:pt x="2078351" y="333392"/>
                    <a:pt x="1920987" y="344098"/>
                  </a:cubicBezTo>
                  <a:cubicBezTo>
                    <a:pt x="1764314" y="354757"/>
                    <a:pt x="1441288" y="269901"/>
                    <a:pt x="1297790" y="280926"/>
                  </a:cubicBezTo>
                  <a:cubicBezTo>
                    <a:pt x="1275275" y="380830"/>
                    <a:pt x="1185881" y="455246"/>
                    <a:pt x="1079106" y="455246"/>
                  </a:cubicBezTo>
                  <a:cubicBezTo>
                    <a:pt x="968853" y="455246"/>
                    <a:pt x="877131" y="375903"/>
                    <a:pt x="858336" y="271125"/>
                  </a:cubicBezTo>
                  <a:lnTo>
                    <a:pt x="843128" y="270784"/>
                  </a:lnTo>
                  <a:cubicBezTo>
                    <a:pt x="821988" y="372972"/>
                    <a:pt x="731461" y="449758"/>
                    <a:pt x="622999" y="449758"/>
                  </a:cubicBezTo>
                  <a:cubicBezTo>
                    <a:pt x="511102" y="449758"/>
                    <a:pt x="418292" y="368030"/>
                    <a:pt x="401750" y="260891"/>
                  </a:cubicBezTo>
                  <a:lnTo>
                    <a:pt x="390010" y="260628"/>
                  </a:lnTo>
                  <a:cubicBezTo>
                    <a:pt x="376127" y="354859"/>
                    <a:pt x="294742" y="426898"/>
                    <a:pt x="196530" y="426898"/>
                  </a:cubicBezTo>
                  <a:cubicBezTo>
                    <a:pt x="87989" y="426898"/>
                    <a:pt x="0" y="338909"/>
                    <a:pt x="0" y="230368"/>
                  </a:cubicBezTo>
                  <a:cubicBezTo>
                    <a:pt x="0" y="121827"/>
                    <a:pt x="87989" y="33838"/>
                    <a:pt x="196530" y="33838"/>
                  </a:cubicBezTo>
                  <a:cubicBezTo>
                    <a:pt x="297136" y="33838"/>
                    <a:pt x="380084" y="109432"/>
                    <a:pt x="390708" y="207033"/>
                  </a:cubicBezTo>
                  <a:cubicBezTo>
                    <a:pt x="393760" y="206960"/>
                    <a:pt x="396837" y="206912"/>
                    <a:pt x="399936" y="206863"/>
                  </a:cubicBezTo>
                  <a:cubicBezTo>
                    <a:pt x="408057" y="91044"/>
                    <a:pt x="504896" y="0"/>
                    <a:pt x="6229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71CB"/>
                </a:gs>
                <a:gs pos="100000">
                  <a:srgbClr val="12458D"/>
                </a:gs>
              </a:gsLst>
              <a:lin ang="18900000" scaled="1"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66" name="Oval 128"/>
            <p:cNvSpPr/>
            <p:nvPr/>
          </p:nvSpPr>
          <p:spPr bwMode="auto">
            <a:xfrm>
              <a:off x="3667125" y="478495"/>
              <a:ext cx="697150" cy="141679"/>
            </a:xfrm>
            <a:custGeom>
              <a:avLst/>
              <a:gdLst/>
              <a:ahLst/>
              <a:cxnLst/>
              <a:rect l="l" t="t" r="r" b="b"/>
              <a:pathLst>
                <a:path w="2240100" h="455246">
                  <a:moveTo>
                    <a:pt x="622999" y="0"/>
                  </a:moveTo>
                  <a:cubicBezTo>
                    <a:pt x="738771" y="0"/>
                    <a:pt x="834110" y="87486"/>
                    <a:pt x="845378" y="200078"/>
                  </a:cubicBezTo>
                  <a:cubicBezTo>
                    <a:pt x="849355" y="200034"/>
                    <a:pt x="853329" y="199955"/>
                    <a:pt x="857301" y="199875"/>
                  </a:cubicBezTo>
                  <a:cubicBezTo>
                    <a:pt x="871236" y="90030"/>
                    <a:pt x="965298" y="5488"/>
                    <a:pt x="1079106" y="5488"/>
                  </a:cubicBezTo>
                  <a:cubicBezTo>
                    <a:pt x="1186716" y="5488"/>
                    <a:pt x="1276673" y="81073"/>
                    <a:pt x="1298505" y="182109"/>
                  </a:cubicBezTo>
                  <a:cubicBezTo>
                    <a:pt x="1560402" y="161099"/>
                    <a:pt x="1698027" y="111818"/>
                    <a:pt x="1906700" y="89298"/>
                  </a:cubicBezTo>
                  <a:cubicBezTo>
                    <a:pt x="2121658" y="66100"/>
                    <a:pt x="2237694" y="174231"/>
                    <a:pt x="2240075" y="216698"/>
                  </a:cubicBezTo>
                  <a:cubicBezTo>
                    <a:pt x="2242456" y="259165"/>
                    <a:pt x="2078351" y="333392"/>
                    <a:pt x="1920987" y="344098"/>
                  </a:cubicBezTo>
                  <a:cubicBezTo>
                    <a:pt x="1764314" y="354757"/>
                    <a:pt x="1441288" y="269901"/>
                    <a:pt x="1297790" y="280926"/>
                  </a:cubicBezTo>
                  <a:cubicBezTo>
                    <a:pt x="1275275" y="380830"/>
                    <a:pt x="1185881" y="455246"/>
                    <a:pt x="1079106" y="455246"/>
                  </a:cubicBezTo>
                  <a:cubicBezTo>
                    <a:pt x="968853" y="455246"/>
                    <a:pt x="877131" y="375903"/>
                    <a:pt x="858336" y="271125"/>
                  </a:cubicBezTo>
                  <a:lnTo>
                    <a:pt x="843128" y="270784"/>
                  </a:lnTo>
                  <a:cubicBezTo>
                    <a:pt x="821988" y="372972"/>
                    <a:pt x="731461" y="449758"/>
                    <a:pt x="622999" y="449758"/>
                  </a:cubicBezTo>
                  <a:cubicBezTo>
                    <a:pt x="511102" y="449758"/>
                    <a:pt x="418292" y="368030"/>
                    <a:pt x="401750" y="260891"/>
                  </a:cubicBezTo>
                  <a:lnTo>
                    <a:pt x="390010" y="260628"/>
                  </a:lnTo>
                  <a:cubicBezTo>
                    <a:pt x="376127" y="354859"/>
                    <a:pt x="294742" y="426898"/>
                    <a:pt x="196530" y="426898"/>
                  </a:cubicBezTo>
                  <a:cubicBezTo>
                    <a:pt x="87989" y="426898"/>
                    <a:pt x="0" y="338909"/>
                    <a:pt x="0" y="230368"/>
                  </a:cubicBezTo>
                  <a:cubicBezTo>
                    <a:pt x="0" y="121827"/>
                    <a:pt x="87989" y="33838"/>
                    <a:pt x="196530" y="33838"/>
                  </a:cubicBezTo>
                  <a:cubicBezTo>
                    <a:pt x="297136" y="33838"/>
                    <a:pt x="380084" y="109432"/>
                    <a:pt x="390708" y="207033"/>
                  </a:cubicBezTo>
                  <a:cubicBezTo>
                    <a:pt x="393760" y="206960"/>
                    <a:pt x="396837" y="206912"/>
                    <a:pt x="399936" y="206863"/>
                  </a:cubicBezTo>
                  <a:cubicBezTo>
                    <a:pt x="408057" y="91044"/>
                    <a:pt x="504896" y="0"/>
                    <a:pt x="622999" y="0"/>
                  </a:cubicBezTo>
                  <a:close/>
                </a:path>
              </a:pathLst>
            </a:custGeom>
            <a:gradFill rotWithShape="1">
              <a:gsLst>
                <a:gs pos="50000">
                  <a:srgbClr val="245BAC"/>
                </a:gs>
                <a:gs pos="0">
                  <a:srgbClr val="3571CB"/>
                </a:gs>
                <a:gs pos="100000">
                  <a:srgbClr val="12458D"/>
                </a:gs>
              </a:gsLst>
              <a:lin ang="18900000" scaled="1"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 rot="16200000">
            <a:off x="6388687" y="4028055"/>
            <a:ext cx="355299" cy="681189"/>
            <a:chOff x="3692665" y="3962397"/>
            <a:chExt cx="885680" cy="2296873"/>
          </a:xfrm>
        </p:grpSpPr>
        <p:sp>
          <p:nvSpPr>
            <p:cNvPr id="68" name="Freeform 67"/>
            <p:cNvSpPr/>
            <p:nvPr/>
          </p:nvSpPr>
          <p:spPr bwMode="auto">
            <a:xfrm>
              <a:off x="3692665" y="3962399"/>
              <a:ext cx="403086" cy="2296871"/>
            </a:xfrm>
            <a:custGeom>
              <a:avLst/>
              <a:gdLst>
                <a:gd name="connsiteX0" fmla="*/ 76200 w 390525"/>
                <a:gd name="connsiteY0" fmla="*/ 0 h 1847850"/>
                <a:gd name="connsiteX1" fmla="*/ 0 w 390525"/>
                <a:gd name="connsiteY1" fmla="*/ 361950 h 1847850"/>
                <a:gd name="connsiteX2" fmla="*/ 271463 w 390525"/>
                <a:gd name="connsiteY2" fmla="*/ 671513 h 1847850"/>
                <a:gd name="connsiteX3" fmla="*/ 271463 w 390525"/>
                <a:gd name="connsiteY3" fmla="*/ 1752600 h 1847850"/>
                <a:gd name="connsiteX4" fmla="*/ 390525 w 390525"/>
                <a:gd name="connsiteY4" fmla="*/ 1847850 h 1847850"/>
                <a:gd name="connsiteX5" fmla="*/ 390525 w 390525"/>
                <a:gd name="connsiteY5" fmla="*/ 300038 h 1847850"/>
                <a:gd name="connsiteX6" fmla="*/ 285750 w 390525"/>
                <a:gd name="connsiteY6" fmla="*/ 190500 h 1847850"/>
                <a:gd name="connsiteX7" fmla="*/ 76200 w 390525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8761 w 403086"/>
                <a:gd name="connsiteY0" fmla="*/ 0 h 1847850"/>
                <a:gd name="connsiteX1" fmla="*/ 12561 w 403086"/>
                <a:gd name="connsiteY1" fmla="*/ 361950 h 1847850"/>
                <a:gd name="connsiteX2" fmla="*/ 284024 w 403086"/>
                <a:gd name="connsiteY2" fmla="*/ 671513 h 1847850"/>
                <a:gd name="connsiteX3" fmla="*/ 284024 w 403086"/>
                <a:gd name="connsiteY3" fmla="*/ 1752600 h 1847850"/>
                <a:gd name="connsiteX4" fmla="*/ 403086 w 403086"/>
                <a:gd name="connsiteY4" fmla="*/ 1847850 h 1847850"/>
                <a:gd name="connsiteX5" fmla="*/ 403086 w 403086"/>
                <a:gd name="connsiteY5" fmla="*/ 300038 h 1847850"/>
                <a:gd name="connsiteX6" fmla="*/ 298311 w 403086"/>
                <a:gd name="connsiteY6" fmla="*/ 190500 h 1847850"/>
                <a:gd name="connsiteX7" fmla="*/ 88761 w 403086"/>
                <a:gd name="connsiteY7" fmla="*/ 0 h 1847850"/>
                <a:gd name="connsiteX0" fmla="*/ 88761 w 403086"/>
                <a:gd name="connsiteY0" fmla="*/ 0 h 1847850"/>
                <a:gd name="connsiteX1" fmla="*/ 12561 w 403086"/>
                <a:gd name="connsiteY1" fmla="*/ 361950 h 1847850"/>
                <a:gd name="connsiteX2" fmla="*/ 284024 w 403086"/>
                <a:gd name="connsiteY2" fmla="*/ 671513 h 1847850"/>
                <a:gd name="connsiteX3" fmla="*/ 284024 w 403086"/>
                <a:gd name="connsiteY3" fmla="*/ 1752600 h 1847850"/>
                <a:gd name="connsiteX4" fmla="*/ 403086 w 403086"/>
                <a:gd name="connsiteY4" fmla="*/ 1847850 h 1847850"/>
                <a:gd name="connsiteX5" fmla="*/ 403086 w 403086"/>
                <a:gd name="connsiteY5" fmla="*/ 300038 h 1847850"/>
                <a:gd name="connsiteX6" fmla="*/ 298311 w 403086"/>
                <a:gd name="connsiteY6" fmla="*/ 190500 h 1847850"/>
                <a:gd name="connsiteX7" fmla="*/ 88761 w 403086"/>
                <a:gd name="connsiteY7" fmla="*/ 0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086" h="1847850">
                  <a:moveTo>
                    <a:pt x="88761" y="0"/>
                  </a:moveTo>
                  <a:cubicBezTo>
                    <a:pt x="12561" y="109537"/>
                    <a:pt x="-19983" y="250031"/>
                    <a:pt x="12561" y="361950"/>
                  </a:cubicBezTo>
                  <a:cubicBezTo>
                    <a:pt x="45105" y="473869"/>
                    <a:pt x="186392" y="563563"/>
                    <a:pt x="284024" y="671513"/>
                  </a:cubicBezTo>
                  <a:lnTo>
                    <a:pt x="284024" y="1752600"/>
                  </a:lnTo>
                  <a:cubicBezTo>
                    <a:pt x="328473" y="1808162"/>
                    <a:pt x="363399" y="1816100"/>
                    <a:pt x="403086" y="1847850"/>
                  </a:cubicBezTo>
                  <a:lnTo>
                    <a:pt x="403086" y="300038"/>
                  </a:lnTo>
                  <a:cubicBezTo>
                    <a:pt x="368161" y="263525"/>
                    <a:pt x="337999" y="284164"/>
                    <a:pt x="298311" y="190500"/>
                  </a:cubicBezTo>
                  <a:cubicBezTo>
                    <a:pt x="109399" y="222251"/>
                    <a:pt x="134799" y="134937"/>
                    <a:pt x="8876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A21E"/>
                </a:gs>
                <a:gs pos="100000">
                  <a:srgbClr val="547A14"/>
                </a:gs>
                <a:gs pos="47000">
                  <a:srgbClr val="8BB925"/>
                </a:gs>
              </a:gsLst>
              <a:path path="circle">
                <a:fillToRect l="100000" b="100000"/>
              </a:path>
              <a:tileRect t="-100000" r="-10000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>
                <a:lnSpc>
                  <a:spcPct val="90000"/>
                </a:lnSpc>
              </a:pPr>
              <a:endParaRPr lang="en-US" sz="14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 flipH="1">
              <a:off x="4175259" y="3962397"/>
              <a:ext cx="403086" cy="2296870"/>
            </a:xfrm>
            <a:custGeom>
              <a:avLst/>
              <a:gdLst>
                <a:gd name="connsiteX0" fmla="*/ 76200 w 390525"/>
                <a:gd name="connsiteY0" fmla="*/ 0 h 1847850"/>
                <a:gd name="connsiteX1" fmla="*/ 0 w 390525"/>
                <a:gd name="connsiteY1" fmla="*/ 361950 h 1847850"/>
                <a:gd name="connsiteX2" fmla="*/ 271463 w 390525"/>
                <a:gd name="connsiteY2" fmla="*/ 671513 h 1847850"/>
                <a:gd name="connsiteX3" fmla="*/ 271463 w 390525"/>
                <a:gd name="connsiteY3" fmla="*/ 1752600 h 1847850"/>
                <a:gd name="connsiteX4" fmla="*/ 390525 w 390525"/>
                <a:gd name="connsiteY4" fmla="*/ 1847850 h 1847850"/>
                <a:gd name="connsiteX5" fmla="*/ 390525 w 390525"/>
                <a:gd name="connsiteY5" fmla="*/ 300038 h 1847850"/>
                <a:gd name="connsiteX6" fmla="*/ 285750 w 390525"/>
                <a:gd name="connsiteY6" fmla="*/ 190500 h 1847850"/>
                <a:gd name="connsiteX7" fmla="*/ 76200 w 390525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5348 w 399673"/>
                <a:gd name="connsiteY0" fmla="*/ 0 h 1847850"/>
                <a:gd name="connsiteX1" fmla="*/ 9148 w 399673"/>
                <a:gd name="connsiteY1" fmla="*/ 361950 h 1847850"/>
                <a:gd name="connsiteX2" fmla="*/ 280611 w 399673"/>
                <a:gd name="connsiteY2" fmla="*/ 671513 h 1847850"/>
                <a:gd name="connsiteX3" fmla="*/ 280611 w 399673"/>
                <a:gd name="connsiteY3" fmla="*/ 1752600 h 1847850"/>
                <a:gd name="connsiteX4" fmla="*/ 399673 w 399673"/>
                <a:gd name="connsiteY4" fmla="*/ 1847850 h 1847850"/>
                <a:gd name="connsiteX5" fmla="*/ 399673 w 399673"/>
                <a:gd name="connsiteY5" fmla="*/ 300038 h 1847850"/>
                <a:gd name="connsiteX6" fmla="*/ 294898 w 399673"/>
                <a:gd name="connsiteY6" fmla="*/ 190500 h 1847850"/>
                <a:gd name="connsiteX7" fmla="*/ 85348 w 399673"/>
                <a:gd name="connsiteY7" fmla="*/ 0 h 1847850"/>
                <a:gd name="connsiteX0" fmla="*/ 88761 w 403086"/>
                <a:gd name="connsiteY0" fmla="*/ 0 h 1847850"/>
                <a:gd name="connsiteX1" fmla="*/ 12561 w 403086"/>
                <a:gd name="connsiteY1" fmla="*/ 361950 h 1847850"/>
                <a:gd name="connsiteX2" fmla="*/ 284024 w 403086"/>
                <a:gd name="connsiteY2" fmla="*/ 671513 h 1847850"/>
                <a:gd name="connsiteX3" fmla="*/ 284024 w 403086"/>
                <a:gd name="connsiteY3" fmla="*/ 1752600 h 1847850"/>
                <a:gd name="connsiteX4" fmla="*/ 403086 w 403086"/>
                <a:gd name="connsiteY4" fmla="*/ 1847850 h 1847850"/>
                <a:gd name="connsiteX5" fmla="*/ 403086 w 403086"/>
                <a:gd name="connsiteY5" fmla="*/ 300038 h 1847850"/>
                <a:gd name="connsiteX6" fmla="*/ 298311 w 403086"/>
                <a:gd name="connsiteY6" fmla="*/ 190500 h 1847850"/>
                <a:gd name="connsiteX7" fmla="*/ 88761 w 403086"/>
                <a:gd name="connsiteY7" fmla="*/ 0 h 1847850"/>
                <a:gd name="connsiteX0" fmla="*/ 88761 w 403086"/>
                <a:gd name="connsiteY0" fmla="*/ 0 h 1847850"/>
                <a:gd name="connsiteX1" fmla="*/ 12561 w 403086"/>
                <a:gd name="connsiteY1" fmla="*/ 361950 h 1847850"/>
                <a:gd name="connsiteX2" fmla="*/ 284024 w 403086"/>
                <a:gd name="connsiteY2" fmla="*/ 671513 h 1847850"/>
                <a:gd name="connsiteX3" fmla="*/ 284024 w 403086"/>
                <a:gd name="connsiteY3" fmla="*/ 1752600 h 1847850"/>
                <a:gd name="connsiteX4" fmla="*/ 403086 w 403086"/>
                <a:gd name="connsiteY4" fmla="*/ 1847850 h 1847850"/>
                <a:gd name="connsiteX5" fmla="*/ 403086 w 403086"/>
                <a:gd name="connsiteY5" fmla="*/ 300038 h 1847850"/>
                <a:gd name="connsiteX6" fmla="*/ 298311 w 403086"/>
                <a:gd name="connsiteY6" fmla="*/ 190500 h 1847850"/>
                <a:gd name="connsiteX7" fmla="*/ 88761 w 403086"/>
                <a:gd name="connsiteY7" fmla="*/ 0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086" h="1847850">
                  <a:moveTo>
                    <a:pt x="88761" y="0"/>
                  </a:moveTo>
                  <a:cubicBezTo>
                    <a:pt x="12561" y="109537"/>
                    <a:pt x="-19983" y="250031"/>
                    <a:pt x="12561" y="361950"/>
                  </a:cubicBezTo>
                  <a:cubicBezTo>
                    <a:pt x="45105" y="473869"/>
                    <a:pt x="186392" y="563563"/>
                    <a:pt x="284024" y="671513"/>
                  </a:cubicBezTo>
                  <a:lnTo>
                    <a:pt x="284024" y="1752600"/>
                  </a:lnTo>
                  <a:cubicBezTo>
                    <a:pt x="328473" y="1808162"/>
                    <a:pt x="363399" y="1816100"/>
                    <a:pt x="403086" y="1847850"/>
                  </a:cubicBezTo>
                  <a:lnTo>
                    <a:pt x="403086" y="300038"/>
                  </a:lnTo>
                  <a:cubicBezTo>
                    <a:pt x="368161" y="263525"/>
                    <a:pt x="337999" y="284164"/>
                    <a:pt x="298311" y="190500"/>
                  </a:cubicBezTo>
                  <a:cubicBezTo>
                    <a:pt x="109399" y="222251"/>
                    <a:pt x="134799" y="134937"/>
                    <a:pt x="8876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A21E"/>
                </a:gs>
                <a:gs pos="100000">
                  <a:srgbClr val="547A14"/>
                </a:gs>
                <a:gs pos="47000">
                  <a:srgbClr val="8BB925"/>
                </a:gs>
              </a:gsLst>
              <a:path path="circle">
                <a:fillToRect l="100000" b="100000"/>
              </a:path>
              <a:tileRect t="-100000" r="-10000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>
                <a:lnSpc>
                  <a:spcPct val="90000"/>
                </a:lnSpc>
              </a:pPr>
              <a:endParaRPr lang="en-US" sz="140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4020414" y="2570974"/>
            <a:ext cx="4915459" cy="118872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34100" y="5999162"/>
            <a:ext cx="2133600" cy="365125"/>
          </a:xfrm>
        </p:spPr>
        <p:txBody>
          <a:bodyPr/>
          <a:lstStyle/>
          <a:p>
            <a:fld id="{D0D8E1D0-C237-4CCD-9F28-C97F46D4C5D1}" type="slidenum">
              <a:rPr lang="en-US" smtClean="0">
                <a:solidFill>
                  <a:schemeClr val="tx1"/>
                </a:solidFill>
              </a:rPr>
              <a:pPr/>
              <a:t>32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90575"/>
            <a:ext cx="723741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990600" y="6494463"/>
            <a:ext cx="5699125" cy="363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3607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US" sz="1200" b="1" dirty="0" err="1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Ribas</a:t>
            </a:r>
            <a:r>
              <a:rPr lang="en-US" altLang="en-US" sz="1200" b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A. N </a:t>
            </a:r>
            <a:r>
              <a:rPr lang="en-US" altLang="en-US" sz="1200" b="1" dirty="0" err="1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Engl</a:t>
            </a:r>
            <a:r>
              <a:rPr lang="en-US" altLang="en-US" sz="1200" b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J Med 2012;366:2517-2519.</a:t>
            </a:r>
            <a:endParaRPr lang="en-US" altLang="en-US" sz="1200" b="1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 rot="10800000">
            <a:off x="4937125" y="6108759"/>
            <a:ext cx="3505200" cy="457200"/>
          </a:xfrm>
          <a:prstGeom prst="wedgeRectCallout">
            <a:avLst>
              <a:gd name="adj1" fmla="val 21350"/>
              <a:gd name="adj2" fmla="val 1135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03408" y="6172200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.g.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ivolumab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pembrolizumab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 rot="10800000">
            <a:off x="1828799" y="6063734"/>
            <a:ext cx="1755161" cy="413266"/>
          </a:xfrm>
          <a:prstGeom prst="wedgeRectCallout">
            <a:avLst>
              <a:gd name="adj1" fmla="val -15827"/>
              <a:gd name="adj2" fmla="val 965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92987" y="6107668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ipilimumab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0" y="0"/>
            <a:ext cx="9144000" cy="731837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7000"/>
              </a:lnSpc>
            </a:pPr>
            <a:r>
              <a:rPr lang="en-US" altLang="en-US" b="1" dirty="0" smtClean="0">
                <a:solidFill>
                  <a:srgbClr val="000000"/>
                </a:solidFill>
                <a:latin typeface="+mj-lt"/>
                <a:ea typeface="Arial Unicode MS" pitchFamily="34" charset="-128"/>
                <a:cs typeface="Comic Sans MS"/>
              </a:rPr>
              <a:t>Checkpoint blockade for cancer 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  <a:ea typeface="Arial Unicode MS" pitchFamily="34" charset="-128"/>
                <a:cs typeface="Comic Sans MS"/>
              </a:rPr>
              <a:t>i</a:t>
            </a:r>
            <a:r>
              <a:rPr lang="en-US" altLang="en-US" b="1" dirty="0" smtClean="0">
                <a:solidFill>
                  <a:srgbClr val="000000"/>
                </a:solidFill>
                <a:latin typeface="+mj-lt"/>
                <a:ea typeface="Arial Unicode MS" pitchFamily="34" charset="-128"/>
                <a:cs typeface="Comic Sans MS"/>
              </a:rPr>
              <a:t>mmunotherapy</a:t>
            </a:r>
            <a:endParaRPr lang="en-US" altLang="en-US" b="1" dirty="0">
              <a:solidFill>
                <a:srgbClr val="000000"/>
              </a:solidFill>
              <a:latin typeface="+mj-lt"/>
              <a:ea typeface="Arial Unicode MS" pitchFamily="34" charset="-128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5960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3"/>
          <p:cNvSpPr txBox="1">
            <a:spLocks/>
          </p:cNvSpPr>
          <p:nvPr/>
        </p:nvSpPr>
        <p:spPr>
          <a:xfrm>
            <a:off x="462963" y="1176400"/>
            <a:ext cx="8026696" cy="430887"/>
          </a:xfrm>
          <a:prstGeom prst="rect">
            <a:avLst/>
          </a:prstGeom>
        </p:spPr>
        <p:txBody>
          <a:bodyPr vert="horz" wrap="square" lIns="0" tIns="0" rIns="91440" bIns="0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Ipilimumab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was the first therapy for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unresectable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metastatic melanoma to improve OS in a phase III trial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64F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304"/>
          <p:cNvSpPr txBox="1">
            <a:spLocks noChangeArrowheads="1"/>
          </p:cNvSpPr>
          <p:nvPr/>
        </p:nvSpPr>
        <p:spPr>
          <a:xfrm>
            <a:off x="457200" y="221490"/>
            <a:ext cx="8235363" cy="780439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BiauKai"/>
                <a:cs typeface="Arial"/>
              </a:rPr>
              <a:t>T-Cell Checkpoint Pathway Inhibition Using Ipilimumab </a:t>
            </a:r>
            <a:b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BiauKai"/>
                <a:cs typeface="Arial"/>
              </a:rPr>
            </a:b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064F59"/>
                </a:solidFill>
                <a:effectLst/>
                <a:uLnTx/>
                <a:uFillTx/>
                <a:latin typeface="Arial"/>
                <a:ea typeface="BiauKai"/>
                <a:cs typeface="Arial"/>
              </a:rPr>
              <a:t>in Patients With Melanoma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64F59"/>
              </a:solidFill>
              <a:effectLst/>
              <a:uLnTx/>
              <a:uFillTx/>
              <a:latin typeface="Arial"/>
              <a:ea typeface="BiauKai"/>
              <a:cs typeface="Arial"/>
            </a:endParaRPr>
          </a:p>
        </p:txBody>
      </p:sp>
      <p:graphicFrame>
        <p:nvGraphicFramePr>
          <p:cNvPr id="4" name="Group 3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458619"/>
              </p:ext>
            </p:extLst>
          </p:nvPr>
        </p:nvGraphicFramePr>
        <p:xfrm>
          <a:off x="3021013" y="1838026"/>
          <a:ext cx="5357226" cy="1006950"/>
        </p:xfrm>
        <a:graphic>
          <a:graphicData uri="http://schemas.openxmlformats.org/drawingml/2006/table">
            <a:tbl>
              <a:tblPr/>
              <a:tblGrid>
                <a:gridCol w="1378252"/>
                <a:gridCol w="961946"/>
                <a:gridCol w="758262"/>
                <a:gridCol w="464568"/>
                <a:gridCol w="598066"/>
                <a:gridCol w="598066"/>
                <a:gridCol w="598066"/>
              </a:tblGrid>
              <a:tr h="19159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Median OS, months</a:t>
                      </a: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95% CI</a:t>
                      </a: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HR</a:t>
                      </a: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value</a:t>
                      </a: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Survival rate (%)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59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1-year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2-year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Ipilimumab + gp100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10.0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8.5–11.5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0.68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&lt;0.001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43.6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21.6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Ipilimumab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10.1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8.0–13.8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0.66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0.003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45.6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23.5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gp100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6.4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5.5–8.7</a:t>
                      </a: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25.3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A565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13.7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A565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86" marR="71986" marT="35925" marB="359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459290" y="6124611"/>
            <a:ext cx="72824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 dirty="0" smtClean="0">
                <a:latin typeface="+mn-lt"/>
              </a:rPr>
              <a:t>AEs = adverse events; irAEs </a:t>
            </a:r>
            <a:r>
              <a:rPr lang="en-GB" sz="1000" dirty="0">
                <a:latin typeface="+mn-lt"/>
              </a:rPr>
              <a:t>= immune-related adverse </a:t>
            </a:r>
            <a:r>
              <a:rPr lang="en-GB" sz="1000" dirty="0" smtClean="0">
                <a:latin typeface="+mn-lt"/>
              </a:rPr>
              <a:t>events. .</a:t>
            </a:r>
          </a:p>
          <a:p>
            <a:pPr eaLnBrk="1" hangingPunct="1"/>
            <a:r>
              <a:rPr lang="en-GB" sz="1000" dirty="0" smtClean="0">
                <a:latin typeface="+mn-lt"/>
              </a:rPr>
              <a:t>1. Adapted from Hodi </a:t>
            </a:r>
            <a:r>
              <a:rPr lang="en-GB" sz="1000" dirty="0">
                <a:latin typeface="+mn-lt"/>
              </a:rPr>
              <a:t>FS, et al. </a:t>
            </a:r>
            <a:r>
              <a:rPr lang="en-GB" sz="1000" i="1" dirty="0">
                <a:latin typeface="+mn-lt"/>
              </a:rPr>
              <a:t>N Engl J </a:t>
            </a:r>
            <a:r>
              <a:rPr lang="en-GB" sz="1000" i="1" dirty="0" smtClean="0">
                <a:latin typeface="+mn-lt"/>
              </a:rPr>
              <a:t>Med. </a:t>
            </a:r>
            <a:r>
              <a:rPr lang="en-GB" sz="1000" dirty="0" smtClean="0">
                <a:latin typeface="+mn-lt"/>
              </a:rPr>
              <a:t>2010;363:711–723; 2. </a:t>
            </a:r>
            <a:r>
              <a:rPr lang="en-US" sz="1000" dirty="0" smtClean="0">
                <a:solidFill>
                  <a:srgbClr val="064F59"/>
                </a:solidFill>
                <a:latin typeface="+mn-lt"/>
                <a:cs typeface="Arial" pitchFamily="34" charset="0"/>
              </a:rPr>
              <a:t>Data </a:t>
            </a:r>
            <a:r>
              <a:rPr lang="en-US" sz="1000" dirty="0">
                <a:solidFill>
                  <a:srgbClr val="064F59"/>
                </a:solidFill>
                <a:latin typeface="+mn-lt"/>
                <a:cs typeface="Arial" pitchFamily="34" charset="0"/>
              </a:rPr>
              <a:t>on </a:t>
            </a:r>
            <a:r>
              <a:rPr lang="en-US" sz="1000" dirty="0" smtClean="0">
                <a:solidFill>
                  <a:srgbClr val="064F59"/>
                </a:solidFill>
                <a:latin typeface="+mn-lt"/>
                <a:cs typeface="Arial" pitchFamily="34" charset="0"/>
              </a:rPr>
              <a:t>file; </a:t>
            </a:r>
            <a:r>
              <a:rPr lang="en-US" sz="1000" dirty="0">
                <a:solidFill>
                  <a:srgbClr val="064F59"/>
                </a:solidFill>
                <a:latin typeface="+mn-lt"/>
                <a:cs typeface="Arial" pitchFamily="34" charset="0"/>
              </a:rPr>
              <a:t>Bristol-Myers-Squibb Company, Princeton, NJ. </a:t>
            </a:r>
            <a:endParaRPr lang="en-GB" sz="1000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2761" y="1697136"/>
            <a:ext cx="7396165" cy="3314958"/>
            <a:chOff x="537367" y="1893864"/>
            <a:chExt cx="7396165" cy="3314958"/>
          </a:xfrm>
        </p:grpSpPr>
        <p:grpSp>
          <p:nvGrpSpPr>
            <p:cNvPr id="7" name="Group 8"/>
            <p:cNvGrpSpPr/>
            <p:nvPr/>
          </p:nvGrpSpPr>
          <p:grpSpPr>
            <a:xfrm>
              <a:off x="2729706" y="2518009"/>
              <a:ext cx="279400" cy="441325"/>
              <a:chOff x="2554288" y="2715823"/>
              <a:chExt cx="409575" cy="441325"/>
            </a:xfrm>
          </p:grpSpPr>
          <p:sp>
            <p:nvSpPr>
              <p:cNvPr id="157" name="Line 309"/>
              <p:cNvSpPr>
                <a:spLocks noChangeShapeType="1"/>
              </p:cNvSpPr>
              <p:nvPr/>
            </p:nvSpPr>
            <p:spPr bwMode="auto">
              <a:xfrm>
                <a:off x="2554288" y="2936485"/>
                <a:ext cx="409575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58" name="Line 310"/>
              <p:cNvSpPr>
                <a:spLocks noChangeShapeType="1"/>
              </p:cNvSpPr>
              <p:nvPr/>
            </p:nvSpPr>
            <p:spPr bwMode="auto">
              <a:xfrm>
                <a:off x="2554288" y="2715823"/>
                <a:ext cx="409575" cy="0"/>
              </a:xfrm>
              <a:prstGeom prst="line">
                <a:avLst/>
              </a:prstGeom>
              <a:noFill/>
              <a:ln w="2857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59" name="Line 311"/>
              <p:cNvSpPr>
                <a:spLocks noChangeShapeType="1"/>
              </p:cNvSpPr>
              <p:nvPr/>
            </p:nvSpPr>
            <p:spPr bwMode="auto">
              <a:xfrm>
                <a:off x="2554288" y="3157148"/>
                <a:ext cx="409575" cy="0"/>
              </a:xfrm>
              <a:prstGeom prst="line">
                <a:avLst/>
              </a:prstGeom>
              <a:noFill/>
              <a:ln w="28575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8" name="Group 159"/>
            <p:cNvGrpSpPr/>
            <p:nvPr/>
          </p:nvGrpSpPr>
          <p:grpSpPr>
            <a:xfrm>
              <a:off x="537367" y="1893864"/>
              <a:ext cx="7396165" cy="3314958"/>
              <a:chOff x="537367" y="1893864"/>
              <a:chExt cx="7396165" cy="3314958"/>
            </a:xfrm>
          </p:grpSpPr>
          <p:sp>
            <p:nvSpPr>
              <p:cNvPr id="144" name="Text Box 509"/>
              <p:cNvSpPr txBox="1">
                <a:spLocks noChangeArrowheads="1"/>
              </p:cNvSpPr>
              <p:nvPr/>
            </p:nvSpPr>
            <p:spPr bwMode="auto">
              <a:xfrm rot="16200000">
                <a:off x="-763589" y="3271279"/>
                <a:ext cx="290988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0" dirty="0"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rPr>
                  <a:t>Proportion of </a:t>
                </a:r>
                <a:r>
                  <a:rPr lang="en-US" sz="1400" b="0" dirty="0" smtClean="0"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rPr>
                  <a:t>Patients Alive </a:t>
                </a:r>
                <a:r>
                  <a:rPr lang="en-US" sz="1400" b="0" dirty="0"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rPr>
                  <a:t>(%)</a:t>
                </a:r>
              </a:p>
            </p:txBody>
          </p:sp>
          <p:sp>
            <p:nvSpPr>
              <p:cNvPr id="145" name="Rectangle 510"/>
              <p:cNvSpPr>
                <a:spLocks noChangeArrowheads="1"/>
              </p:cNvSpPr>
              <p:nvPr/>
            </p:nvSpPr>
            <p:spPr bwMode="auto">
              <a:xfrm>
                <a:off x="1435894" y="4992922"/>
                <a:ext cx="6497638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>
                        <a:lumMod val="25000"/>
                      </a:schemeClr>
                    </a:solidFill>
                    <a:ea typeface="ヒラギノ角ゴ Pro W3" charset="0"/>
                    <a:cs typeface="ヒラギノ角ゴ Pro W3" charset="0"/>
                  </a:rPr>
                  <a:t>Years</a:t>
                </a:r>
              </a:p>
            </p:txBody>
          </p:sp>
          <p:sp>
            <p:nvSpPr>
              <p:cNvPr id="146" name="Rectangle 1304"/>
              <p:cNvSpPr>
                <a:spLocks noChangeArrowheads="1"/>
              </p:cNvSpPr>
              <p:nvPr/>
            </p:nvSpPr>
            <p:spPr bwMode="auto">
              <a:xfrm>
                <a:off x="1129506" y="4673577"/>
                <a:ext cx="9048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0</a:t>
                </a:r>
              </a:p>
            </p:txBody>
          </p:sp>
          <p:sp>
            <p:nvSpPr>
              <p:cNvPr id="147" name="Rectangle 1306"/>
              <p:cNvSpPr>
                <a:spLocks noChangeArrowheads="1"/>
              </p:cNvSpPr>
              <p:nvPr/>
            </p:nvSpPr>
            <p:spPr bwMode="auto">
              <a:xfrm>
                <a:off x="951706" y="4117952"/>
                <a:ext cx="26828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20</a:t>
                </a:r>
              </a:p>
            </p:txBody>
          </p:sp>
          <p:sp>
            <p:nvSpPr>
              <p:cNvPr id="148" name="Rectangle 1308"/>
              <p:cNvSpPr>
                <a:spLocks noChangeArrowheads="1"/>
              </p:cNvSpPr>
              <p:nvPr/>
            </p:nvSpPr>
            <p:spPr bwMode="auto">
              <a:xfrm>
                <a:off x="932656" y="3562327"/>
                <a:ext cx="28733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40</a:t>
                </a:r>
              </a:p>
            </p:txBody>
          </p:sp>
          <p:sp>
            <p:nvSpPr>
              <p:cNvPr id="149" name="Rectangle 1310"/>
              <p:cNvSpPr>
                <a:spLocks noChangeArrowheads="1"/>
              </p:cNvSpPr>
              <p:nvPr/>
            </p:nvSpPr>
            <p:spPr bwMode="auto">
              <a:xfrm>
                <a:off x="932656" y="3005908"/>
                <a:ext cx="28733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60</a:t>
                </a:r>
              </a:p>
            </p:txBody>
          </p:sp>
          <p:sp>
            <p:nvSpPr>
              <p:cNvPr id="150" name="Rectangle 1312"/>
              <p:cNvSpPr>
                <a:spLocks noChangeArrowheads="1"/>
              </p:cNvSpPr>
              <p:nvPr/>
            </p:nvSpPr>
            <p:spPr bwMode="auto">
              <a:xfrm>
                <a:off x="904081" y="2450283"/>
                <a:ext cx="31591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80</a:t>
                </a:r>
              </a:p>
            </p:txBody>
          </p:sp>
          <p:sp>
            <p:nvSpPr>
              <p:cNvPr id="151" name="Rectangle 1314"/>
              <p:cNvSpPr>
                <a:spLocks noChangeArrowheads="1"/>
              </p:cNvSpPr>
              <p:nvPr/>
            </p:nvSpPr>
            <p:spPr bwMode="auto">
              <a:xfrm>
                <a:off x="845343" y="1893864"/>
                <a:ext cx="37465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100</a:t>
                </a:r>
              </a:p>
            </p:txBody>
          </p:sp>
          <p:sp>
            <p:nvSpPr>
              <p:cNvPr id="152" name="Rectangle 1304"/>
              <p:cNvSpPr>
                <a:spLocks noChangeArrowheads="1"/>
              </p:cNvSpPr>
              <p:nvPr/>
            </p:nvSpPr>
            <p:spPr bwMode="auto">
              <a:xfrm>
                <a:off x="1308893" y="4873860"/>
                <a:ext cx="9048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0</a:t>
                </a:r>
              </a:p>
            </p:txBody>
          </p:sp>
          <p:sp>
            <p:nvSpPr>
              <p:cNvPr id="153" name="Rectangle 1304"/>
              <p:cNvSpPr>
                <a:spLocks noChangeArrowheads="1"/>
              </p:cNvSpPr>
              <p:nvPr/>
            </p:nvSpPr>
            <p:spPr bwMode="auto">
              <a:xfrm>
                <a:off x="2704306" y="4873860"/>
                <a:ext cx="9048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1</a:t>
                </a:r>
              </a:p>
            </p:txBody>
          </p:sp>
          <p:sp>
            <p:nvSpPr>
              <p:cNvPr id="154" name="Rectangle 1304"/>
              <p:cNvSpPr>
                <a:spLocks noChangeArrowheads="1"/>
              </p:cNvSpPr>
              <p:nvPr/>
            </p:nvSpPr>
            <p:spPr bwMode="auto">
              <a:xfrm>
                <a:off x="4096543" y="4873860"/>
                <a:ext cx="9048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2</a:t>
                </a:r>
              </a:p>
            </p:txBody>
          </p:sp>
          <p:sp>
            <p:nvSpPr>
              <p:cNvPr id="155" name="Rectangle 1304"/>
              <p:cNvSpPr>
                <a:spLocks noChangeArrowheads="1"/>
              </p:cNvSpPr>
              <p:nvPr/>
            </p:nvSpPr>
            <p:spPr bwMode="auto">
              <a:xfrm>
                <a:off x="5487194" y="4873860"/>
                <a:ext cx="9048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3</a:t>
                </a:r>
              </a:p>
            </p:txBody>
          </p:sp>
          <p:sp>
            <p:nvSpPr>
              <p:cNvPr id="156" name="Rectangle 1304"/>
              <p:cNvSpPr>
                <a:spLocks noChangeArrowheads="1"/>
              </p:cNvSpPr>
              <p:nvPr/>
            </p:nvSpPr>
            <p:spPr bwMode="auto">
              <a:xfrm>
                <a:off x="6882607" y="4873860"/>
                <a:ext cx="9048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r"/>
                <a:r>
                  <a:rPr lang="en-GB" sz="1200" dirty="0">
                    <a:solidFill>
                      <a:schemeClr val="accent6">
                        <a:lumMod val="25000"/>
                      </a:schemeClr>
                    </a:solidFill>
                    <a:cs typeface="Arial" charset="0"/>
                  </a:rPr>
                  <a:t>4</a:t>
                </a:r>
              </a:p>
            </p:txBody>
          </p:sp>
        </p:grpSp>
        <p:grpSp>
          <p:nvGrpSpPr>
            <p:cNvPr id="9" name="Group 160"/>
            <p:cNvGrpSpPr/>
            <p:nvPr/>
          </p:nvGrpSpPr>
          <p:grpSpPr>
            <a:xfrm>
              <a:off x="1354931" y="4769085"/>
              <a:ext cx="5568951" cy="92075"/>
              <a:chOff x="1354931" y="4769085"/>
              <a:chExt cx="5568951" cy="92075"/>
            </a:xfrm>
          </p:grpSpPr>
          <p:sp>
            <p:nvSpPr>
              <p:cNvPr id="139" name="Line 28"/>
              <p:cNvSpPr>
                <a:spLocks noChangeShapeType="1"/>
              </p:cNvSpPr>
              <p:nvPr/>
            </p:nvSpPr>
            <p:spPr bwMode="auto">
              <a:xfrm>
                <a:off x="1354931" y="4769085"/>
                <a:ext cx="0" cy="92075"/>
              </a:xfrm>
              <a:prstGeom prst="line">
                <a:avLst/>
              </a:prstGeom>
              <a:noFill/>
              <a:ln w="19050">
                <a:solidFill>
                  <a:srgbClr val="064F5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0" name="Line 29"/>
              <p:cNvSpPr>
                <a:spLocks noChangeShapeType="1"/>
              </p:cNvSpPr>
              <p:nvPr/>
            </p:nvSpPr>
            <p:spPr bwMode="auto">
              <a:xfrm>
                <a:off x="2747168" y="4769085"/>
                <a:ext cx="0" cy="92075"/>
              </a:xfrm>
              <a:prstGeom prst="line">
                <a:avLst/>
              </a:prstGeom>
              <a:noFill/>
              <a:ln w="19050">
                <a:solidFill>
                  <a:srgbClr val="064F5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1" name="Line 30"/>
              <p:cNvSpPr>
                <a:spLocks noChangeShapeType="1"/>
              </p:cNvSpPr>
              <p:nvPr/>
            </p:nvSpPr>
            <p:spPr bwMode="auto">
              <a:xfrm>
                <a:off x="4139406" y="4769085"/>
                <a:ext cx="0" cy="92075"/>
              </a:xfrm>
              <a:prstGeom prst="line">
                <a:avLst/>
              </a:prstGeom>
              <a:noFill/>
              <a:ln w="19050">
                <a:solidFill>
                  <a:srgbClr val="064F5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2" name="Line 31"/>
              <p:cNvSpPr>
                <a:spLocks noChangeShapeType="1"/>
              </p:cNvSpPr>
              <p:nvPr/>
            </p:nvSpPr>
            <p:spPr bwMode="auto">
              <a:xfrm>
                <a:off x="5531644" y="4769085"/>
                <a:ext cx="0" cy="92075"/>
              </a:xfrm>
              <a:prstGeom prst="line">
                <a:avLst/>
              </a:prstGeom>
              <a:noFill/>
              <a:ln w="19050">
                <a:solidFill>
                  <a:srgbClr val="064F5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3" name="Line 32"/>
              <p:cNvSpPr>
                <a:spLocks noChangeShapeType="1"/>
              </p:cNvSpPr>
              <p:nvPr/>
            </p:nvSpPr>
            <p:spPr bwMode="auto">
              <a:xfrm>
                <a:off x="6923882" y="4769085"/>
                <a:ext cx="0" cy="92075"/>
              </a:xfrm>
              <a:prstGeom prst="line">
                <a:avLst/>
              </a:prstGeom>
              <a:noFill/>
              <a:ln w="19050">
                <a:solidFill>
                  <a:srgbClr val="064F5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1354931" y="1979847"/>
              <a:ext cx="6513513" cy="2789238"/>
            </a:xfrm>
            <a:custGeom>
              <a:avLst/>
              <a:gdLst>
                <a:gd name="T0" fmla="*/ 0 w 17898"/>
                <a:gd name="T1" fmla="*/ 0 h 8503"/>
                <a:gd name="T2" fmla="*/ 0 w 17898"/>
                <a:gd name="T3" fmla="*/ 2147483647 h 8503"/>
                <a:gd name="T4" fmla="*/ 2147483647 w 17898"/>
                <a:gd name="T5" fmla="*/ 2147483647 h 8503"/>
                <a:gd name="T6" fmla="*/ 0 60000 65536"/>
                <a:gd name="T7" fmla="*/ 0 60000 65536"/>
                <a:gd name="T8" fmla="*/ 0 60000 65536"/>
                <a:gd name="T9" fmla="*/ 0 w 17898"/>
                <a:gd name="T10" fmla="*/ 0 h 8503"/>
                <a:gd name="T11" fmla="*/ 17898 w 17898"/>
                <a:gd name="T12" fmla="*/ 8503 h 85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98" h="8503">
                  <a:moveTo>
                    <a:pt x="0" y="0"/>
                  </a:moveTo>
                  <a:lnTo>
                    <a:pt x="0" y="8503"/>
                  </a:lnTo>
                  <a:lnTo>
                    <a:pt x="17898" y="8503"/>
                  </a:lnTo>
                </a:path>
              </a:pathLst>
            </a:custGeom>
            <a:noFill/>
            <a:ln w="19050" cap="flat">
              <a:solidFill>
                <a:srgbClr val="064F5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33"/>
            <p:cNvSpPr>
              <a:spLocks noChangeShapeType="1"/>
            </p:cNvSpPr>
            <p:nvPr/>
          </p:nvSpPr>
          <p:spPr bwMode="auto">
            <a:xfrm>
              <a:off x="1262856" y="4769085"/>
              <a:ext cx="92075" cy="0"/>
            </a:xfrm>
            <a:prstGeom prst="line">
              <a:avLst/>
            </a:prstGeom>
            <a:noFill/>
            <a:ln w="19050">
              <a:solidFill>
                <a:srgbClr val="064F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>
              <a:off x="1262856" y="4213460"/>
              <a:ext cx="92075" cy="0"/>
            </a:xfrm>
            <a:prstGeom prst="line">
              <a:avLst/>
            </a:prstGeom>
            <a:noFill/>
            <a:ln w="19050">
              <a:solidFill>
                <a:srgbClr val="064F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35"/>
            <p:cNvSpPr>
              <a:spLocks noChangeShapeType="1"/>
            </p:cNvSpPr>
            <p:nvPr/>
          </p:nvSpPr>
          <p:spPr bwMode="auto">
            <a:xfrm>
              <a:off x="1262856" y="3657835"/>
              <a:ext cx="92075" cy="0"/>
            </a:xfrm>
            <a:prstGeom prst="line">
              <a:avLst/>
            </a:prstGeom>
            <a:noFill/>
            <a:ln w="19050">
              <a:solidFill>
                <a:srgbClr val="064F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1262856" y="3102210"/>
              <a:ext cx="92075" cy="0"/>
            </a:xfrm>
            <a:prstGeom prst="line">
              <a:avLst/>
            </a:prstGeom>
            <a:noFill/>
            <a:ln w="19050">
              <a:solidFill>
                <a:srgbClr val="064F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37"/>
            <p:cNvSpPr>
              <a:spLocks noChangeShapeType="1"/>
            </p:cNvSpPr>
            <p:nvPr/>
          </p:nvSpPr>
          <p:spPr bwMode="auto">
            <a:xfrm>
              <a:off x="1262856" y="2544997"/>
              <a:ext cx="92075" cy="0"/>
            </a:xfrm>
            <a:prstGeom prst="line">
              <a:avLst/>
            </a:prstGeom>
            <a:noFill/>
            <a:ln w="19050">
              <a:solidFill>
                <a:srgbClr val="064F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38"/>
            <p:cNvSpPr>
              <a:spLocks noChangeShapeType="1"/>
            </p:cNvSpPr>
            <p:nvPr/>
          </p:nvSpPr>
          <p:spPr bwMode="auto">
            <a:xfrm>
              <a:off x="1262856" y="1989372"/>
              <a:ext cx="92075" cy="0"/>
            </a:xfrm>
            <a:prstGeom prst="line">
              <a:avLst/>
            </a:prstGeom>
            <a:noFill/>
            <a:ln w="19050">
              <a:solidFill>
                <a:srgbClr val="064F5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Oval 40"/>
            <p:cNvSpPr>
              <a:spLocks noChangeArrowheads="1"/>
            </p:cNvSpPr>
            <p:nvPr/>
          </p:nvSpPr>
          <p:spPr bwMode="auto">
            <a:xfrm>
              <a:off x="1327944" y="1946510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1A5651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Oval 41"/>
            <p:cNvSpPr>
              <a:spLocks noChangeArrowheads="1"/>
            </p:cNvSpPr>
            <p:nvPr/>
          </p:nvSpPr>
          <p:spPr bwMode="auto">
            <a:xfrm>
              <a:off x="1420019" y="2070335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1A5651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Oval 42"/>
            <p:cNvSpPr>
              <a:spLocks noChangeArrowheads="1"/>
            </p:cNvSpPr>
            <p:nvPr/>
          </p:nvSpPr>
          <p:spPr bwMode="auto">
            <a:xfrm>
              <a:off x="1505744" y="2156060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Oval 43"/>
            <p:cNvSpPr>
              <a:spLocks noChangeArrowheads="1"/>
            </p:cNvSpPr>
            <p:nvPr/>
          </p:nvSpPr>
          <p:spPr bwMode="auto">
            <a:xfrm>
              <a:off x="1616869" y="2294172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Oval 44"/>
            <p:cNvSpPr>
              <a:spLocks noChangeArrowheads="1"/>
            </p:cNvSpPr>
            <p:nvPr/>
          </p:nvSpPr>
          <p:spPr bwMode="auto">
            <a:xfrm>
              <a:off x="2499519" y="3846747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Oval 45"/>
            <p:cNvSpPr>
              <a:spLocks noChangeArrowheads="1"/>
            </p:cNvSpPr>
            <p:nvPr/>
          </p:nvSpPr>
          <p:spPr bwMode="auto">
            <a:xfrm>
              <a:off x="2918619" y="4061060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Oval 46"/>
            <p:cNvSpPr>
              <a:spLocks noChangeArrowheads="1"/>
            </p:cNvSpPr>
            <p:nvPr/>
          </p:nvSpPr>
          <p:spPr bwMode="auto">
            <a:xfrm>
              <a:off x="3320256" y="4246797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Oval 47"/>
            <p:cNvSpPr>
              <a:spLocks noChangeArrowheads="1"/>
            </p:cNvSpPr>
            <p:nvPr/>
          </p:nvSpPr>
          <p:spPr bwMode="auto">
            <a:xfrm>
              <a:off x="4252119" y="4383322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Oval 48"/>
            <p:cNvSpPr>
              <a:spLocks noChangeArrowheads="1"/>
            </p:cNvSpPr>
            <p:nvPr/>
          </p:nvSpPr>
          <p:spPr bwMode="auto">
            <a:xfrm>
              <a:off x="4448969" y="4492860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Oval 49"/>
            <p:cNvSpPr>
              <a:spLocks noChangeArrowheads="1"/>
            </p:cNvSpPr>
            <p:nvPr/>
          </p:nvSpPr>
          <p:spPr bwMode="auto">
            <a:xfrm>
              <a:off x="4526756" y="4492860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" name="Oval 50"/>
            <p:cNvSpPr>
              <a:spLocks noChangeArrowheads="1"/>
            </p:cNvSpPr>
            <p:nvPr/>
          </p:nvSpPr>
          <p:spPr bwMode="auto">
            <a:xfrm>
              <a:off x="4926806" y="4526197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" name="Oval 51"/>
            <p:cNvSpPr>
              <a:spLocks noChangeArrowheads="1"/>
            </p:cNvSpPr>
            <p:nvPr/>
          </p:nvSpPr>
          <p:spPr bwMode="auto">
            <a:xfrm>
              <a:off x="5501481" y="4526197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" name="Oval 52"/>
            <p:cNvSpPr>
              <a:spLocks noChangeArrowheads="1"/>
            </p:cNvSpPr>
            <p:nvPr/>
          </p:nvSpPr>
          <p:spPr bwMode="auto">
            <a:xfrm>
              <a:off x="5866606" y="4526197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0" name="Oval 53"/>
            <p:cNvSpPr>
              <a:spLocks noChangeArrowheads="1"/>
            </p:cNvSpPr>
            <p:nvPr/>
          </p:nvSpPr>
          <p:spPr bwMode="auto">
            <a:xfrm>
              <a:off x="6290469" y="4592872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1" name="Oval 54"/>
            <p:cNvSpPr>
              <a:spLocks noChangeArrowheads="1"/>
            </p:cNvSpPr>
            <p:nvPr/>
          </p:nvSpPr>
          <p:spPr bwMode="auto">
            <a:xfrm>
              <a:off x="6503194" y="4592872"/>
              <a:ext cx="107950" cy="1079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2" name="Freeform 86"/>
            <p:cNvSpPr>
              <a:spLocks/>
            </p:cNvSpPr>
            <p:nvPr/>
          </p:nvSpPr>
          <p:spPr bwMode="auto">
            <a:xfrm>
              <a:off x="1356519" y="2000485"/>
              <a:ext cx="5202237" cy="2646362"/>
            </a:xfrm>
            <a:custGeom>
              <a:avLst/>
              <a:gdLst>
                <a:gd name="T0" fmla="*/ 198 w 14299"/>
                <a:gd name="T1" fmla="*/ 66 h 8068"/>
                <a:gd name="T2" fmla="*/ 291 w 14299"/>
                <a:gd name="T3" fmla="*/ 118 h 8068"/>
                <a:gd name="T4" fmla="*/ 357 w 14299"/>
                <a:gd name="T5" fmla="*/ 163 h 8068"/>
                <a:gd name="T6" fmla="*/ 411 w 14299"/>
                <a:gd name="T7" fmla="*/ 237 h 8068"/>
                <a:gd name="T8" fmla="*/ 450 w 14299"/>
                <a:gd name="T9" fmla="*/ 538 h 8068"/>
                <a:gd name="T10" fmla="*/ 497 w 14299"/>
                <a:gd name="T11" fmla="*/ 627 h 8068"/>
                <a:gd name="T12" fmla="*/ 543 w 14299"/>
                <a:gd name="T13" fmla="*/ 718 h 8068"/>
                <a:gd name="T14" fmla="*/ 582 w 14299"/>
                <a:gd name="T15" fmla="*/ 805 h 8068"/>
                <a:gd name="T16" fmla="*/ 640 w 14299"/>
                <a:gd name="T17" fmla="*/ 885 h 8068"/>
                <a:gd name="T18" fmla="*/ 687 w 14299"/>
                <a:gd name="T19" fmla="*/ 970 h 8068"/>
                <a:gd name="T20" fmla="*/ 778 w 14299"/>
                <a:gd name="T21" fmla="*/ 1048 h 8068"/>
                <a:gd name="T22" fmla="*/ 889 w 14299"/>
                <a:gd name="T23" fmla="*/ 1161 h 8068"/>
                <a:gd name="T24" fmla="*/ 961 w 14299"/>
                <a:gd name="T25" fmla="*/ 1479 h 8068"/>
                <a:gd name="T26" fmla="*/ 1031 w 14299"/>
                <a:gd name="T27" fmla="*/ 1679 h 8068"/>
                <a:gd name="T28" fmla="*/ 1083 w 14299"/>
                <a:gd name="T29" fmla="*/ 2179 h 8068"/>
                <a:gd name="T30" fmla="*/ 1297 w 14299"/>
                <a:gd name="T31" fmla="*/ 2397 h 8068"/>
                <a:gd name="T32" fmla="*/ 1345 w 14299"/>
                <a:gd name="T33" fmla="*/ 2475 h 8068"/>
                <a:gd name="T34" fmla="*/ 1387 w 14299"/>
                <a:gd name="T35" fmla="*/ 2581 h 8068"/>
                <a:gd name="T36" fmla="*/ 1485 w 14299"/>
                <a:gd name="T37" fmla="*/ 2979 h 8068"/>
                <a:gd name="T38" fmla="*/ 1625 w 14299"/>
                <a:gd name="T39" fmla="*/ 3237 h 8068"/>
                <a:gd name="T40" fmla="*/ 1695 w 14299"/>
                <a:gd name="T41" fmla="*/ 3411 h 8068"/>
                <a:gd name="T42" fmla="*/ 1751 w 14299"/>
                <a:gd name="T43" fmla="*/ 3461 h 8068"/>
                <a:gd name="T44" fmla="*/ 1797 w 14299"/>
                <a:gd name="T45" fmla="*/ 3529 h 8068"/>
                <a:gd name="T46" fmla="*/ 1843 w 14299"/>
                <a:gd name="T47" fmla="*/ 3617 h 8068"/>
                <a:gd name="T48" fmla="*/ 1889 w 14299"/>
                <a:gd name="T49" fmla="*/ 3739 h 8068"/>
                <a:gd name="T50" fmla="*/ 1929 w 14299"/>
                <a:gd name="T51" fmla="*/ 3845 h 8068"/>
                <a:gd name="T52" fmla="*/ 1971 w 14299"/>
                <a:gd name="T53" fmla="*/ 3971 h 8068"/>
                <a:gd name="T54" fmla="*/ 2023 w 14299"/>
                <a:gd name="T55" fmla="*/ 4115 h 8068"/>
                <a:gd name="T56" fmla="*/ 2063 w 14299"/>
                <a:gd name="T57" fmla="*/ 4273 h 8068"/>
                <a:gd name="T58" fmla="*/ 2213 w 14299"/>
                <a:gd name="T59" fmla="*/ 4335 h 8068"/>
                <a:gd name="T60" fmla="*/ 2257 w 14299"/>
                <a:gd name="T61" fmla="*/ 4397 h 8068"/>
                <a:gd name="T62" fmla="*/ 2521 w 14299"/>
                <a:gd name="T63" fmla="*/ 4628 h 8068"/>
                <a:gd name="T64" fmla="*/ 2656 w 14299"/>
                <a:gd name="T65" fmla="*/ 4754 h 8068"/>
                <a:gd name="T66" fmla="*/ 2701 w 14299"/>
                <a:gd name="T67" fmla="*/ 4839 h 8068"/>
                <a:gd name="T68" fmla="*/ 2747 w 14299"/>
                <a:gd name="T69" fmla="*/ 4918 h 8068"/>
                <a:gd name="T70" fmla="*/ 2788 w 14299"/>
                <a:gd name="T71" fmla="*/ 4995 h 8068"/>
                <a:gd name="T72" fmla="*/ 2916 w 14299"/>
                <a:gd name="T73" fmla="*/ 5076 h 8068"/>
                <a:gd name="T74" fmla="*/ 2965 w 14299"/>
                <a:gd name="T75" fmla="*/ 5309 h 8068"/>
                <a:gd name="T76" fmla="*/ 3023 w 14299"/>
                <a:gd name="T77" fmla="*/ 5356 h 8068"/>
                <a:gd name="T78" fmla="*/ 3190 w 14299"/>
                <a:gd name="T79" fmla="*/ 5553 h 8068"/>
                <a:gd name="T80" fmla="*/ 3465 w 14299"/>
                <a:gd name="T81" fmla="*/ 5901 h 8068"/>
                <a:gd name="T82" fmla="*/ 3801 w 14299"/>
                <a:gd name="T83" fmla="*/ 6179 h 8068"/>
                <a:gd name="T84" fmla="*/ 4326 w 14299"/>
                <a:gd name="T85" fmla="*/ 6390 h 8068"/>
                <a:gd name="T86" fmla="*/ 4529 w 14299"/>
                <a:gd name="T87" fmla="*/ 6517 h 8068"/>
                <a:gd name="T88" fmla="*/ 4843 w 14299"/>
                <a:gd name="T89" fmla="*/ 6658 h 8068"/>
                <a:gd name="T90" fmla="*/ 4954 w 14299"/>
                <a:gd name="T91" fmla="*/ 6717 h 8068"/>
                <a:gd name="T92" fmla="*/ 5300 w 14299"/>
                <a:gd name="T93" fmla="*/ 6916 h 8068"/>
                <a:gd name="T94" fmla="*/ 5489 w 14299"/>
                <a:gd name="T95" fmla="*/ 7008 h 8068"/>
                <a:gd name="T96" fmla="*/ 5771 w 14299"/>
                <a:gd name="T97" fmla="*/ 7140 h 8068"/>
                <a:gd name="T98" fmla="*/ 6924 w 14299"/>
                <a:gd name="T99" fmla="*/ 7296 h 8068"/>
                <a:gd name="T100" fmla="*/ 7984 w 14299"/>
                <a:gd name="T101" fmla="*/ 7435 h 8068"/>
                <a:gd name="T102" fmla="*/ 8385 w 14299"/>
                <a:gd name="T103" fmla="*/ 7672 h 8068"/>
                <a:gd name="T104" fmla="*/ 9155 w 14299"/>
                <a:gd name="T105" fmla="*/ 7820 h 8068"/>
                <a:gd name="T106" fmla="*/ 13438 w 14299"/>
                <a:gd name="T107" fmla="*/ 8068 h 8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99" h="8068">
                  <a:moveTo>
                    <a:pt x="0" y="0"/>
                  </a:moveTo>
                  <a:lnTo>
                    <a:pt x="150" y="0"/>
                  </a:lnTo>
                  <a:lnTo>
                    <a:pt x="150" y="66"/>
                  </a:lnTo>
                  <a:lnTo>
                    <a:pt x="198" y="66"/>
                  </a:lnTo>
                  <a:lnTo>
                    <a:pt x="198" y="95"/>
                  </a:lnTo>
                  <a:lnTo>
                    <a:pt x="264" y="95"/>
                  </a:lnTo>
                  <a:lnTo>
                    <a:pt x="264" y="118"/>
                  </a:lnTo>
                  <a:lnTo>
                    <a:pt x="291" y="118"/>
                  </a:lnTo>
                  <a:lnTo>
                    <a:pt x="291" y="144"/>
                  </a:lnTo>
                  <a:lnTo>
                    <a:pt x="330" y="144"/>
                  </a:lnTo>
                  <a:lnTo>
                    <a:pt x="330" y="163"/>
                  </a:lnTo>
                  <a:lnTo>
                    <a:pt x="357" y="163"/>
                  </a:lnTo>
                  <a:lnTo>
                    <a:pt x="357" y="192"/>
                  </a:lnTo>
                  <a:lnTo>
                    <a:pt x="394" y="192"/>
                  </a:lnTo>
                  <a:lnTo>
                    <a:pt x="394" y="237"/>
                  </a:lnTo>
                  <a:lnTo>
                    <a:pt x="411" y="237"/>
                  </a:lnTo>
                  <a:lnTo>
                    <a:pt x="411" y="347"/>
                  </a:lnTo>
                  <a:lnTo>
                    <a:pt x="429" y="347"/>
                  </a:lnTo>
                  <a:lnTo>
                    <a:pt x="429" y="538"/>
                  </a:lnTo>
                  <a:lnTo>
                    <a:pt x="450" y="538"/>
                  </a:lnTo>
                  <a:lnTo>
                    <a:pt x="450" y="586"/>
                  </a:lnTo>
                  <a:lnTo>
                    <a:pt x="472" y="586"/>
                  </a:lnTo>
                  <a:lnTo>
                    <a:pt x="472" y="627"/>
                  </a:lnTo>
                  <a:lnTo>
                    <a:pt x="497" y="627"/>
                  </a:lnTo>
                  <a:lnTo>
                    <a:pt x="497" y="667"/>
                  </a:lnTo>
                  <a:lnTo>
                    <a:pt x="524" y="667"/>
                  </a:lnTo>
                  <a:lnTo>
                    <a:pt x="524" y="718"/>
                  </a:lnTo>
                  <a:lnTo>
                    <a:pt x="543" y="718"/>
                  </a:lnTo>
                  <a:lnTo>
                    <a:pt x="543" y="766"/>
                  </a:lnTo>
                  <a:lnTo>
                    <a:pt x="561" y="766"/>
                  </a:lnTo>
                  <a:lnTo>
                    <a:pt x="561" y="805"/>
                  </a:lnTo>
                  <a:lnTo>
                    <a:pt x="582" y="805"/>
                  </a:lnTo>
                  <a:lnTo>
                    <a:pt x="582" y="846"/>
                  </a:lnTo>
                  <a:lnTo>
                    <a:pt x="613" y="846"/>
                  </a:lnTo>
                  <a:lnTo>
                    <a:pt x="613" y="885"/>
                  </a:lnTo>
                  <a:lnTo>
                    <a:pt x="640" y="885"/>
                  </a:lnTo>
                  <a:lnTo>
                    <a:pt x="640" y="929"/>
                  </a:lnTo>
                  <a:lnTo>
                    <a:pt x="662" y="929"/>
                  </a:lnTo>
                  <a:lnTo>
                    <a:pt x="662" y="970"/>
                  </a:lnTo>
                  <a:lnTo>
                    <a:pt x="687" y="970"/>
                  </a:lnTo>
                  <a:lnTo>
                    <a:pt x="687" y="1013"/>
                  </a:lnTo>
                  <a:lnTo>
                    <a:pt x="724" y="1013"/>
                  </a:lnTo>
                  <a:lnTo>
                    <a:pt x="724" y="1048"/>
                  </a:lnTo>
                  <a:lnTo>
                    <a:pt x="778" y="1048"/>
                  </a:lnTo>
                  <a:lnTo>
                    <a:pt x="778" y="1109"/>
                  </a:lnTo>
                  <a:lnTo>
                    <a:pt x="825" y="1109"/>
                  </a:lnTo>
                  <a:lnTo>
                    <a:pt x="825" y="1161"/>
                  </a:lnTo>
                  <a:lnTo>
                    <a:pt x="889" y="1161"/>
                  </a:lnTo>
                  <a:lnTo>
                    <a:pt x="889" y="1223"/>
                  </a:lnTo>
                  <a:lnTo>
                    <a:pt x="935" y="1223"/>
                  </a:lnTo>
                  <a:lnTo>
                    <a:pt x="935" y="1479"/>
                  </a:lnTo>
                  <a:lnTo>
                    <a:pt x="961" y="1479"/>
                  </a:lnTo>
                  <a:lnTo>
                    <a:pt x="961" y="1653"/>
                  </a:lnTo>
                  <a:lnTo>
                    <a:pt x="991" y="1653"/>
                  </a:lnTo>
                  <a:lnTo>
                    <a:pt x="991" y="1679"/>
                  </a:lnTo>
                  <a:lnTo>
                    <a:pt x="1031" y="1679"/>
                  </a:lnTo>
                  <a:lnTo>
                    <a:pt x="1031" y="1699"/>
                  </a:lnTo>
                  <a:lnTo>
                    <a:pt x="1069" y="1699"/>
                  </a:lnTo>
                  <a:lnTo>
                    <a:pt x="1083" y="1695"/>
                  </a:lnTo>
                  <a:lnTo>
                    <a:pt x="1083" y="2179"/>
                  </a:lnTo>
                  <a:lnTo>
                    <a:pt x="1215" y="2179"/>
                  </a:lnTo>
                  <a:lnTo>
                    <a:pt x="1215" y="2371"/>
                  </a:lnTo>
                  <a:lnTo>
                    <a:pt x="1297" y="2371"/>
                  </a:lnTo>
                  <a:lnTo>
                    <a:pt x="1297" y="2397"/>
                  </a:lnTo>
                  <a:lnTo>
                    <a:pt x="1323" y="2397"/>
                  </a:lnTo>
                  <a:lnTo>
                    <a:pt x="1323" y="2453"/>
                  </a:lnTo>
                  <a:lnTo>
                    <a:pt x="1323" y="2475"/>
                  </a:lnTo>
                  <a:lnTo>
                    <a:pt x="1345" y="2475"/>
                  </a:lnTo>
                  <a:lnTo>
                    <a:pt x="1345" y="2521"/>
                  </a:lnTo>
                  <a:lnTo>
                    <a:pt x="1367" y="2521"/>
                  </a:lnTo>
                  <a:lnTo>
                    <a:pt x="1367" y="2581"/>
                  </a:lnTo>
                  <a:lnTo>
                    <a:pt x="1387" y="2581"/>
                  </a:lnTo>
                  <a:lnTo>
                    <a:pt x="1387" y="2781"/>
                  </a:lnTo>
                  <a:lnTo>
                    <a:pt x="1465" y="2781"/>
                  </a:lnTo>
                  <a:lnTo>
                    <a:pt x="1465" y="2979"/>
                  </a:lnTo>
                  <a:lnTo>
                    <a:pt x="1485" y="2979"/>
                  </a:lnTo>
                  <a:lnTo>
                    <a:pt x="1485" y="3003"/>
                  </a:lnTo>
                  <a:lnTo>
                    <a:pt x="1517" y="3003"/>
                  </a:lnTo>
                  <a:lnTo>
                    <a:pt x="1517" y="3237"/>
                  </a:lnTo>
                  <a:lnTo>
                    <a:pt x="1625" y="3237"/>
                  </a:lnTo>
                  <a:lnTo>
                    <a:pt x="1625" y="3383"/>
                  </a:lnTo>
                  <a:lnTo>
                    <a:pt x="1661" y="3383"/>
                  </a:lnTo>
                  <a:lnTo>
                    <a:pt x="1661" y="3411"/>
                  </a:lnTo>
                  <a:lnTo>
                    <a:pt x="1695" y="3411"/>
                  </a:lnTo>
                  <a:lnTo>
                    <a:pt x="1695" y="3429"/>
                  </a:lnTo>
                  <a:lnTo>
                    <a:pt x="1725" y="3429"/>
                  </a:lnTo>
                  <a:lnTo>
                    <a:pt x="1725" y="3461"/>
                  </a:lnTo>
                  <a:lnTo>
                    <a:pt x="1751" y="3461"/>
                  </a:lnTo>
                  <a:lnTo>
                    <a:pt x="1751" y="3495"/>
                  </a:lnTo>
                  <a:lnTo>
                    <a:pt x="1769" y="3495"/>
                  </a:lnTo>
                  <a:lnTo>
                    <a:pt x="1769" y="3529"/>
                  </a:lnTo>
                  <a:lnTo>
                    <a:pt x="1797" y="3529"/>
                  </a:lnTo>
                  <a:lnTo>
                    <a:pt x="1797" y="3573"/>
                  </a:lnTo>
                  <a:lnTo>
                    <a:pt x="1821" y="3573"/>
                  </a:lnTo>
                  <a:lnTo>
                    <a:pt x="1821" y="3617"/>
                  </a:lnTo>
                  <a:lnTo>
                    <a:pt x="1843" y="3617"/>
                  </a:lnTo>
                  <a:lnTo>
                    <a:pt x="1843" y="3673"/>
                  </a:lnTo>
                  <a:lnTo>
                    <a:pt x="1865" y="3673"/>
                  </a:lnTo>
                  <a:lnTo>
                    <a:pt x="1865" y="3739"/>
                  </a:lnTo>
                  <a:lnTo>
                    <a:pt x="1889" y="3739"/>
                  </a:lnTo>
                  <a:lnTo>
                    <a:pt x="1889" y="3791"/>
                  </a:lnTo>
                  <a:lnTo>
                    <a:pt x="1905" y="3791"/>
                  </a:lnTo>
                  <a:lnTo>
                    <a:pt x="1905" y="3845"/>
                  </a:lnTo>
                  <a:lnTo>
                    <a:pt x="1929" y="3845"/>
                  </a:lnTo>
                  <a:lnTo>
                    <a:pt x="1929" y="3913"/>
                  </a:lnTo>
                  <a:lnTo>
                    <a:pt x="1947" y="3913"/>
                  </a:lnTo>
                  <a:lnTo>
                    <a:pt x="1947" y="3971"/>
                  </a:lnTo>
                  <a:lnTo>
                    <a:pt x="1971" y="3971"/>
                  </a:lnTo>
                  <a:lnTo>
                    <a:pt x="1971" y="4031"/>
                  </a:lnTo>
                  <a:lnTo>
                    <a:pt x="2001" y="4031"/>
                  </a:lnTo>
                  <a:lnTo>
                    <a:pt x="2001" y="4115"/>
                  </a:lnTo>
                  <a:lnTo>
                    <a:pt x="2023" y="4115"/>
                  </a:lnTo>
                  <a:lnTo>
                    <a:pt x="2023" y="4189"/>
                  </a:lnTo>
                  <a:lnTo>
                    <a:pt x="2041" y="4189"/>
                  </a:lnTo>
                  <a:lnTo>
                    <a:pt x="2041" y="4273"/>
                  </a:lnTo>
                  <a:lnTo>
                    <a:pt x="2063" y="4273"/>
                  </a:lnTo>
                  <a:lnTo>
                    <a:pt x="2063" y="4307"/>
                  </a:lnTo>
                  <a:lnTo>
                    <a:pt x="2185" y="4307"/>
                  </a:lnTo>
                  <a:lnTo>
                    <a:pt x="2185" y="4335"/>
                  </a:lnTo>
                  <a:lnTo>
                    <a:pt x="2213" y="4335"/>
                  </a:lnTo>
                  <a:lnTo>
                    <a:pt x="2213" y="4375"/>
                  </a:lnTo>
                  <a:lnTo>
                    <a:pt x="2233" y="4375"/>
                  </a:lnTo>
                  <a:lnTo>
                    <a:pt x="2233" y="4397"/>
                  </a:lnTo>
                  <a:lnTo>
                    <a:pt x="2257" y="4397"/>
                  </a:lnTo>
                  <a:lnTo>
                    <a:pt x="2257" y="4419"/>
                  </a:lnTo>
                  <a:lnTo>
                    <a:pt x="2374" y="4419"/>
                  </a:lnTo>
                  <a:lnTo>
                    <a:pt x="2374" y="4628"/>
                  </a:lnTo>
                  <a:lnTo>
                    <a:pt x="2521" y="4628"/>
                  </a:lnTo>
                  <a:lnTo>
                    <a:pt x="2521" y="4703"/>
                  </a:lnTo>
                  <a:lnTo>
                    <a:pt x="2624" y="4703"/>
                  </a:lnTo>
                  <a:lnTo>
                    <a:pt x="2624" y="4754"/>
                  </a:lnTo>
                  <a:lnTo>
                    <a:pt x="2656" y="4754"/>
                  </a:lnTo>
                  <a:lnTo>
                    <a:pt x="2656" y="4797"/>
                  </a:lnTo>
                  <a:lnTo>
                    <a:pt x="2679" y="4797"/>
                  </a:lnTo>
                  <a:lnTo>
                    <a:pt x="2679" y="4839"/>
                  </a:lnTo>
                  <a:lnTo>
                    <a:pt x="2701" y="4839"/>
                  </a:lnTo>
                  <a:lnTo>
                    <a:pt x="2701" y="4886"/>
                  </a:lnTo>
                  <a:lnTo>
                    <a:pt x="2724" y="4886"/>
                  </a:lnTo>
                  <a:lnTo>
                    <a:pt x="2724" y="4918"/>
                  </a:lnTo>
                  <a:lnTo>
                    <a:pt x="2747" y="4918"/>
                  </a:lnTo>
                  <a:lnTo>
                    <a:pt x="2747" y="4963"/>
                  </a:lnTo>
                  <a:lnTo>
                    <a:pt x="2767" y="4963"/>
                  </a:lnTo>
                  <a:lnTo>
                    <a:pt x="2767" y="4995"/>
                  </a:lnTo>
                  <a:lnTo>
                    <a:pt x="2788" y="4995"/>
                  </a:lnTo>
                  <a:lnTo>
                    <a:pt x="2788" y="5038"/>
                  </a:lnTo>
                  <a:lnTo>
                    <a:pt x="2812" y="5038"/>
                  </a:lnTo>
                  <a:lnTo>
                    <a:pt x="2812" y="5076"/>
                  </a:lnTo>
                  <a:lnTo>
                    <a:pt x="2916" y="5076"/>
                  </a:lnTo>
                  <a:lnTo>
                    <a:pt x="2916" y="5279"/>
                  </a:lnTo>
                  <a:lnTo>
                    <a:pt x="2938" y="5279"/>
                  </a:lnTo>
                  <a:lnTo>
                    <a:pt x="2938" y="5309"/>
                  </a:lnTo>
                  <a:lnTo>
                    <a:pt x="2965" y="5309"/>
                  </a:lnTo>
                  <a:lnTo>
                    <a:pt x="2965" y="5333"/>
                  </a:lnTo>
                  <a:lnTo>
                    <a:pt x="2989" y="5333"/>
                  </a:lnTo>
                  <a:lnTo>
                    <a:pt x="2989" y="5356"/>
                  </a:lnTo>
                  <a:lnTo>
                    <a:pt x="3023" y="5356"/>
                  </a:lnTo>
                  <a:lnTo>
                    <a:pt x="3023" y="5388"/>
                  </a:lnTo>
                  <a:lnTo>
                    <a:pt x="3111" y="5388"/>
                  </a:lnTo>
                  <a:lnTo>
                    <a:pt x="3111" y="5553"/>
                  </a:lnTo>
                  <a:lnTo>
                    <a:pt x="3190" y="5553"/>
                  </a:lnTo>
                  <a:lnTo>
                    <a:pt x="3190" y="5769"/>
                  </a:lnTo>
                  <a:lnTo>
                    <a:pt x="3367" y="5769"/>
                  </a:lnTo>
                  <a:lnTo>
                    <a:pt x="3367" y="5901"/>
                  </a:lnTo>
                  <a:lnTo>
                    <a:pt x="3465" y="5901"/>
                  </a:lnTo>
                  <a:lnTo>
                    <a:pt x="3465" y="6111"/>
                  </a:lnTo>
                  <a:lnTo>
                    <a:pt x="3549" y="6111"/>
                  </a:lnTo>
                  <a:lnTo>
                    <a:pt x="3549" y="6179"/>
                  </a:lnTo>
                  <a:lnTo>
                    <a:pt x="3801" y="6179"/>
                  </a:lnTo>
                  <a:lnTo>
                    <a:pt x="3801" y="6299"/>
                  </a:lnTo>
                  <a:lnTo>
                    <a:pt x="3997" y="6299"/>
                  </a:lnTo>
                  <a:lnTo>
                    <a:pt x="3997" y="6390"/>
                  </a:lnTo>
                  <a:lnTo>
                    <a:pt x="4326" y="6390"/>
                  </a:lnTo>
                  <a:lnTo>
                    <a:pt x="4326" y="6435"/>
                  </a:lnTo>
                  <a:lnTo>
                    <a:pt x="4442" y="6435"/>
                  </a:lnTo>
                  <a:lnTo>
                    <a:pt x="4442" y="6517"/>
                  </a:lnTo>
                  <a:lnTo>
                    <a:pt x="4529" y="6517"/>
                  </a:lnTo>
                  <a:lnTo>
                    <a:pt x="4529" y="6595"/>
                  </a:lnTo>
                  <a:lnTo>
                    <a:pt x="4660" y="6595"/>
                  </a:lnTo>
                  <a:lnTo>
                    <a:pt x="4660" y="6658"/>
                  </a:lnTo>
                  <a:lnTo>
                    <a:pt x="4843" y="6658"/>
                  </a:lnTo>
                  <a:lnTo>
                    <a:pt x="4843" y="6685"/>
                  </a:lnTo>
                  <a:lnTo>
                    <a:pt x="4873" y="6685"/>
                  </a:lnTo>
                  <a:lnTo>
                    <a:pt x="4873" y="6717"/>
                  </a:lnTo>
                  <a:lnTo>
                    <a:pt x="4954" y="6717"/>
                  </a:lnTo>
                  <a:lnTo>
                    <a:pt x="4954" y="6856"/>
                  </a:lnTo>
                  <a:lnTo>
                    <a:pt x="4954" y="6865"/>
                  </a:lnTo>
                  <a:lnTo>
                    <a:pt x="5300" y="6865"/>
                  </a:lnTo>
                  <a:lnTo>
                    <a:pt x="5300" y="6916"/>
                  </a:lnTo>
                  <a:lnTo>
                    <a:pt x="5467" y="6916"/>
                  </a:lnTo>
                  <a:lnTo>
                    <a:pt x="5467" y="6982"/>
                  </a:lnTo>
                  <a:lnTo>
                    <a:pt x="5489" y="6982"/>
                  </a:lnTo>
                  <a:lnTo>
                    <a:pt x="5489" y="7008"/>
                  </a:lnTo>
                  <a:lnTo>
                    <a:pt x="5627" y="7008"/>
                  </a:lnTo>
                  <a:lnTo>
                    <a:pt x="5627" y="7091"/>
                  </a:lnTo>
                  <a:lnTo>
                    <a:pt x="5771" y="7091"/>
                  </a:lnTo>
                  <a:lnTo>
                    <a:pt x="5771" y="7140"/>
                  </a:lnTo>
                  <a:lnTo>
                    <a:pt x="6315" y="7140"/>
                  </a:lnTo>
                  <a:lnTo>
                    <a:pt x="6315" y="7222"/>
                  </a:lnTo>
                  <a:lnTo>
                    <a:pt x="6924" y="7222"/>
                  </a:lnTo>
                  <a:lnTo>
                    <a:pt x="6924" y="7296"/>
                  </a:lnTo>
                  <a:lnTo>
                    <a:pt x="7928" y="7296"/>
                  </a:lnTo>
                  <a:lnTo>
                    <a:pt x="7928" y="7382"/>
                  </a:lnTo>
                  <a:lnTo>
                    <a:pt x="7984" y="7382"/>
                  </a:lnTo>
                  <a:lnTo>
                    <a:pt x="7984" y="7435"/>
                  </a:lnTo>
                  <a:lnTo>
                    <a:pt x="8118" y="7435"/>
                  </a:lnTo>
                  <a:lnTo>
                    <a:pt x="8118" y="7506"/>
                  </a:lnTo>
                  <a:lnTo>
                    <a:pt x="8385" y="7506"/>
                  </a:lnTo>
                  <a:lnTo>
                    <a:pt x="8385" y="7672"/>
                  </a:lnTo>
                  <a:lnTo>
                    <a:pt x="8556" y="7672"/>
                  </a:lnTo>
                  <a:lnTo>
                    <a:pt x="8556" y="7771"/>
                  </a:lnTo>
                  <a:lnTo>
                    <a:pt x="9155" y="7771"/>
                  </a:lnTo>
                  <a:lnTo>
                    <a:pt x="9155" y="7820"/>
                  </a:lnTo>
                  <a:lnTo>
                    <a:pt x="9174" y="7820"/>
                  </a:lnTo>
                  <a:lnTo>
                    <a:pt x="9174" y="7849"/>
                  </a:lnTo>
                  <a:lnTo>
                    <a:pt x="13438" y="7849"/>
                  </a:lnTo>
                  <a:lnTo>
                    <a:pt x="13438" y="8068"/>
                  </a:lnTo>
                  <a:lnTo>
                    <a:pt x="14299" y="8068"/>
                  </a:lnTo>
                </a:path>
              </a:pathLst>
            </a:custGeom>
            <a:noFill/>
            <a:ln w="28575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3" name="Freeform 87"/>
            <p:cNvSpPr>
              <a:spLocks/>
            </p:cNvSpPr>
            <p:nvPr/>
          </p:nvSpPr>
          <p:spPr bwMode="auto">
            <a:xfrm>
              <a:off x="1388269" y="1997310"/>
              <a:ext cx="6240462" cy="2386012"/>
            </a:xfrm>
            <a:custGeom>
              <a:avLst/>
              <a:gdLst>
                <a:gd name="T0" fmla="*/ 114 w 17151"/>
                <a:gd name="T1" fmla="*/ 164 h 7273"/>
                <a:gd name="T2" fmla="*/ 204 w 17151"/>
                <a:gd name="T3" fmla="*/ 284 h 7273"/>
                <a:gd name="T4" fmla="*/ 264 w 17151"/>
                <a:gd name="T5" fmla="*/ 432 h 7273"/>
                <a:gd name="T6" fmla="*/ 344 w 17151"/>
                <a:gd name="T7" fmla="*/ 542 h 7273"/>
                <a:gd name="T8" fmla="*/ 404 w 17151"/>
                <a:gd name="T9" fmla="*/ 701 h 7273"/>
                <a:gd name="T10" fmla="*/ 488 w 17151"/>
                <a:gd name="T11" fmla="*/ 819 h 7273"/>
                <a:gd name="T12" fmla="*/ 537 w 17151"/>
                <a:gd name="T13" fmla="*/ 951 h 7273"/>
                <a:gd name="T14" fmla="*/ 606 w 17151"/>
                <a:gd name="T15" fmla="*/ 1049 h 7273"/>
                <a:gd name="T16" fmla="*/ 655 w 17151"/>
                <a:gd name="T17" fmla="*/ 1170 h 7273"/>
                <a:gd name="T18" fmla="*/ 731 w 17151"/>
                <a:gd name="T19" fmla="*/ 1275 h 7273"/>
                <a:gd name="T20" fmla="*/ 795 w 17151"/>
                <a:gd name="T21" fmla="*/ 1434 h 7273"/>
                <a:gd name="T22" fmla="*/ 892 w 17151"/>
                <a:gd name="T23" fmla="*/ 1512 h 7273"/>
                <a:gd name="T24" fmla="*/ 953 w 17151"/>
                <a:gd name="T25" fmla="*/ 1619 h 7273"/>
                <a:gd name="T26" fmla="*/ 1043 w 17151"/>
                <a:gd name="T27" fmla="*/ 1711 h 7273"/>
                <a:gd name="T28" fmla="*/ 1099 w 17151"/>
                <a:gd name="T29" fmla="*/ 2027 h 7273"/>
                <a:gd name="T30" fmla="*/ 1177 w 17151"/>
                <a:gd name="T31" fmla="*/ 2092 h 7273"/>
                <a:gd name="T32" fmla="*/ 1321 w 17151"/>
                <a:gd name="T33" fmla="*/ 2274 h 7273"/>
                <a:gd name="T34" fmla="*/ 1466 w 17151"/>
                <a:gd name="T35" fmla="*/ 2357 h 7273"/>
                <a:gd name="T36" fmla="*/ 1528 w 17151"/>
                <a:gd name="T37" fmla="*/ 2506 h 7273"/>
                <a:gd name="T38" fmla="*/ 1646 w 17151"/>
                <a:gd name="T39" fmla="*/ 2641 h 7273"/>
                <a:gd name="T40" fmla="*/ 1711 w 17151"/>
                <a:gd name="T41" fmla="*/ 2862 h 7273"/>
                <a:gd name="T42" fmla="*/ 1872 w 17151"/>
                <a:gd name="T43" fmla="*/ 2924 h 7273"/>
                <a:gd name="T44" fmla="*/ 1936 w 17151"/>
                <a:gd name="T45" fmla="*/ 3023 h 7273"/>
                <a:gd name="T46" fmla="*/ 2030 w 17151"/>
                <a:gd name="T47" fmla="*/ 3121 h 7273"/>
                <a:gd name="T48" fmla="*/ 2101 w 17151"/>
                <a:gd name="T49" fmla="*/ 3250 h 7273"/>
                <a:gd name="T50" fmla="*/ 2233 w 17151"/>
                <a:gd name="T51" fmla="*/ 3318 h 7273"/>
                <a:gd name="T52" fmla="*/ 2297 w 17151"/>
                <a:gd name="T53" fmla="*/ 3471 h 7273"/>
                <a:gd name="T54" fmla="*/ 2389 w 17151"/>
                <a:gd name="T55" fmla="*/ 3602 h 7273"/>
                <a:gd name="T56" fmla="*/ 2476 w 17151"/>
                <a:gd name="T57" fmla="*/ 3702 h 7273"/>
                <a:gd name="T58" fmla="*/ 2579 w 17151"/>
                <a:gd name="T59" fmla="*/ 3769 h 7273"/>
                <a:gd name="T60" fmla="*/ 2703 w 17151"/>
                <a:gd name="T61" fmla="*/ 3850 h 7273"/>
                <a:gd name="T62" fmla="*/ 2818 w 17151"/>
                <a:gd name="T63" fmla="*/ 3939 h 7273"/>
                <a:gd name="T64" fmla="*/ 2892 w 17151"/>
                <a:gd name="T65" fmla="*/ 4066 h 7273"/>
                <a:gd name="T66" fmla="*/ 3028 w 17151"/>
                <a:gd name="T67" fmla="*/ 4154 h 7273"/>
                <a:gd name="T68" fmla="*/ 3140 w 17151"/>
                <a:gd name="T69" fmla="*/ 4267 h 7273"/>
                <a:gd name="T70" fmla="*/ 3280 w 17151"/>
                <a:gd name="T71" fmla="*/ 4354 h 7273"/>
                <a:gd name="T72" fmla="*/ 3389 w 17151"/>
                <a:gd name="T73" fmla="*/ 4477 h 7273"/>
                <a:gd name="T74" fmla="*/ 3569 w 17151"/>
                <a:gd name="T75" fmla="*/ 4575 h 7273"/>
                <a:gd name="T76" fmla="*/ 3653 w 17151"/>
                <a:gd name="T77" fmla="*/ 4683 h 7273"/>
                <a:gd name="T78" fmla="*/ 3815 w 17151"/>
                <a:gd name="T79" fmla="*/ 4786 h 7273"/>
                <a:gd name="T80" fmla="*/ 3938 w 17151"/>
                <a:gd name="T81" fmla="*/ 4915 h 7273"/>
                <a:gd name="T82" fmla="*/ 4141 w 17151"/>
                <a:gd name="T83" fmla="*/ 5020 h 7273"/>
                <a:gd name="T84" fmla="*/ 4336 w 17151"/>
                <a:gd name="T85" fmla="*/ 5199 h 7273"/>
                <a:gd name="T86" fmla="*/ 4552 w 17151"/>
                <a:gd name="T87" fmla="*/ 5336 h 7273"/>
                <a:gd name="T88" fmla="*/ 4709 w 17151"/>
                <a:gd name="T89" fmla="*/ 5538 h 7273"/>
                <a:gd name="T90" fmla="*/ 5136 w 17151"/>
                <a:gd name="T91" fmla="*/ 5687 h 7273"/>
                <a:gd name="T92" fmla="*/ 5328 w 17151"/>
                <a:gd name="T93" fmla="*/ 5829 h 7273"/>
                <a:gd name="T94" fmla="*/ 5739 w 17151"/>
                <a:gd name="T95" fmla="*/ 5932 h 7273"/>
                <a:gd name="T96" fmla="*/ 5945 w 17151"/>
                <a:gd name="T97" fmla="*/ 6048 h 7273"/>
                <a:gd name="T98" fmla="*/ 6216 w 17151"/>
                <a:gd name="T99" fmla="*/ 6134 h 7273"/>
                <a:gd name="T100" fmla="*/ 6387 w 17151"/>
                <a:gd name="T101" fmla="*/ 6244 h 7273"/>
                <a:gd name="T102" fmla="*/ 6735 w 17151"/>
                <a:gd name="T103" fmla="*/ 6340 h 7273"/>
                <a:gd name="T104" fmla="*/ 7303 w 17151"/>
                <a:gd name="T105" fmla="*/ 6424 h 7273"/>
                <a:gd name="T106" fmla="*/ 7469 w 17151"/>
                <a:gd name="T107" fmla="*/ 6555 h 7273"/>
                <a:gd name="T108" fmla="*/ 7629 w 17151"/>
                <a:gd name="T109" fmla="*/ 6651 h 7273"/>
                <a:gd name="T110" fmla="*/ 7764 w 17151"/>
                <a:gd name="T111" fmla="*/ 6785 h 7273"/>
                <a:gd name="T112" fmla="*/ 9821 w 17151"/>
                <a:gd name="T113" fmla="*/ 6858 h 7273"/>
                <a:gd name="T114" fmla="*/ 10775 w 17151"/>
                <a:gd name="T115" fmla="*/ 6982 h 7273"/>
                <a:gd name="T116" fmla="*/ 11434 w 17151"/>
                <a:gd name="T117" fmla="*/ 7045 h 7273"/>
                <a:gd name="T118" fmla="*/ 12661 w 17151"/>
                <a:gd name="T119" fmla="*/ 7151 h 7273"/>
                <a:gd name="T120" fmla="*/ 13681 w 17151"/>
                <a:gd name="T121" fmla="*/ 7238 h 7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51" h="7273">
                  <a:moveTo>
                    <a:pt x="0" y="0"/>
                  </a:moveTo>
                  <a:lnTo>
                    <a:pt x="66" y="0"/>
                  </a:lnTo>
                  <a:lnTo>
                    <a:pt x="66" y="76"/>
                  </a:lnTo>
                  <a:lnTo>
                    <a:pt x="94" y="76"/>
                  </a:lnTo>
                  <a:lnTo>
                    <a:pt x="94" y="123"/>
                  </a:lnTo>
                  <a:lnTo>
                    <a:pt x="114" y="123"/>
                  </a:lnTo>
                  <a:lnTo>
                    <a:pt x="114" y="164"/>
                  </a:lnTo>
                  <a:lnTo>
                    <a:pt x="135" y="164"/>
                  </a:lnTo>
                  <a:lnTo>
                    <a:pt x="135" y="198"/>
                  </a:lnTo>
                  <a:lnTo>
                    <a:pt x="154" y="198"/>
                  </a:lnTo>
                  <a:lnTo>
                    <a:pt x="154" y="235"/>
                  </a:lnTo>
                  <a:lnTo>
                    <a:pt x="180" y="235"/>
                  </a:lnTo>
                  <a:lnTo>
                    <a:pt x="180" y="284"/>
                  </a:lnTo>
                  <a:lnTo>
                    <a:pt x="204" y="284"/>
                  </a:lnTo>
                  <a:lnTo>
                    <a:pt x="204" y="321"/>
                  </a:lnTo>
                  <a:lnTo>
                    <a:pt x="223" y="321"/>
                  </a:lnTo>
                  <a:lnTo>
                    <a:pt x="223" y="361"/>
                  </a:lnTo>
                  <a:lnTo>
                    <a:pt x="243" y="361"/>
                  </a:lnTo>
                  <a:lnTo>
                    <a:pt x="243" y="398"/>
                  </a:lnTo>
                  <a:lnTo>
                    <a:pt x="264" y="398"/>
                  </a:lnTo>
                  <a:lnTo>
                    <a:pt x="264" y="432"/>
                  </a:lnTo>
                  <a:lnTo>
                    <a:pt x="281" y="432"/>
                  </a:lnTo>
                  <a:lnTo>
                    <a:pt x="281" y="469"/>
                  </a:lnTo>
                  <a:lnTo>
                    <a:pt x="303" y="469"/>
                  </a:lnTo>
                  <a:lnTo>
                    <a:pt x="303" y="506"/>
                  </a:lnTo>
                  <a:lnTo>
                    <a:pt x="322" y="506"/>
                  </a:lnTo>
                  <a:lnTo>
                    <a:pt x="322" y="542"/>
                  </a:lnTo>
                  <a:lnTo>
                    <a:pt x="344" y="542"/>
                  </a:lnTo>
                  <a:lnTo>
                    <a:pt x="344" y="577"/>
                  </a:lnTo>
                  <a:lnTo>
                    <a:pt x="363" y="577"/>
                  </a:lnTo>
                  <a:lnTo>
                    <a:pt x="363" y="632"/>
                  </a:lnTo>
                  <a:lnTo>
                    <a:pt x="382" y="632"/>
                  </a:lnTo>
                  <a:lnTo>
                    <a:pt x="382" y="665"/>
                  </a:lnTo>
                  <a:lnTo>
                    <a:pt x="404" y="665"/>
                  </a:lnTo>
                  <a:lnTo>
                    <a:pt x="404" y="701"/>
                  </a:lnTo>
                  <a:lnTo>
                    <a:pt x="421" y="701"/>
                  </a:lnTo>
                  <a:lnTo>
                    <a:pt x="421" y="738"/>
                  </a:lnTo>
                  <a:lnTo>
                    <a:pt x="449" y="738"/>
                  </a:lnTo>
                  <a:lnTo>
                    <a:pt x="449" y="781"/>
                  </a:lnTo>
                  <a:lnTo>
                    <a:pt x="466" y="781"/>
                  </a:lnTo>
                  <a:lnTo>
                    <a:pt x="466" y="819"/>
                  </a:lnTo>
                  <a:lnTo>
                    <a:pt x="488" y="819"/>
                  </a:lnTo>
                  <a:lnTo>
                    <a:pt x="488" y="854"/>
                  </a:lnTo>
                  <a:lnTo>
                    <a:pt x="503" y="854"/>
                  </a:lnTo>
                  <a:lnTo>
                    <a:pt x="503" y="882"/>
                  </a:lnTo>
                  <a:lnTo>
                    <a:pt x="520" y="882"/>
                  </a:lnTo>
                  <a:lnTo>
                    <a:pt x="520" y="918"/>
                  </a:lnTo>
                  <a:lnTo>
                    <a:pt x="537" y="918"/>
                  </a:lnTo>
                  <a:lnTo>
                    <a:pt x="537" y="951"/>
                  </a:lnTo>
                  <a:lnTo>
                    <a:pt x="556" y="951"/>
                  </a:lnTo>
                  <a:lnTo>
                    <a:pt x="556" y="985"/>
                  </a:lnTo>
                  <a:lnTo>
                    <a:pt x="576" y="985"/>
                  </a:lnTo>
                  <a:lnTo>
                    <a:pt x="576" y="1019"/>
                  </a:lnTo>
                  <a:lnTo>
                    <a:pt x="593" y="1019"/>
                  </a:lnTo>
                  <a:lnTo>
                    <a:pt x="593" y="1049"/>
                  </a:lnTo>
                  <a:lnTo>
                    <a:pt x="606" y="1049"/>
                  </a:lnTo>
                  <a:lnTo>
                    <a:pt x="606" y="1080"/>
                  </a:lnTo>
                  <a:lnTo>
                    <a:pt x="625" y="1080"/>
                  </a:lnTo>
                  <a:lnTo>
                    <a:pt x="625" y="1114"/>
                  </a:lnTo>
                  <a:lnTo>
                    <a:pt x="638" y="1114"/>
                  </a:lnTo>
                  <a:lnTo>
                    <a:pt x="638" y="1146"/>
                  </a:lnTo>
                  <a:lnTo>
                    <a:pt x="655" y="1146"/>
                  </a:lnTo>
                  <a:lnTo>
                    <a:pt x="655" y="1170"/>
                  </a:lnTo>
                  <a:lnTo>
                    <a:pt x="675" y="1170"/>
                  </a:lnTo>
                  <a:lnTo>
                    <a:pt x="675" y="1204"/>
                  </a:lnTo>
                  <a:lnTo>
                    <a:pt x="692" y="1204"/>
                  </a:lnTo>
                  <a:lnTo>
                    <a:pt x="692" y="1234"/>
                  </a:lnTo>
                  <a:lnTo>
                    <a:pt x="709" y="1234"/>
                  </a:lnTo>
                  <a:lnTo>
                    <a:pt x="709" y="1275"/>
                  </a:lnTo>
                  <a:lnTo>
                    <a:pt x="731" y="1275"/>
                  </a:lnTo>
                  <a:lnTo>
                    <a:pt x="731" y="1316"/>
                  </a:lnTo>
                  <a:lnTo>
                    <a:pt x="752" y="1316"/>
                  </a:lnTo>
                  <a:lnTo>
                    <a:pt x="752" y="1353"/>
                  </a:lnTo>
                  <a:lnTo>
                    <a:pt x="771" y="1353"/>
                  </a:lnTo>
                  <a:lnTo>
                    <a:pt x="771" y="1389"/>
                  </a:lnTo>
                  <a:lnTo>
                    <a:pt x="795" y="1389"/>
                  </a:lnTo>
                  <a:lnTo>
                    <a:pt x="795" y="1434"/>
                  </a:lnTo>
                  <a:lnTo>
                    <a:pt x="819" y="1434"/>
                  </a:lnTo>
                  <a:lnTo>
                    <a:pt x="819" y="1458"/>
                  </a:lnTo>
                  <a:lnTo>
                    <a:pt x="840" y="1458"/>
                  </a:lnTo>
                  <a:lnTo>
                    <a:pt x="840" y="1487"/>
                  </a:lnTo>
                  <a:lnTo>
                    <a:pt x="864" y="1487"/>
                  </a:lnTo>
                  <a:lnTo>
                    <a:pt x="864" y="1512"/>
                  </a:lnTo>
                  <a:lnTo>
                    <a:pt x="892" y="1512"/>
                  </a:lnTo>
                  <a:lnTo>
                    <a:pt x="892" y="1541"/>
                  </a:lnTo>
                  <a:lnTo>
                    <a:pt x="910" y="1541"/>
                  </a:lnTo>
                  <a:lnTo>
                    <a:pt x="910" y="1565"/>
                  </a:lnTo>
                  <a:lnTo>
                    <a:pt x="931" y="1565"/>
                  </a:lnTo>
                  <a:lnTo>
                    <a:pt x="931" y="1590"/>
                  </a:lnTo>
                  <a:lnTo>
                    <a:pt x="953" y="1590"/>
                  </a:lnTo>
                  <a:lnTo>
                    <a:pt x="953" y="1619"/>
                  </a:lnTo>
                  <a:lnTo>
                    <a:pt x="977" y="1619"/>
                  </a:lnTo>
                  <a:lnTo>
                    <a:pt x="977" y="1648"/>
                  </a:lnTo>
                  <a:lnTo>
                    <a:pt x="1000" y="1648"/>
                  </a:lnTo>
                  <a:lnTo>
                    <a:pt x="1000" y="1677"/>
                  </a:lnTo>
                  <a:lnTo>
                    <a:pt x="1019" y="1677"/>
                  </a:lnTo>
                  <a:lnTo>
                    <a:pt x="1019" y="1711"/>
                  </a:lnTo>
                  <a:lnTo>
                    <a:pt x="1043" y="1711"/>
                  </a:lnTo>
                  <a:lnTo>
                    <a:pt x="1043" y="1821"/>
                  </a:lnTo>
                  <a:lnTo>
                    <a:pt x="1060" y="1821"/>
                  </a:lnTo>
                  <a:lnTo>
                    <a:pt x="1060" y="1979"/>
                  </a:lnTo>
                  <a:lnTo>
                    <a:pt x="1072" y="1979"/>
                  </a:lnTo>
                  <a:lnTo>
                    <a:pt x="1072" y="2004"/>
                  </a:lnTo>
                  <a:lnTo>
                    <a:pt x="1099" y="2004"/>
                  </a:lnTo>
                  <a:lnTo>
                    <a:pt x="1099" y="2027"/>
                  </a:lnTo>
                  <a:lnTo>
                    <a:pt x="1117" y="2027"/>
                  </a:lnTo>
                  <a:lnTo>
                    <a:pt x="1117" y="2048"/>
                  </a:lnTo>
                  <a:lnTo>
                    <a:pt x="1137" y="2048"/>
                  </a:lnTo>
                  <a:lnTo>
                    <a:pt x="1137" y="2070"/>
                  </a:lnTo>
                  <a:lnTo>
                    <a:pt x="1159" y="2070"/>
                  </a:lnTo>
                  <a:lnTo>
                    <a:pt x="1159" y="2092"/>
                  </a:lnTo>
                  <a:lnTo>
                    <a:pt x="1177" y="2092"/>
                  </a:lnTo>
                  <a:lnTo>
                    <a:pt x="1177" y="2116"/>
                  </a:lnTo>
                  <a:lnTo>
                    <a:pt x="1274" y="2116"/>
                  </a:lnTo>
                  <a:lnTo>
                    <a:pt x="1274" y="2133"/>
                  </a:lnTo>
                  <a:lnTo>
                    <a:pt x="1301" y="2133"/>
                  </a:lnTo>
                  <a:lnTo>
                    <a:pt x="1301" y="2248"/>
                  </a:lnTo>
                  <a:lnTo>
                    <a:pt x="1321" y="2248"/>
                  </a:lnTo>
                  <a:lnTo>
                    <a:pt x="1321" y="2274"/>
                  </a:lnTo>
                  <a:lnTo>
                    <a:pt x="1346" y="2274"/>
                  </a:lnTo>
                  <a:lnTo>
                    <a:pt x="1346" y="2300"/>
                  </a:lnTo>
                  <a:lnTo>
                    <a:pt x="1377" y="2300"/>
                  </a:lnTo>
                  <a:lnTo>
                    <a:pt x="1377" y="2332"/>
                  </a:lnTo>
                  <a:lnTo>
                    <a:pt x="1420" y="2332"/>
                  </a:lnTo>
                  <a:lnTo>
                    <a:pt x="1420" y="2357"/>
                  </a:lnTo>
                  <a:lnTo>
                    <a:pt x="1466" y="2357"/>
                  </a:lnTo>
                  <a:lnTo>
                    <a:pt x="1466" y="2391"/>
                  </a:lnTo>
                  <a:lnTo>
                    <a:pt x="1491" y="2391"/>
                  </a:lnTo>
                  <a:lnTo>
                    <a:pt x="1491" y="2420"/>
                  </a:lnTo>
                  <a:lnTo>
                    <a:pt x="1508" y="2420"/>
                  </a:lnTo>
                  <a:lnTo>
                    <a:pt x="1508" y="2455"/>
                  </a:lnTo>
                  <a:lnTo>
                    <a:pt x="1528" y="2455"/>
                  </a:lnTo>
                  <a:lnTo>
                    <a:pt x="1528" y="2506"/>
                  </a:lnTo>
                  <a:lnTo>
                    <a:pt x="1566" y="2506"/>
                  </a:lnTo>
                  <a:lnTo>
                    <a:pt x="1566" y="2566"/>
                  </a:lnTo>
                  <a:lnTo>
                    <a:pt x="1600" y="2566"/>
                  </a:lnTo>
                  <a:lnTo>
                    <a:pt x="1600" y="2607"/>
                  </a:lnTo>
                  <a:lnTo>
                    <a:pt x="1625" y="2607"/>
                  </a:lnTo>
                  <a:lnTo>
                    <a:pt x="1625" y="2641"/>
                  </a:lnTo>
                  <a:lnTo>
                    <a:pt x="1646" y="2641"/>
                  </a:lnTo>
                  <a:lnTo>
                    <a:pt x="1646" y="2716"/>
                  </a:lnTo>
                  <a:lnTo>
                    <a:pt x="1663" y="2716"/>
                  </a:lnTo>
                  <a:lnTo>
                    <a:pt x="1663" y="2791"/>
                  </a:lnTo>
                  <a:lnTo>
                    <a:pt x="1686" y="2791"/>
                  </a:lnTo>
                  <a:lnTo>
                    <a:pt x="1686" y="2822"/>
                  </a:lnTo>
                  <a:lnTo>
                    <a:pt x="1711" y="2822"/>
                  </a:lnTo>
                  <a:lnTo>
                    <a:pt x="1711" y="2862"/>
                  </a:lnTo>
                  <a:lnTo>
                    <a:pt x="1739" y="2862"/>
                  </a:lnTo>
                  <a:lnTo>
                    <a:pt x="1739" y="2884"/>
                  </a:lnTo>
                  <a:lnTo>
                    <a:pt x="1779" y="2884"/>
                  </a:lnTo>
                  <a:lnTo>
                    <a:pt x="1779" y="2905"/>
                  </a:lnTo>
                  <a:lnTo>
                    <a:pt x="1819" y="2905"/>
                  </a:lnTo>
                  <a:lnTo>
                    <a:pt x="1819" y="2924"/>
                  </a:lnTo>
                  <a:lnTo>
                    <a:pt x="1872" y="2924"/>
                  </a:lnTo>
                  <a:lnTo>
                    <a:pt x="1872" y="2951"/>
                  </a:lnTo>
                  <a:lnTo>
                    <a:pt x="1892" y="2951"/>
                  </a:lnTo>
                  <a:lnTo>
                    <a:pt x="1892" y="2975"/>
                  </a:lnTo>
                  <a:lnTo>
                    <a:pt x="1917" y="2975"/>
                  </a:lnTo>
                  <a:lnTo>
                    <a:pt x="1917" y="3001"/>
                  </a:lnTo>
                  <a:lnTo>
                    <a:pt x="1936" y="3001"/>
                  </a:lnTo>
                  <a:lnTo>
                    <a:pt x="1936" y="3023"/>
                  </a:lnTo>
                  <a:lnTo>
                    <a:pt x="1954" y="3023"/>
                  </a:lnTo>
                  <a:lnTo>
                    <a:pt x="1954" y="3056"/>
                  </a:lnTo>
                  <a:lnTo>
                    <a:pt x="1981" y="3056"/>
                  </a:lnTo>
                  <a:lnTo>
                    <a:pt x="1981" y="3089"/>
                  </a:lnTo>
                  <a:lnTo>
                    <a:pt x="2002" y="3089"/>
                  </a:lnTo>
                  <a:lnTo>
                    <a:pt x="2002" y="3121"/>
                  </a:lnTo>
                  <a:lnTo>
                    <a:pt x="2030" y="3121"/>
                  </a:lnTo>
                  <a:lnTo>
                    <a:pt x="2030" y="3158"/>
                  </a:lnTo>
                  <a:lnTo>
                    <a:pt x="2054" y="3158"/>
                  </a:lnTo>
                  <a:lnTo>
                    <a:pt x="2054" y="3188"/>
                  </a:lnTo>
                  <a:lnTo>
                    <a:pt x="2080" y="3188"/>
                  </a:lnTo>
                  <a:lnTo>
                    <a:pt x="2080" y="3219"/>
                  </a:lnTo>
                  <a:lnTo>
                    <a:pt x="2101" y="3219"/>
                  </a:lnTo>
                  <a:lnTo>
                    <a:pt x="2101" y="3250"/>
                  </a:lnTo>
                  <a:lnTo>
                    <a:pt x="2129" y="3250"/>
                  </a:lnTo>
                  <a:lnTo>
                    <a:pt x="2129" y="3277"/>
                  </a:lnTo>
                  <a:lnTo>
                    <a:pt x="2148" y="3277"/>
                  </a:lnTo>
                  <a:lnTo>
                    <a:pt x="2148" y="3296"/>
                  </a:lnTo>
                  <a:lnTo>
                    <a:pt x="2188" y="3296"/>
                  </a:lnTo>
                  <a:lnTo>
                    <a:pt x="2188" y="3318"/>
                  </a:lnTo>
                  <a:lnTo>
                    <a:pt x="2233" y="3318"/>
                  </a:lnTo>
                  <a:lnTo>
                    <a:pt x="2233" y="3340"/>
                  </a:lnTo>
                  <a:lnTo>
                    <a:pt x="2253" y="3340"/>
                  </a:lnTo>
                  <a:lnTo>
                    <a:pt x="2253" y="3378"/>
                  </a:lnTo>
                  <a:lnTo>
                    <a:pt x="2271" y="3378"/>
                  </a:lnTo>
                  <a:lnTo>
                    <a:pt x="2271" y="3429"/>
                  </a:lnTo>
                  <a:lnTo>
                    <a:pt x="2297" y="3429"/>
                  </a:lnTo>
                  <a:lnTo>
                    <a:pt x="2297" y="3471"/>
                  </a:lnTo>
                  <a:lnTo>
                    <a:pt x="2319" y="3471"/>
                  </a:lnTo>
                  <a:lnTo>
                    <a:pt x="2319" y="3517"/>
                  </a:lnTo>
                  <a:lnTo>
                    <a:pt x="2341" y="3517"/>
                  </a:lnTo>
                  <a:lnTo>
                    <a:pt x="2341" y="3558"/>
                  </a:lnTo>
                  <a:lnTo>
                    <a:pt x="2363" y="3558"/>
                  </a:lnTo>
                  <a:lnTo>
                    <a:pt x="2363" y="3602"/>
                  </a:lnTo>
                  <a:lnTo>
                    <a:pt x="2389" y="3602"/>
                  </a:lnTo>
                  <a:lnTo>
                    <a:pt x="2389" y="3630"/>
                  </a:lnTo>
                  <a:lnTo>
                    <a:pt x="2416" y="3630"/>
                  </a:lnTo>
                  <a:lnTo>
                    <a:pt x="2416" y="3656"/>
                  </a:lnTo>
                  <a:lnTo>
                    <a:pt x="2450" y="3656"/>
                  </a:lnTo>
                  <a:lnTo>
                    <a:pt x="2450" y="3681"/>
                  </a:lnTo>
                  <a:lnTo>
                    <a:pt x="2476" y="3681"/>
                  </a:lnTo>
                  <a:lnTo>
                    <a:pt x="2476" y="3702"/>
                  </a:lnTo>
                  <a:lnTo>
                    <a:pt x="2504" y="3702"/>
                  </a:lnTo>
                  <a:lnTo>
                    <a:pt x="2504" y="3723"/>
                  </a:lnTo>
                  <a:lnTo>
                    <a:pt x="2527" y="3723"/>
                  </a:lnTo>
                  <a:lnTo>
                    <a:pt x="2527" y="3748"/>
                  </a:lnTo>
                  <a:lnTo>
                    <a:pt x="2553" y="3748"/>
                  </a:lnTo>
                  <a:lnTo>
                    <a:pt x="2553" y="3769"/>
                  </a:lnTo>
                  <a:lnTo>
                    <a:pt x="2579" y="3769"/>
                  </a:lnTo>
                  <a:lnTo>
                    <a:pt x="2579" y="3790"/>
                  </a:lnTo>
                  <a:lnTo>
                    <a:pt x="2618" y="3790"/>
                  </a:lnTo>
                  <a:lnTo>
                    <a:pt x="2618" y="3814"/>
                  </a:lnTo>
                  <a:lnTo>
                    <a:pt x="2650" y="3814"/>
                  </a:lnTo>
                  <a:lnTo>
                    <a:pt x="2650" y="3831"/>
                  </a:lnTo>
                  <a:lnTo>
                    <a:pt x="2703" y="3831"/>
                  </a:lnTo>
                  <a:lnTo>
                    <a:pt x="2703" y="3850"/>
                  </a:lnTo>
                  <a:lnTo>
                    <a:pt x="2748" y="3850"/>
                  </a:lnTo>
                  <a:lnTo>
                    <a:pt x="2748" y="3880"/>
                  </a:lnTo>
                  <a:lnTo>
                    <a:pt x="2777" y="3880"/>
                  </a:lnTo>
                  <a:lnTo>
                    <a:pt x="2777" y="3910"/>
                  </a:lnTo>
                  <a:lnTo>
                    <a:pt x="2797" y="3910"/>
                  </a:lnTo>
                  <a:lnTo>
                    <a:pt x="2797" y="3939"/>
                  </a:lnTo>
                  <a:lnTo>
                    <a:pt x="2818" y="3939"/>
                  </a:lnTo>
                  <a:lnTo>
                    <a:pt x="2818" y="3968"/>
                  </a:lnTo>
                  <a:lnTo>
                    <a:pt x="2840" y="3968"/>
                  </a:lnTo>
                  <a:lnTo>
                    <a:pt x="2840" y="4003"/>
                  </a:lnTo>
                  <a:lnTo>
                    <a:pt x="2868" y="4003"/>
                  </a:lnTo>
                  <a:lnTo>
                    <a:pt x="2868" y="4034"/>
                  </a:lnTo>
                  <a:lnTo>
                    <a:pt x="2892" y="4034"/>
                  </a:lnTo>
                  <a:lnTo>
                    <a:pt x="2892" y="4066"/>
                  </a:lnTo>
                  <a:lnTo>
                    <a:pt x="2919" y="4066"/>
                  </a:lnTo>
                  <a:lnTo>
                    <a:pt x="2919" y="4092"/>
                  </a:lnTo>
                  <a:lnTo>
                    <a:pt x="2951" y="4092"/>
                  </a:lnTo>
                  <a:lnTo>
                    <a:pt x="2951" y="4128"/>
                  </a:lnTo>
                  <a:lnTo>
                    <a:pt x="2988" y="4128"/>
                  </a:lnTo>
                  <a:lnTo>
                    <a:pt x="2988" y="4154"/>
                  </a:lnTo>
                  <a:lnTo>
                    <a:pt x="3028" y="4154"/>
                  </a:lnTo>
                  <a:lnTo>
                    <a:pt x="3028" y="4181"/>
                  </a:lnTo>
                  <a:lnTo>
                    <a:pt x="3063" y="4181"/>
                  </a:lnTo>
                  <a:lnTo>
                    <a:pt x="3063" y="4206"/>
                  </a:lnTo>
                  <a:lnTo>
                    <a:pt x="3108" y="4206"/>
                  </a:lnTo>
                  <a:lnTo>
                    <a:pt x="3108" y="4233"/>
                  </a:lnTo>
                  <a:lnTo>
                    <a:pt x="3140" y="4233"/>
                  </a:lnTo>
                  <a:lnTo>
                    <a:pt x="3140" y="4267"/>
                  </a:lnTo>
                  <a:lnTo>
                    <a:pt x="3170" y="4267"/>
                  </a:lnTo>
                  <a:lnTo>
                    <a:pt x="3170" y="4298"/>
                  </a:lnTo>
                  <a:lnTo>
                    <a:pt x="3208" y="4298"/>
                  </a:lnTo>
                  <a:lnTo>
                    <a:pt x="3208" y="4325"/>
                  </a:lnTo>
                  <a:lnTo>
                    <a:pt x="3249" y="4325"/>
                  </a:lnTo>
                  <a:lnTo>
                    <a:pt x="3249" y="4354"/>
                  </a:lnTo>
                  <a:lnTo>
                    <a:pt x="3280" y="4354"/>
                  </a:lnTo>
                  <a:lnTo>
                    <a:pt x="3280" y="4382"/>
                  </a:lnTo>
                  <a:lnTo>
                    <a:pt x="3320" y="4382"/>
                  </a:lnTo>
                  <a:lnTo>
                    <a:pt x="3320" y="4411"/>
                  </a:lnTo>
                  <a:lnTo>
                    <a:pt x="3356" y="4411"/>
                  </a:lnTo>
                  <a:lnTo>
                    <a:pt x="3356" y="4442"/>
                  </a:lnTo>
                  <a:lnTo>
                    <a:pt x="3389" y="4442"/>
                  </a:lnTo>
                  <a:lnTo>
                    <a:pt x="3389" y="4477"/>
                  </a:lnTo>
                  <a:lnTo>
                    <a:pt x="3436" y="4477"/>
                  </a:lnTo>
                  <a:lnTo>
                    <a:pt x="3436" y="4511"/>
                  </a:lnTo>
                  <a:lnTo>
                    <a:pt x="3478" y="4511"/>
                  </a:lnTo>
                  <a:lnTo>
                    <a:pt x="3478" y="4550"/>
                  </a:lnTo>
                  <a:lnTo>
                    <a:pt x="3512" y="4550"/>
                  </a:lnTo>
                  <a:lnTo>
                    <a:pt x="3512" y="4575"/>
                  </a:lnTo>
                  <a:lnTo>
                    <a:pt x="3569" y="4575"/>
                  </a:lnTo>
                  <a:lnTo>
                    <a:pt x="3569" y="4599"/>
                  </a:lnTo>
                  <a:lnTo>
                    <a:pt x="3593" y="4599"/>
                  </a:lnTo>
                  <a:lnTo>
                    <a:pt x="3593" y="4625"/>
                  </a:lnTo>
                  <a:lnTo>
                    <a:pt x="3619" y="4625"/>
                  </a:lnTo>
                  <a:lnTo>
                    <a:pt x="3619" y="4650"/>
                  </a:lnTo>
                  <a:lnTo>
                    <a:pt x="3653" y="4650"/>
                  </a:lnTo>
                  <a:lnTo>
                    <a:pt x="3653" y="4683"/>
                  </a:lnTo>
                  <a:lnTo>
                    <a:pt x="3690" y="4683"/>
                  </a:lnTo>
                  <a:lnTo>
                    <a:pt x="3690" y="4719"/>
                  </a:lnTo>
                  <a:lnTo>
                    <a:pt x="3739" y="4719"/>
                  </a:lnTo>
                  <a:lnTo>
                    <a:pt x="3739" y="4750"/>
                  </a:lnTo>
                  <a:lnTo>
                    <a:pt x="3775" y="4750"/>
                  </a:lnTo>
                  <a:lnTo>
                    <a:pt x="3775" y="4786"/>
                  </a:lnTo>
                  <a:lnTo>
                    <a:pt x="3815" y="4786"/>
                  </a:lnTo>
                  <a:lnTo>
                    <a:pt x="3815" y="4815"/>
                  </a:lnTo>
                  <a:lnTo>
                    <a:pt x="3857" y="4815"/>
                  </a:lnTo>
                  <a:lnTo>
                    <a:pt x="3857" y="4853"/>
                  </a:lnTo>
                  <a:lnTo>
                    <a:pt x="3898" y="4853"/>
                  </a:lnTo>
                  <a:lnTo>
                    <a:pt x="3898" y="4877"/>
                  </a:lnTo>
                  <a:lnTo>
                    <a:pt x="3938" y="4877"/>
                  </a:lnTo>
                  <a:lnTo>
                    <a:pt x="3938" y="4915"/>
                  </a:lnTo>
                  <a:lnTo>
                    <a:pt x="3990" y="4915"/>
                  </a:lnTo>
                  <a:lnTo>
                    <a:pt x="3990" y="4955"/>
                  </a:lnTo>
                  <a:lnTo>
                    <a:pt x="4037" y="4955"/>
                  </a:lnTo>
                  <a:lnTo>
                    <a:pt x="4037" y="4987"/>
                  </a:lnTo>
                  <a:lnTo>
                    <a:pt x="4091" y="4987"/>
                  </a:lnTo>
                  <a:lnTo>
                    <a:pt x="4091" y="5020"/>
                  </a:lnTo>
                  <a:lnTo>
                    <a:pt x="4141" y="5020"/>
                  </a:lnTo>
                  <a:lnTo>
                    <a:pt x="4141" y="5061"/>
                  </a:lnTo>
                  <a:lnTo>
                    <a:pt x="4196" y="5061"/>
                  </a:lnTo>
                  <a:lnTo>
                    <a:pt x="4196" y="5114"/>
                  </a:lnTo>
                  <a:lnTo>
                    <a:pt x="4255" y="5114"/>
                  </a:lnTo>
                  <a:lnTo>
                    <a:pt x="4255" y="5158"/>
                  </a:lnTo>
                  <a:lnTo>
                    <a:pt x="4336" y="5158"/>
                  </a:lnTo>
                  <a:lnTo>
                    <a:pt x="4336" y="5199"/>
                  </a:lnTo>
                  <a:lnTo>
                    <a:pt x="4391" y="5199"/>
                  </a:lnTo>
                  <a:lnTo>
                    <a:pt x="4391" y="5245"/>
                  </a:lnTo>
                  <a:lnTo>
                    <a:pt x="4445" y="5245"/>
                  </a:lnTo>
                  <a:lnTo>
                    <a:pt x="4445" y="5288"/>
                  </a:lnTo>
                  <a:lnTo>
                    <a:pt x="4501" y="5288"/>
                  </a:lnTo>
                  <a:lnTo>
                    <a:pt x="4501" y="5336"/>
                  </a:lnTo>
                  <a:lnTo>
                    <a:pt x="4552" y="5336"/>
                  </a:lnTo>
                  <a:lnTo>
                    <a:pt x="4552" y="5400"/>
                  </a:lnTo>
                  <a:lnTo>
                    <a:pt x="4612" y="5400"/>
                  </a:lnTo>
                  <a:lnTo>
                    <a:pt x="4612" y="5443"/>
                  </a:lnTo>
                  <a:lnTo>
                    <a:pt x="4662" y="5443"/>
                  </a:lnTo>
                  <a:lnTo>
                    <a:pt x="4662" y="5478"/>
                  </a:lnTo>
                  <a:lnTo>
                    <a:pt x="4709" y="5478"/>
                  </a:lnTo>
                  <a:lnTo>
                    <a:pt x="4709" y="5538"/>
                  </a:lnTo>
                  <a:lnTo>
                    <a:pt x="4992" y="5538"/>
                  </a:lnTo>
                  <a:lnTo>
                    <a:pt x="4992" y="5592"/>
                  </a:lnTo>
                  <a:lnTo>
                    <a:pt x="5027" y="5592"/>
                  </a:lnTo>
                  <a:lnTo>
                    <a:pt x="5027" y="5637"/>
                  </a:lnTo>
                  <a:lnTo>
                    <a:pt x="5081" y="5637"/>
                  </a:lnTo>
                  <a:lnTo>
                    <a:pt x="5081" y="5687"/>
                  </a:lnTo>
                  <a:lnTo>
                    <a:pt x="5136" y="5687"/>
                  </a:lnTo>
                  <a:lnTo>
                    <a:pt x="5136" y="5728"/>
                  </a:lnTo>
                  <a:lnTo>
                    <a:pt x="5196" y="5728"/>
                  </a:lnTo>
                  <a:lnTo>
                    <a:pt x="5196" y="5759"/>
                  </a:lnTo>
                  <a:lnTo>
                    <a:pt x="5248" y="5759"/>
                  </a:lnTo>
                  <a:lnTo>
                    <a:pt x="5248" y="5798"/>
                  </a:lnTo>
                  <a:lnTo>
                    <a:pt x="5328" y="5798"/>
                  </a:lnTo>
                  <a:lnTo>
                    <a:pt x="5328" y="5829"/>
                  </a:lnTo>
                  <a:lnTo>
                    <a:pt x="5399" y="5829"/>
                  </a:lnTo>
                  <a:lnTo>
                    <a:pt x="5399" y="5870"/>
                  </a:lnTo>
                  <a:lnTo>
                    <a:pt x="5568" y="5870"/>
                  </a:lnTo>
                  <a:lnTo>
                    <a:pt x="5568" y="5899"/>
                  </a:lnTo>
                  <a:lnTo>
                    <a:pt x="5659" y="5899"/>
                  </a:lnTo>
                  <a:lnTo>
                    <a:pt x="5659" y="5932"/>
                  </a:lnTo>
                  <a:lnTo>
                    <a:pt x="5739" y="5932"/>
                  </a:lnTo>
                  <a:lnTo>
                    <a:pt x="5739" y="5961"/>
                  </a:lnTo>
                  <a:lnTo>
                    <a:pt x="5834" y="5961"/>
                  </a:lnTo>
                  <a:lnTo>
                    <a:pt x="5834" y="5990"/>
                  </a:lnTo>
                  <a:lnTo>
                    <a:pt x="5898" y="5990"/>
                  </a:lnTo>
                  <a:lnTo>
                    <a:pt x="5898" y="6015"/>
                  </a:lnTo>
                  <a:lnTo>
                    <a:pt x="5945" y="6015"/>
                  </a:lnTo>
                  <a:lnTo>
                    <a:pt x="5945" y="6048"/>
                  </a:lnTo>
                  <a:lnTo>
                    <a:pt x="6005" y="6048"/>
                  </a:lnTo>
                  <a:lnTo>
                    <a:pt x="6005" y="6081"/>
                  </a:lnTo>
                  <a:lnTo>
                    <a:pt x="6076" y="6081"/>
                  </a:lnTo>
                  <a:lnTo>
                    <a:pt x="6076" y="6112"/>
                  </a:lnTo>
                  <a:lnTo>
                    <a:pt x="6125" y="6112"/>
                  </a:lnTo>
                  <a:lnTo>
                    <a:pt x="6125" y="6134"/>
                  </a:lnTo>
                  <a:lnTo>
                    <a:pt x="6216" y="6134"/>
                  </a:lnTo>
                  <a:lnTo>
                    <a:pt x="6216" y="6159"/>
                  </a:lnTo>
                  <a:lnTo>
                    <a:pt x="6280" y="6159"/>
                  </a:lnTo>
                  <a:lnTo>
                    <a:pt x="6280" y="6190"/>
                  </a:lnTo>
                  <a:lnTo>
                    <a:pt x="6335" y="6190"/>
                  </a:lnTo>
                  <a:lnTo>
                    <a:pt x="6335" y="6215"/>
                  </a:lnTo>
                  <a:lnTo>
                    <a:pt x="6387" y="6215"/>
                  </a:lnTo>
                  <a:lnTo>
                    <a:pt x="6387" y="6244"/>
                  </a:lnTo>
                  <a:lnTo>
                    <a:pt x="6468" y="6244"/>
                  </a:lnTo>
                  <a:lnTo>
                    <a:pt x="6468" y="6291"/>
                  </a:lnTo>
                  <a:lnTo>
                    <a:pt x="6516" y="6291"/>
                  </a:lnTo>
                  <a:lnTo>
                    <a:pt x="6516" y="6316"/>
                  </a:lnTo>
                  <a:lnTo>
                    <a:pt x="6618" y="6316"/>
                  </a:lnTo>
                  <a:lnTo>
                    <a:pt x="6618" y="6340"/>
                  </a:lnTo>
                  <a:lnTo>
                    <a:pt x="6735" y="6340"/>
                  </a:lnTo>
                  <a:lnTo>
                    <a:pt x="6735" y="6369"/>
                  </a:lnTo>
                  <a:lnTo>
                    <a:pt x="6817" y="6369"/>
                  </a:lnTo>
                  <a:lnTo>
                    <a:pt x="6817" y="6395"/>
                  </a:lnTo>
                  <a:lnTo>
                    <a:pt x="6910" y="6395"/>
                  </a:lnTo>
                  <a:lnTo>
                    <a:pt x="7167" y="6395"/>
                  </a:lnTo>
                  <a:lnTo>
                    <a:pt x="7167" y="6424"/>
                  </a:lnTo>
                  <a:lnTo>
                    <a:pt x="7303" y="6424"/>
                  </a:lnTo>
                  <a:lnTo>
                    <a:pt x="7303" y="6450"/>
                  </a:lnTo>
                  <a:lnTo>
                    <a:pt x="7360" y="6450"/>
                  </a:lnTo>
                  <a:lnTo>
                    <a:pt x="7360" y="6483"/>
                  </a:lnTo>
                  <a:lnTo>
                    <a:pt x="7430" y="6483"/>
                  </a:lnTo>
                  <a:lnTo>
                    <a:pt x="7430" y="6523"/>
                  </a:lnTo>
                  <a:lnTo>
                    <a:pt x="7469" y="6523"/>
                  </a:lnTo>
                  <a:lnTo>
                    <a:pt x="7469" y="6555"/>
                  </a:lnTo>
                  <a:lnTo>
                    <a:pt x="7521" y="6555"/>
                  </a:lnTo>
                  <a:lnTo>
                    <a:pt x="7521" y="6602"/>
                  </a:lnTo>
                  <a:lnTo>
                    <a:pt x="7558" y="6602"/>
                  </a:lnTo>
                  <a:lnTo>
                    <a:pt x="7558" y="6627"/>
                  </a:lnTo>
                  <a:lnTo>
                    <a:pt x="7593" y="6627"/>
                  </a:lnTo>
                  <a:lnTo>
                    <a:pt x="7593" y="6651"/>
                  </a:lnTo>
                  <a:lnTo>
                    <a:pt x="7629" y="6651"/>
                  </a:lnTo>
                  <a:lnTo>
                    <a:pt x="7629" y="6687"/>
                  </a:lnTo>
                  <a:lnTo>
                    <a:pt x="7686" y="6687"/>
                  </a:lnTo>
                  <a:lnTo>
                    <a:pt x="7686" y="6717"/>
                  </a:lnTo>
                  <a:lnTo>
                    <a:pt x="7723" y="6717"/>
                  </a:lnTo>
                  <a:lnTo>
                    <a:pt x="7723" y="6756"/>
                  </a:lnTo>
                  <a:lnTo>
                    <a:pt x="7764" y="6756"/>
                  </a:lnTo>
                  <a:lnTo>
                    <a:pt x="7764" y="6785"/>
                  </a:lnTo>
                  <a:lnTo>
                    <a:pt x="7796" y="6785"/>
                  </a:lnTo>
                  <a:lnTo>
                    <a:pt x="7796" y="6816"/>
                  </a:lnTo>
                  <a:lnTo>
                    <a:pt x="8581" y="6816"/>
                  </a:lnTo>
                  <a:lnTo>
                    <a:pt x="8581" y="6840"/>
                  </a:lnTo>
                  <a:lnTo>
                    <a:pt x="9163" y="6840"/>
                  </a:lnTo>
                  <a:lnTo>
                    <a:pt x="9163" y="6858"/>
                  </a:lnTo>
                  <a:lnTo>
                    <a:pt x="9821" y="6858"/>
                  </a:lnTo>
                  <a:lnTo>
                    <a:pt x="9821" y="6890"/>
                  </a:lnTo>
                  <a:lnTo>
                    <a:pt x="9865" y="6890"/>
                  </a:lnTo>
                  <a:lnTo>
                    <a:pt x="9865" y="6936"/>
                  </a:lnTo>
                  <a:lnTo>
                    <a:pt x="10735" y="6936"/>
                  </a:lnTo>
                  <a:lnTo>
                    <a:pt x="10735" y="6958"/>
                  </a:lnTo>
                  <a:lnTo>
                    <a:pt x="10775" y="6958"/>
                  </a:lnTo>
                  <a:lnTo>
                    <a:pt x="10775" y="6982"/>
                  </a:lnTo>
                  <a:lnTo>
                    <a:pt x="10819" y="6982"/>
                  </a:lnTo>
                  <a:lnTo>
                    <a:pt x="10819" y="6995"/>
                  </a:lnTo>
                  <a:lnTo>
                    <a:pt x="11321" y="6995"/>
                  </a:lnTo>
                  <a:lnTo>
                    <a:pt x="11321" y="7020"/>
                  </a:lnTo>
                  <a:lnTo>
                    <a:pt x="11366" y="7020"/>
                  </a:lnTo>
                  <a:lnTo>
                    <a:pt x="11366" y="7045"/>
                  </a:lnTo>
                  <a:lnTo>
                    <a:pt x="11434" y="7045"/>
                  </a:lnTo>
                  <a:lnTo>
                    <a:pt x="11434" y="7071"/>
                  </a:lnTo>
                  <a:lnTo>
                    <a:pt x="11534" y="7071"/>
                  </a:lnTo>
                  <a:lnTo>
                    <a:pt x="11534" y="7089"/>
                  </a:lnTo>
                  <a:lnTo>
                    <a:pt x="11694" y="7089"/>
                  </a:lnTo>
                  <a:lnTo>
                    <a:pt x="11694" y="7118"/>
                  </a:lnTo>
                  <a:lnTo>
                    <a:pt x="12661" y="7118"/>
                  </a:lnTo>
                  <a:lnTo>
                    <a:pt x="12661" y="7151"/>
                  </a:lnTo>
                  <a:lnTo>
                    <a:pt x="12699" y="7151"/>
                  </a:lnTo>
                  <a:lnTo>
                    <a:pt x="12699" y="7177"/>
                  </a:lnTo>
                  <a:lnTo>
                    <a:pt x="12749" y="7177"/>
                  </a:lnTo>
                  <a:lnTo>
                    <a:pt x="12749" y="7196"/>
                  </a:lnTo>
                  <a:lnTo>
                    <a:pt x="13635" y="7196"/>
                  </a:lnTo>
                  <a:lnTo>
                    <a:pt x="13635" y="7238"/>
                  </a:lnTo>
                  <a:lnTo>
                    <a:pt x="13681" y="7238"/>
                  </a:lnTo>
                  <a:lnTo>
                    <a:pt x="13681" y="7273"/>
                  </a:lnTo>
                  <a:lnTo>
                    <a:pt x="17151" y="7273"/>
                  </a:lnTo>
                </a:path>
              </a:pathLst>
            </a:custGeom>
            <a:no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4" name="Oval 88"/>
            <p:cNvSpPr>
              <a:spLocks noChangeArrowheads="1"/>
            </p:cNvSpPr>
            <p:nvPr/>
          </p:nvSpPr>
          <p:spPr bwMode="auto">
            <a:xfrm>
              <a:off x="1335881" y="197032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5" name="Oval 89"/>
            <p:cNvSpPr>
              <a:spLocks noChangeArrowheads="1"/>
            </p:cNvSpPr>
            <p:nvPr/>
          </p:nvSpPr>
          <p:spPr bwMode="auto">
            <a:xfrm>
              <a:off x="1516856" y="22020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" name="Oval 90"/>
            <p:cNvSpPr>
              <a:spLocks noChangeArrowheads="1"/>
            </p:cNvSpPr>
            <p:nvPr/>
          </p:nvSpPr>
          <p:spPr bwMode="auto">
            <a:xfrm>
              <a:off x="1585119" y="2319572"/>
              <a:ext cx="107950" cy="1095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7" name="Oval 91"/>
            <p:cNvSpPr>
              <a:spLocks noChangeArrowheads="1"/>
            </p:cNvSpPr>
            <p:nvPr/>
          </p:nvSpPr>
          <p:spPr bwMode="auto">
            <a:xfrm>
              <a:off x="1594644" y="236561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8" name="Oval 92"/>
            <p:cNvSpPr>
              <a:spLocks noChangeArrowheads="1"/>
            </p:cNvSpPr>
            <p:nvPr/>
          </p:nvSpPr>
          <p:spPr bwMode="auto">
            <a:xfrm>
              <a:off x="1880394" y="27386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9" name="Oval 93"/>
            <p:cNvSpPr>
              <a:spLocks noChangeArrowheads="1"/>
            </p:cNvSpPr>
            <p:nvPr/>
          </p:nvSpPr>
          <p:spPr bwMode="auto">
            <a:xfrm>
              <a:off x="2397919" y="32720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0" name="Oval 94"/>
            <p:cNvSpPr>
              <a:spLocks noChangeArrowheads="1"/>
            </p:cNvSpPr>
            <p:nvPr/>
          </p:nvSpPr>
          <p:spPr bwMode="auto">
            <a:xfrm>
              <a:off x="2459831" y="33323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1" name="Oval 95"/>
            <p:cNvSpPr>
              <a:spLocks noChangeArrowheads="1"/>
            </p:cNvSpPr>
            <p:nvPr/>
          </p:nvSpPr>
          <p:spPr bwMode="auto">
            <a:xfrm>
              <a:off x="2534444" y="33736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2" name="Oval 96"/>
            <p:cNvSpPr>
              <a:spLocks noChangeArrowheads="1"/>
            </p:cNvSpPr>
            <p:nvPr/>
          </p:nvSpPr>
          <p:spPr bwMode="auto">
            <a:xfrm>
              <a:off x="2588419" y="341971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3" name="Oval 97"/>
            <p:cNvSpPr>
              <a:spLocks noChangeArrowheads="1"/>
            </p:cNvSpPr>
            <p:nvPr/>
          </p:nvSpPr>
          <p:spPr bwMode="auto">
            <a:xfrm>
              <a:off x="2645569" y="346416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Oval 98"/>
            <p:cNvSpPr>
              <a:spLocks noChangeArrowheads="1"/>
            </p:cNvSpPr>
            <p:nvPr/>
          </p:nvSpPr>
          <p:spPr bwMode="auto">
            <a:xfrm>
              <a:off x="2717006" y="35165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Oval 99"/>
            <p:cNvSpPr>
              <a:spLocks noChangeArrowheads="1"/>
            </p:cNvSpPr>
            <p:nvPr/>
          </p:nvSpPr>
          <p:spPr bwMode="auto">
            <a:xfrm>
              <a:off x="2761456" y="354988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Oval 100"/>
            <p:cNvSpPr>
              <a:spLocks noChangeArrowheads="1"/>
            </p:cNvSpPr>
            <p:nvPr/>
          </p:nvSpPr>
          <p:spPr bwMode="auto">
            <a:xfrm>
              <a:off x="2809081" y="358163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Oval 101"/>
            <p:cNvSpPr>
              <a:spLocks noChangeArrowheads="1"/>
            </p:cNvSpPr>
            <p:nvPr/>
          </p:nvSpPr>
          <p:spPr bwMode="auto">
            <a:xfrm>
              <a:off x="2897981" y="363561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Oval 102"/>
            <p:cNvSpPr>
              <a:spLocks noChangeArrowheads="1"/>
            </p:cNvSpPr>
            <p:nvPr/>
          </p:nvSpPr>
          <p:spPr bwMode="auto">
            <a:xfrm>
              <a:off x="2934494" y="36435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Oval 103"/>
            <p:cNvSpPr>
              <a:spLocks noChangeArrowheads="1"/>
            </p:cNvSpPr>
            <p:nvPr/>
          </p:nvSpPr>
          <p:spPr bwMode="auto">
            <a:xfrm>
              <a:off x="2972594" y="3668947"/>
              <a:ext cx="107950" cy="1095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Oval 104"/>
            <p:cNvSpPr>
              <a:spLocks noChangeArrowheads="1"/>
            </p:cNvSpPr>
            <p:nvPr/>
          </p:nvSpPr>
          <p:spPr bwMode="auto">
            <a:xfrm>
              <a:off x="3005931" y="372451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Oval 105"/>
            <p:cNvSpPr>
              <a:spLocks noChangeArrowheads="1"/>
            </p:cNvSpPr>
            <p:nvPr/>
          </p:nvSpPr>
          <p:spPr bwMode="auto">
            <a:xfrm>
              <a:off x="3045619" y="37292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Oval 106"/>
            <p:cNvSpPr>
              <a:spLocks noChangeArrowheads="1"/>
            </p:cNvSpPr>
            <p:nvPr/>
          </p:nvSpPr>
          <p:spPr bwMode="auto">
            <a:xfrm>
              <a:off x="3185319" y="37927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Oval 107"/>
            <p:cNvSpPr>
              <a:spLocks noChangeArrowheads="1"/>
            </p:cNvSpPr>
            <p:nvPr/>
          </p:nvSpPr>
          <p:spPr bwMode="auto">
            <a:xfrm>
              <a:off x="3228181" y="381658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Oval 108"/>
            <p:cNvSpPr>
              <a:spLocks noChangeArrowheads="1"/>
            </p:cNvSpPr>
            <p:nvPr/>
          </p:nvSpPr>
          <p:spPr bwMode="auto">
            <a:xfrm>
              <a:off x="3267869" y="38435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Oval 109"/>
            <p:cNvSpPr>
              <a:spLocks noChangeArrowheads="1"/>
            </p:cNvSpPr>
            <p:nvPr/>
          </p:nvSpPr>
          <p:spPr bwMode="auto">
            <a:xfrm>
              <a:off x="3290094" y="38594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Oval 110"/>
            <p:cNvSpPr>
              <a:spLocks noChangeArrowheads="1"/>
            </p:cNvSpPr>
            <p:nvPr/>
          </p:nvSpPr>
          <p:spPr bwMode="auto">
            <a:xfrm>
              <a:off x="3429794" y="388961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Oval 111"/>
            <p:cNvSpPr>
              <a:spLocks noChangeArrowheads="1"/>
            </p:cNvSpPr>
            <p:nvPr/>
          </p:nvSpPr>
          <p:spPr bwMode="auto">
            <a:xfrm>
              <a:off x="3458369" y="38911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8" name="Oval 112"/>
            <p:cNvSpPr>
              <a:spLocks noChangeArrowheads="1"/>
            </p:cNvSpPr>
            <p:nvPr/>
          </p:nvSpPr>
          <p:spPr bwMode="auto">
            <a:xfrm>
              <a:off x="3496469" y="391342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9" name="Oval 113"/>
            <p:cNvSpPr>
              <a:spLocks noChangeArrowheads="1"/>
            </p:cNvSpPr>
            <p:nvPr/>
          </p:nvSpPr>
          <p:spPr bwMode="auto">
            <a:xfrm>
              <a:off x="3523456" y="39292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0" name="Oval 114"/>
            <p:cNvSpPr>
              <a:spLocks noChangeArrowheads="1"/>
            </p:cNvSpPr>
            <p:nvPr/>
          </p:nvSpPr>
          <p:spPr bwMode="auto">
            <a:xfrm>
              <a:off x="3545681" y="394993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1" name="Oval 115"/>
            <p:cNvSpPr>
              <a:spLocks noChangeArrowheads="1"/>
            </p:cNvSpPr>
            <p:nvPr/>
          </p:nvSpPr>
          <p:spPr bwMode="auto">
            <a:xfrm>
              <a:off x="3647281" y="39864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2" name="Oval 116"/>
            <p:cNvSpPr>
              <a:spLocks noChangeArrowheads="1"/>
            </p:cNvSpPr>
            <p:nvPr/>
          </p:nvSpPr>
          <p:spPr bwMode="auto">
            <a:xfrm>
              <a:off x="3672681" y="399756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3" name="Oval 117"/>
            <p:cNvSpPr>
              <a:spLocks noChangeArrowheads="1"/>
            </p:cNvSpPr>
            <p:nvPr/>
          </p:nvSpPr>
          <p:spPr bwMode="auto">
            <a:xfrm>
              <a:off x="3744119" y="40118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4" name="Oval 118"/>
            <p:cNvSpPr>
              <a:spLocks noChangeArrowheads="1"/>
            </p:cNvSpPr>
            <p:nvPr/>
          </p:nvSpPr>
          <p:spPr bwMode="auto">
            <a:xfrm>
              <a:off x="3779044" y="40245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5" name="Oval 119"/>
            <p:cNvSpPr>
              <a:spLocks noChangeArrowheads="1"/>
            </p:cNvSpPr>
            <p:nvPr/>
          </p:nvSpPr>
          <p:spPr bwMode="auto">
            <a:xfrm>
              <a:off x="3861594" y="40372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6" name="Oval 120"/>
            <p:cNvSpPr>
              <a:spLocks noChangeArrowheads="1"/>
            </p:cNvSpPr>
            <p:nvPr/>
          </p:nvSpPr>
          <p:spPr bwMode="auto">
            <a:xfrm>
              <a:off x="3890169" y="40372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7" name="Oval 121"/>
            <p:cNvSpPr>
              <a:spLocks noChangeArrowheads="1"/>
            </p:cNvSpPr>
            <p:nvPr/>
          </p:nvSpPr>
          <p:spPr bwMode="auto">
            <a:xfrm>
              <a:off x="3929856" y="40467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8" name="Oval 122"/>
            <p:cNvSpPr>
              <a:spLocks noChangeArrowheads="1"/>
            </p:cNvSpPr>
            <p:nvPr/>
          </p:nvSpPr>
          <p:spPr bwMode="auto">
            <a:xfrm>
              <a:off x="4007644" y="40594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9" name="Oval 123"/>
            <p:cNvSpPr>
              <a:spLocks noChangeArrowheads="1"/>
            </p:cNvSpPr>
            <p:nvPr/>
          </p:nvSpPr>
          <p:spPr bwMode="auto">
            <a:xfrm>
              <a:off x="4047331" y="409281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0" name="Oval 124"/>
            <p:cNvSpPr>
              <a:spLocks noChangeArrowheads="1"/>
            </p:cNvSpPr>
            <p:nvPr/>
          </p:nvSpPr>
          <p:spPr bwMode="auto">
            <a:xfrm>
              <a:off x="4156869" y="41705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1" name="Oval 125"/>
            <p:cNvSpPr>
              <a:spLocks noChangeArrowheads="1"/>
            </p:cNvSpPr>
            <p:nvPr/>
          </p:nvSpPr>
          <p:spPr bwMode="auto">
            <a:xfrm>
              <a:off x="4258469" y="41864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2" name="Oval 126"/>
            <p:cNvSpPr>
              <a:spLocks noChangeArrowheads="1"/>
            </p:cNvSpPr>
            <p:nvPr/>
          </p:nvSpPr>
          <p:spPr bwMode="auto">
            <a:xfrm>
              <a:off x="4361656" y="41864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3" name="Oval 127"/>
            <p:cNvSpPr>
              <a:spLocks noChangeArrowheads="1"/>
            </p:cNvSpPr>
            <p:nvPr/>
          </p:nvSpPr>
          <p:spPr bwMode="auto">
            <a:xfrm>
              <a:off x="4545806" y="42086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4" name="Oval 128"/>
            <p:cNvSpPr>
              <a:spLocks noChangeArrowheads="1"/>
            </p:cNvSpPr>
            <p:nvPr/>
          </p:nvSpPr>
          <p:spPr bwMode="auto">
            <a:xfrm>
              <a:off x="4574381" y="42086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5" name="Oval 129"/>
            <p:cNvSpPr>
              <a:spLocks noChangeArrowheads="1"/>
            </p:cNvSpPr>
            <p:nvPr/>
          </p:nvSpPr>
          <p:spPr bwMode="auto">
            <a:xfrm>
              <a:off x="4598194" y="42086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6" name="Oval 130"/>
            <p:cNvSpPr>
              <a:spLocks noChangeArrowheads="1"/>
            </p:cNvSpPr>
            <p:nvPr/>
          </p:nvSpPr>
          <p:spPr bwMode="auto">
            <a:xfrm>
              <a:off x="4617244" y="42086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7" name="Oval 131"/>
            <p:cNvSpPr>
              <a:spLocks noChangeArrowheads="1"/>
            </p:cNvSpPr>
            <p:nvPr/>
          </p:nvSpPr>
          <p:spPr bwMode="auto">
            <a:xfrm>
              <a:off x="4655344" y="42086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8" name="Oval 132"/>
            <p:cNvSpPr>
              <a:spLocks noChangeArrowheads="1"/>
            </p:cNvSpPr>
            <p:nvPr/>
          </p:nvSpPr>
          <p:spPr bwMode="auto">
            <a:xfrm>
              <a:off x="4844256" y="42086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9" name="Oval 133"/>
            <p:cNvSpPr>
              <a:spLocks noChangeArrowheads="1"/>
            </p:cNvSpPr>
            <p:nvPr/>
          </p:nvSpPr>
          <p:spPr bwMode="auto">
            <a:xfrm>
              <a:off x="4869656" y="42086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0" name="Oval 134"/>
            <p:cNvSpPr>
              <a:spLocks noChangeArrowheads="1"/>
            </p:cNvSpPr>
            <p:nvPr/>
          </p:nvSpPr>
          <p:spPr bwMode="auto">
            <a:xfrm>
              <a:off x="4891881" y="421346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1" name="Oval 135"/>
            <p:cNvSpPr>
              <a:spLocks noChangeArrowheads="1"/>
            </p:cNvSpPr>
            <p:nvPr/>
          </p:nvSpPr>
          <p:spPr bwMode="auto">
            <a:xfrm>
              <a:off x="4923631" y="42213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2" name="Oval 136"/>
            <p:cNvSpPr>
              <a:spLocks noChangeArrowheads="1"/>
            </p:cNvSpPr>
            <p:nvPr/>
          </p:nvSpPr>
          <p:spPr bwMode="auto">
            <a:xfrm>
              <a:off x="5044281" y="42213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3" name="Oval 137"/>
            <p:cNvSpPr>
              <a:spLocks noChangeArrowheads="1"/>
            </p:cNvSpPr>
            <p:nvPr/>
          </p:nvSpPr>
          <p:spPr bwMode="auto">
            <a:xfrm>
              <a:off x="5142706" y="422139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4" name="Oval 138"/>
            <p:cNvSpPr>
              <a:spLocks noChangeArrowheads="1"/>
            </p:cNvSpPr>
            <p:nvPr/>
          </p:nvSpPr>
          <p:spPr bwMode="auto">
            <a:xfrm>
              <a:off x="5315744" y="42372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5" name="Oval 139"/>
            <p:cNvSpPr>
              <a:spLocks noChangeArrowheads="1"/>
            </p:cNvSpPr>
            <p:nvPr/>
          </p:nvSpPr>
          <p:spPr bwMode="auto">
            <a:xfrm>
              <a:off x="5342731" y="42372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6" name="Oval 140"/>
            <p:cNvSpPr>
              <a:spLocks noChangeArrowheads="1"/>
            </p:cNvSpPr>
            <p:nvPr/>
          </p:nvSpPr>
          <p:spPr bwMode="auto">
            <a:xfrm>
              <a:off x="5364956" y="42372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7" name="Oval 141"/>
            <p:cNvSpPr>
              <a:spLocks noChangeArrowheads="1"/>
            </p:cNvSpPr>
            <p:nvPr/>
          </p:nvSpPr>
          <p:spPr bwMode="auto">
            <a:xfrm>
              <a:off x="5380831" y="4237272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8" name="Oval 142"/>
            <p:cNvSpPr>
              <a:spLocks noChangeArrowheads="1"/>
            </p:cNvSpPr>
            <p:nvPr/>
          </p:nvSpPr>
          <p:spPr bwMode="auto">
            <a:xfrm>
              <a:off x="5460206" y="42531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9" name="Oval 143"/>
            <p:cNvSpPr>
              <a:spLocks noChangeArrowheads="1"/>
            </p:cNvSpPr>
            <p:nvPr/>
          </p:nvSpPr>
          <p:spPr bwMode="auto">
            <a:xfrm>
              <a:off x="5523706" y="4257910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0" name="Oval 144"/>
            <p:cNvSpPr>
              <a:spLocks noChangeArrowheads="1"/>
            </p:cNvSpPr>
            <p:nvPr/>
          </p:nvSpPr>
          <p:spPr bwMode="auto">
            <a:xfrm>
              <a:off x="5577681" y="427378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1" name="Oval 145"/>
            <p:cNvSpPr>
              <a:spLocks noChangeArrowheads="1"/>
            </p:cNvSpPr>
            <p:nvPr/>
          </p:nvSpPr>
          <p:spPr bwMode="auto">
            <a:xfrm>
              <a:off x="5607844" y="427378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2" name="Oval 146"/>
            <p:cNvSpPr>
              <a:spLocks noChangeArrowheads="1"/>
            </p:cNvSpPr>
            <p:nvPr/>
          </p:nvSpPr>
          <p:spPr bwMode="auto">
            <a:xfrm>
              <a:off x="5628481" y="427378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3" name="Oval 147"/>
            <p:cNvSpPr>
              <a:spLocks noChangeArrowheads="1"/>
            </p:cNvSpPr>
            <p:nvPr/>
          </p:nvSpPr>
          <p:spPr bwMode="auto">
            <a:xfrm>
              <a:off x="5961856" y="429918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4" name="Oval 148"/>
            <p:cNvSpPr>
              <a:spLocks noChangeArrowheads="1"/>
            </p:cNvSpPr>
            <p:nvPr/>
          </p:nvSpPr>
          <p:spPr bwMode="auto">
            <a:xfrm>
              <a:off x="6030119" y="429918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5" name="Oval 149"/>
            <p:cNvSpPr>
              <a:spLocks noChangeArrowheads="1"/>
            </p:cNvSpPr>
            <p:nvPr/>
          </p:nvSpPr>
          <p:spPr bwMode="auto">
            <a:xfrm>
              <a:off x="6065044" y="4299185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6" name="Oval 150"/>
            <p:cNvSpPr>
              <a:spLocks noChangeArrowheads="1"/>
            </p:cNvSpPr>
            <p:nvPr/>
          </p:nvSpPr>
          <p:spPr bwMode="auto">
            <a:xfrm>
              <a:off x="6203156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7" name="Oval 151"/>
            <p:cNvSpPr>
              <a:spLocks noChangeArrowheads="1"/>
            </p:cNvSpPr>
            <p:nvPr/>
          </p:nvSpPr>
          <p:spPr bwMode="auto">
            <a:xfrm>
              <a:off x="6242844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8" name="Oval 152"/>
            <p:cNvSpPr>
              <a:spLocks noChangeArrowheads="1"/>
            </p:cNvSpPr>
            <p:nvPr/>
          </p:nvSpPr>
          <p:spPr bwMode="auto">
            <a:xfrm>
              <a:off x="6284119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9" name="Oval 153"/>
            <p:cNvSpPr>
              <a:spLocks noChangeArrowheads="1"/>
            </p:cNvSpPr>
            <p:nvPr/>
          </p:nvSpPr>
          <p:spPr bwMode="auto">
            <a:xfrm>
              <a:off x="6363494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6423819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1" name="Oval 155"/>
            <p:cNvSpPr>
              <a:spLocks noChangeArrowheads="1"/>
            </p:cNvSpPr>
            <p:nvPr/>
          </p:nvSpPr>
          <p:spPr bwMode="auto">
            <a:xfrm>
              <a:off x="6806406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2" name="Oval 156"/>
            <p:cNvSpPr>
              <a:spLocks noChangeArrowheads="1"/>
            </p:cNvSpPr>
            <p:nvPr/>
          </p:nvSpPr>
          <p:spPr bwMode="auto">
            <a:xfrm>
              <a:off x="7025481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3" name="Oval 157"/>
            <p:cNvSpPr>
              <a:spLocks noChangeArrowheads="1"/>
            </p:cNvSpPr>
            <p:nvPr/>
          </p:nvSpPr>
          <p:spPr bwMode="auto">
            <a:xfrm>
              <a:off x="7119144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4" name="Oval 158"/>
            <p:cNvSpPr>
              <a:spLocks noChangeArrowheads="1"/>
            </p:cNvSpPr>
            <p:nvPr/>
          </p:nvSpPr>
          <p:spPr bwMode="auto">
            <a:xfrm>
              <a:off x="7404894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5" name="Oval 159"/>
            <p:cNvSpPr>
              <a:spLocks noChangeArrowheads="1"/>
            </p:cNvSpPr>
            <p:nvPr/>
          </p:nvSpPr>
          <p:spPr bwMode="auto">
            <a:xfrm>
              <a:off x="7454106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6" name="Oval 160"/>
            <p:cNvSpPr>
              <a:spLocks noChangeArrowheads="1"/>
            </p:cNvSpPr>
            <p:nvPr/>
          </p:nvSpPr>
          <p:spPr bwMode="auto">
            <a:xfrm>
              <a:off x="7595394" y="4329347"/>
              <a:ext cx="107950" cy="107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7" name="Oval 55"/>
            <p:cNvSpPr>
              <a:spLocks noChangeArrowheads="1"/>
            </p:cNvSpPr>
            <p:nvPr/>
          </p:nvSpPr>
          <p:spPr bwMode="auto">
            <a:xfrm>
              <a:off x="1362869" y="1938572"/>
              <a:ext cx="107950" cy="10953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1A5651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8" name="Oval 56"/>
            <p:cNvSpPr>
              <a:spLocks noChangeArrowheads="1"/>
            </p:cNvSpPr>
            <p:nvPr/>
          </p:nvSpPr>
          <p:spPr bwMode="auto">
            <a:xfrm>
              <a:off x="1534319" y="2205272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9" name="Oval 57"/>
            <p:cNvSpPr>
              <a:spLocks noChangeArrowheads="1"/>
            </p:cNvSpPr>
            <p:nvPr/>
          </p:nvSpPr>
          <p:spPr bwMode="auto">
            <a:xfrm>
              <a:off x="1610519" y="2359260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0" name="Oval 58"/>
            <p:cNvSpPr>
              <a:spLocks noChangeArrowheads="1"/>
            </p:cNvSpPr>
            <p:nvPr/>
          </p:nvSpPr>
          <p:spPr bwMode="auto">
            <a:xfrm>
              <a:off x="2255044" y="3140310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1" name="Oval 59"/>
            <p:cNvSpPr>
              <a:spLocks noChangeArrowheads="1"/>
            </p:cNvSpPr>
            <p:nvPr/>
          </p:nvSpPr>
          <p:spPr bwMode="auto">
            <a:xfrm>
              <a:off x="2469356" y="33276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2" name="Oval 60"/>
            <p:cNvSpPr>
              <a:spLocks noChangeArrowheads="1"/>
            </p:cNvSpPr>
            <p:nvPr/>
          </p:nvSpPr>
          <p:spPr bwMode="auto">
            <a:xfrm>
              <a:off x="2518569" y="334668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3" name="Oval 61"/>
            <p:cNvSpPr>
              <a:spLocks noChangeArrowheads="1"/>
            </p:cNvSpPr>
            <p:nvPr/>
          </p:nvSpPr>
          <p:spPr bwMode="auto">
            <a:xfrm>
              <a:off x="2612231" y="33911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4" name="Oval 62"/>
            <p:cNvSpPr>
              <a:spLocks noChangeArrowheads="1"/>
            </p:cNvSpPr>
            <p:nvPr/>
          </p:nvSpPr>
          <p:spPr bwMode="auto">
            <a:xfrm>
              <a:off x="2658269" y="3449872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5" name="Oval 63"/>
            <p:cNvSpPr>
              <a:spLocks noChangeArrowheads="1"/>
            </p:cNvSpPr>
            <p:nvPr/>
          </p:nvSpPr>
          <p:spPr bwMode="auto">
            <a:xfrm>
              <a:off x="2726531" y="348638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6" name="Oval 64"/>
            <p:cNvSpPr>
              <a:spLocks noChangeArrowheads="1"/>
            </p:cNvSpPr>
            <p:nvPr/>
          </p:nvSpPr>
          <p:spPr bwMode="auto">
            <a:xfrm>
              <a:off x="2810669" y="3532422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7" name="Oval 65"/>
            <p:cNvSpPr>
              <a:spLocks noChangeArrowheads="1"/>
            </p:cNvSpPr>
            <p:nvPr/>
          </p:nvSpPr>
          <p:spPr bwMode="auto">
            <a:xfrm>
              <a:off x="2983706" y="3572110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8" name="Oval 66"/>
            <p:cNvSpPr>
              <a:spLocks noChangeArrowheads="1"/>
            </p:cNvSpPr>
            <p:nvPr/>
          </p:nvSpPr>
          <p:spPr bwMode="auto">
            <a:xfrm>
              <a:off x="3153569" y="3722922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9" name="Oval 67"/>
            <p:cNvSpPr>
              <a:spLocks noChangeArrowheads="1"/>
            </p:cNvSpPr>
            <p:nvPr/>
          </p:nvSpPr>
          <p:spPr bwMode="auto">
            <a:xfrm>
              <a:off x="3296444" y="3775310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0" name="Oval 68"/>
            <p:cNvSpPr>
              <a:spLocks noChangeArrowheads="1"/>
            </p:cNvSpPr>
            <p:nvPr/>
          </p:nvSpPr>
          <p:spPr bwMode="auto">
            <a:xfrm>
              <a:off x="3815556" y="39499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1" name="Oval 69"/>
            <p:cNvSpPr>
              <a:spLocks noChangeArrowheads="1"/>
            </p:cNvSpPr>
            <p:nvPr/>
          </p:nvSpPr>
          <p:spPr bwMode="auto">
            <a:xfrm>
              <a:off x="4187031" y="4094397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2" name="Oval 70"/>
            <p:cNvSpPr>
              <a:spLocks noChangeArrowheads="1"/>
            </p:cNvSpPr>
            <p:nvPr/>
          </p:nvSpPr>
          <p:spPr bwMode="auto">
            <a:xfrm>
              <a:off x="4544219" y="4126147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3" name="Oval 71"/>
            <p:cNvSpPr>
              <a:spLocks noChangeArrowheads="1"/>
            </p:cNvSpPr>
            <p:nvPr/>
          </p:nvSpPr>
          <p:spPr bwMode="auto">
            <a:xfrm>
              <a:off x="4668044" y="4126147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4" name="Oval 72"/>
            <p:cNvSpPr>
              <a:spLocks noChangeArrowheads="1"/>
            </p:cNvSpPr>
            <p:nvPr/>
          </p:nvSpPr>
          <p:spPr bwMode="auto">
            <a:xfrm>
              <a:off x="4833144" y="4126147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5" name="Oval 73"/>
            <p:cNvSpPr>
              <a:spLocks noChangeArrowheads="1"/>
            </p:cNvSpPr>
            <p:nvPr/>
          </p:nvSpPr>
          <p:spPr bwMode="auto">
            <a:xfrm>
              <a:off x="4869656" y="4126147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6" name="Oval 74"/>
            <p:cNvSpPr>
              <a:spLocks noChangeArrowheads="1"/>
            </p:cNvSpPr>
            <p:nvPr/>
          </p:nvSpPr>
          <p:spPr bwMode="auto">
            <a:xfrm>
              <a:off x="4928394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7" name="Oval 75"/>
            <p:cNvSpPr>
              <a:spLocks noChangeArrowheads="1"/>
            </p:cNvSpPr>
            <p:nvPr/>
          </p:nvSpPr>
          <p:spPr bwMode="auto">
            <a:xfrm>
              <a:off x="5542756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8" name="Oval 76"/>
            <p:cNvSpPr>
              <a:spLocks noChangeArrowheads="1"/>
            </p:cNvSpPr>
            <p:nvPr/>
          </p:nvSpPr>
          <p:spPr bwMode="auto">
            <a:xfrm>
              <a:off x="5607844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9" name="Oval 77"/>
            <p:cNvSpPr>
              <a:spLocks noChangeArrowheads="1"/>
            </p:cNvSpPr>
            <p:nvPr/>
          </p:nvSpPr>
          <p:spPr bwMode="auto">
            <a:xfrm>
              <a:off x="5668169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0" name="Oval 78"/>
            <p:cNvSpPr>
              <a:spLocks noChangeArrowheads="1"/>
            </p:cNvSpPr>
            <p:nvPr/>
          </p:nvSpPr>
          <p:spPr bwMode="auto">
            <a:xfrm>
              <a:off x="5814219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1" name="Oval 79"/>
            <p:cNvSpPr>
              <a:spLocks noChangeArrowheads="1"/>
            </p:cNvSpPr>
            <p:nvPr/>
          </p:nvSpPr>
          <p:spPr bwMode="auto">
            <a:xfrm>
              <a:off x="5898356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2" name="Oval 80"/>
            <p:cNvSpPr>
              <a:spLocks noChangeArrowheads="1"/>
            </p:cNvSpPr>
            <p:nvPr/>
          </p:nvSpPr>
          <p:spPr bwMode="auto">
            <a:xfrm>
              <a:off x="6036469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3" name="Oval 81"/>
            <p:cNvSpPr>
              <a:spLocks noChangeArrowheads="1"/>
            </p:cNvSpPr>
            <p:nvPr/>
          </p:nvSpPr>
          <p:spPr bwMode="auto">
            <a:xfrm>
              <a:off x="6088856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4" name="Oval 82"/>
            <p:cNvSpPr>
              <a:spLocks noChangeArrowheads="1"/>
            </p:cNvSpPr>
            <p:nvPr/>
          </p:nvSpPr>
          <p:spPr bwMode="auto">
            <a:xfrm>
              <a:off x="6444456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5" name="Oval 83"/>
            <p:cNvSpPr>
              <a:spLocks noChangeArrowheads="1"/>
            </p:cNvSpPr>
            <p:nvPr/>
          </p:nvSpPr>
          <p:spPr bwMode="auto">
            <a:xfrm>
              <a:off x="6865144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6" name="Oval 84"/>
            <p:cNvSpPr>
              <a:spLocks noChangeArrowheads="1"/>
            </p:cNvSpPr>
            <p:nvPr/>
          </p:nvSpPr>
          <p:spPr bwMode="auto">
            <a:xfrm>
              <a:off x="6963569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7" name="Oval 85"/>
            <p:cNvSpPr>
              <a:spLocks noChangeArrowheads="1"/>
            </p:cNvSpPr>
            <p:nvPr/>
          </p:nvSpPr>
          <p:spPr bwMode="auto">
            <a:xfrm>
              <a:off x="7717631" y="4165835"/>
              <a:ext cx="107950" cy="1079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8" name="Freeform 39"/>
            <p:cNvSpPr>
              <a:spLocks/>
            </p:cNvSpPr>
            <p:nvPr/>
          </p:nvSpPr>
          <p:spPr bwMode="auto">
            <a:xfrm>
              <a:off x="1397794" y="1989372"/>
              <a:ext cx="6364287" cy="2230438"/>
            </a:xfrm>
            <a:custGeom>
              <a:avLst/>
              <a:gdLst>
                <a:gd name="T0" fmla="*/ 106 w 17491"/>
                <a:gd name="T1" fmla="*/ 160 h 6800"/>
                <a:gd name="T2" fmla="*/ 174 w 17491"/>
                <a:gd name="T3" fmla="*/ 266 h 6800"/>
                <a:gd name="T4" fmla="*/ 228 w 17491"/>
                <a:gd name="T5" fmla="*/ 394 h 6800"/>
                <a:gd name="T6" fmla="*/ 305 w 17491"/>
                <a:gd name="T7" fmla="*/ 506 h 6800"/>
                <a:gd name="T8" fmla="*/ 366 w 17491"/>
                <a:gd name="T9" fmla="*/ 631 h 6800"/>
                <a:gd name="T10" fmla="*/ 454 w 17491"/>
                <a:gd name="T11" fmla="*/ 719 h 6800"/>
                <a:gd name="T12" fmla="*/ 514 w 17491"/>
                <a:gd name="T13" fmla="*/ 862 h 6800"/>
                <a:gd name="T14" fmla="*/ 577 w 17491"/>
                <a:gd name="T15" fmla="*/ 980 h 6800"/>
                <a:gd name="T16" fmla="*/ 654 w 17491"/>
                <a:gd name="T17" fmla="*/ 1101 h 6800"/>
                <a:gd name="T18" fmla="*/ 779 w 17491"/>
                <a:gd name="T19" fmla="*/ 1227 h 6800"/>
                <a:gd name="T20" fmla="*/ 850 w 17491"/>
                <a:gd name="T21" fmla="*/ 1517 h 6800"/>
                <a:gd name="T22" fmla="*/ 907 w 17491"/>
                <a:gd name="T23" fmla="*/ 1623 h 6800"/>
                <a:gd name="T24" fmla="*/ 955 w 17491"/>
                <a:gd name="T25" fmla="*/ 1717 h 6800"/>
                <a:gd name="T26" fmla="*/ 1186 w 17491"/>
                <a:gd name="T27" fmla="*/ 1871 h 6800"/>
                <a:gd name="T28" fmla="*/ 1323 w 17491"/>
                <a:gd name="T29" fmla="*/ 2010 h 6800"/>
                <a:gd name="T30" fmla="*/ 1440 w 17491"/>
                <a:gd name="T31" fmla="*/ 2073 h 6800"/>
                <a:gd name="T32" fmla="*/ 1474 w 17491"/>
                <a:gd name="T33" fmla="*/ 2213 h 6800"/>
                <a:gd name="T34" fmla="*/ 1560 w 17491"/>
                <a:gd name="T35" fmla="*/ 2286 h 6800"/>
                <a:gd name="T36" fmla="*/ 1611 w 17491"/>
                <a:gd name="T37" fmla="*/ 2609 h 6800"/>
                <a:gd name="T38" fmla="*/ 1776 w 17491"/>
                <a:gd name="T39" fmla="*/ 2893 h 6800"/>
                <a:gd name="T40" fmla="*/ 1857 w 17491"/>
                <a:gd name="T41" fmla="*/ 2996 h 6800"/>
                <a:gd name="T42" fmla="*/ 1937 w 17491"/>
                <a:gd name="T43" fmla="*/ 3058 h 6800"/>
                <a:gd name="T44" fmla="*/ 1987 w 17491"/>
                <a:gd name="T45" fmla="*/ 3216 h 6800"/>
                <a:gd name="T46" fmla="*/ 2315 w 17491"/>
                <a:gd name="T47" fmla="*/ 3315 h 6800"/>
                <a:gd name="T48" fmla="*/ 2367 w 17491"/>
                <a:gd name="T49" fmla="*/ 3501 h 6800"/>
                <a:gd name="T50" fmla="*/ 2423 w 17491"/>
                <a:gd name="T51" fmla="*/ 3618 h 6800"/>
                <a:gd name="T52" fmla="*/ 2514 w 17491"/>
                <a:gd name="T53" fmla="*/ 3738 h 6800"/>
                <a:gd name="T54" fmla="*/ 2644 w 17491"/>
                <a:gd name="T55" fmla="*/ 3817 h 6800"/>
                <a:gd name="T56" fmla="*/ 2732 w 17491"/>
                <a:gd name="T57" fmla="*/ 3917 h 6800"/>
                <a:gd name="T58" fmla="*/ 2838 w 17491"/>
                <a:gd name="T59" fmla="*/ 3988 h 6800"/>
                <a:gd name="T60" fmla="*/ 2903 w 17491"/>
                <a:gd name="T61" fmla="*/ 4119 h 6800"/>
                <a:gd name="T62" fmla="*/ 3039 w 17491"/>
                <a:gd name="T63" fmla="*/ 4205 h 6800"/>
                <a:gd name="T64" fmla="*/ 3108 w 17491"/>
                <a:gd name="T65" fmla="*/ 4307 h 6800"/>
                <a:gd name="T66" fmla="*/ 3236 w 17491"/>
                <a:gd name="T67" fmla="*/ 4366 h 6800"/>
                <a:gd name="T68" fmla="*/ 3297 w 17491"/>
                <a:gd name="T69" fmla="*/ 4457 h 6800"/>
                <a:gd name="T70" fmla="*/ 3417 w 17491"/>
                <a:gd name="T71" fmla="*/ 4520 h 6800"/>
                <a:gd name="T72" fmla="*/ 3490 w 17491"/>
                <a:gd name="T73" fmla="*/ 4605 h 6800"/>
                <a:gd name="T74" fmla="*/ 3595 w 17491"/>
                <a:gd name="T75" fmla="*/ 4660 h 6800"/>
                <a:gd name="T76" fmla="*/ 3698 w 17491"/>
                <a:gd name="T77" fmla="*/ 4771 h 6800"/>
                <a:gd name="T78" fmla="*/ 3828 w 17491"/>
                <a:gd name="T79" fmla="*/ 4843 h 6800"/>
                <a:gd name="T80" fmla="*/ 4001 w 17491"/>
                <a:gd name="T81" fmla="*/ 4951 h 6800"/>
                <a:gd name="T82" fmla="*/ 4601 w 17491"/>
                <a:gd name="T83" fmla="*/ 5026 h 6800"/>
                <a:gd name="T84" fmla="*/ 4644 w 17491"/>
                <a:gd name="T85" fmla="*/ 5167 h 6800"/>
                <a:gd name="T86" fmla="*/ 4728 w 17491"/>
                <a:gd name="T87" fmla="*/ 5303 h 6800"/>
                <a:gd name="T88" fmla="*/ 4945 w 17491"/>
                <a:gd name="T89" fmla="*/ 5486 h 6800"/>
                <a:gd name="T90" fmla="*/ 5232 w 17491"/>
                <a:gd name="T91" fmla="*/ 5546 h 6800"/>
                <a:gd name="T92" fmla="*/ 5649 w 17491"/>
                <a:gd name="T93" fmla="*/ 5777 h 6800"/>
                <a:gd name="T94" fmla="*/ 5935 w 17491"/>
                <a:gd name="T95" fmla="*/ 5921 h 6800"/>
                <a:gd name="T96" fmla="*/ 6190 w 17491"/>
                <a:gd name="T97" fmla="*/ 6064 h 6800"/>
                <a:gd name="T98" fmla="*/ 6805 w 17491"/>
                <a:gd name="T99" fmla="*/ 6317 h 6800"/>
                <a:gd name="T100" fmla="*/ 7058 w 17491"/>
                <a:gd name="T101" fmla="*/ 6422 h 6800"/>
                <a:gd name="T102" fmla="*/ 7637 w 17491"/>
                <a:gd name="T103" fmla="*/ 6475 h 6800"/>
                <a:gd name="T104" fmla="*/ 7713 w 17491"/>
                <a:gd name="T105" fmla="*/ 6590 h 6800"/>
                <a:gd name="T106" fmla="*/ 7828 w 17491"/>
                <a:gd name="T107" fmla="*/ 6656 h 6800"/>
                <a:gd name="T108" fmla="*/ 9789 w 17491"/>
                <a:gd name="T109" fmla="*/ 6764 h 6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491" h="6800">
                  <a:moveTo>
                    <a:pt x="0" y="0"/>
                  </a:moveTo>
                  <a:lnTo>
                    <a:pt x="72" y="0"/>
                  </a:lnTo>
                  <a:lnTo>
                    <a:pt x="72" y="92"/>
                  </a:lnTo>
                  <a:lnTo>
                    <a:pt x="106" y="92"/>
                  </a:lnTo>
                  <a:lnTo>
                    <a:pt x="106" y="160"/>
                  </a:lnTo>
                  <a:lnTo>
                    <a:pt x="125" y="160"/>
                  </a:lnTo>
                  <a:lnTo>
                    <a:pt x="125" y="220"/>
                  </a:lnTo>
                  <a:lnTo>
                    <a:pt x="148" y="220"/>
                  </a:lnTo>
                  <a:lnTo>
                    <a:pt x="148" y="266"/>
                  </a:lnTo>
                  <a:lnTo>
                    <a:pt x="174" y="266"/>
                  </a:lnTo>
                  <a:lnTo>
                    <a:pt x="174" y="306"/>
                  </a:lnTo>
                  <a:lnTo>
                    <a:pt x="197" y="306"/>
                  </a:lnTo>
                  <a:lnTo>
                    <a:pt x="197" y="356"/>
                  </a:lnTo>
                  <a:lnTo>
                    <a:pt x="228" y="356"/>
                  </a:lnTo>
                  <a:lnTo>
                    <a:pt x="228" y="394"/>
                  </a:lnTo>
                  <a:lnTo>
                    <a:pt x="264" y="394"/>
                  </a:lnTo>
                  <a:lnTo>
                    <a:pt x="264" y="448"/>
                  </a:lnTo>
                  <a:lnTo>
                    <a:pt x="284" y="448"/>
                  </a:lnTo>
                  <a:lnTo>
                    <a:pt x="284" y="506"/>
                  </a:lnTo>
                  <a:lnTo>
                    <a:pt x="305" y="506"/>
                  </a:lnTo>
                  <a:lnTo>
                    <a:pt x="305" y="538"/>
                  </a:lnTo>
                  <a:lnTo>
                    <a:pt x="335" y="538"/>
                  </a:lnTo>
                  <a:lnTo>
                    <a:pt x="335" y="580"/>
                  </a:lnTo>
                  <a:lnTo>
                    <a:pt x="366" y="580"/>
                  </a:lnTo>
                  <a:lnTo>
                    <a:pt x="366" y="631"/>
                  </a:lnTo>
                  <a:lnTo>
                    <a:pt x="398" y="631"/>
                  </a:lnTo>
                  <a:lnTo>
                    <a:pt x="398" y="669"/>
                  </a:lnTo>
                  <a:lnTo>
                    <a:pt x="431" y="669"/>
                  </a:lnTo>
                  <a:lnTo>
                    <a:pt x="431" y="719"/>
                  </a:lnTo>
                  <a:lnTo>
                    <a:pt x="454" y="719"/>
                  </a:lnTo>
                  <a:lnTo>
                    <a:pt x="454" y="759"/>
                  </a:lnTo>
                  <a:lnTo>
                    <a:pt x="494" y="759"/>
                  </a:lnTo>
                  <a:lnTo>
                    <a:pt x="494" y="809"/>
                  </a:lnTo>
                  <a:lnTo>
                    <a:pt x="514" y="809"/>
                  </a:lnTo>
                  <a:lnTo>
                    <a:pt x="514" y="862"/>
                  </a:lnTo>
                  <a:lnTo>
                    <a:pt x="529" y="862"/>
                  </a:lnTo>
                  <a:lnTo>
                    <a:pt x="529" y="941"/>
                  </a:lnTo>
                  <a:lnTo>
                    <a:pt x="547" y="941"/>
                  </a:lnTo>
                  <a:lnTo>
                    <a:pt x="547" y="980"/>
                  </a:lnTo>
                  <a:lnTo>
                    <a:pt x="577" y="980"/>
                  </a:lnTo>
                  <a:lnTo>
                    <a:pt x="577" y="1010"/>
                  </a:lnTo>
                  <a:lnTo>
                    <a:pt x="615" y="1010"/>
                  </a:lnTo>
                  <a:lnTo>
                    <a:pt x="615" y="1046"/>
                  </a:lnTo>
                  <a:lnTo>
                    <a:pt x="654" y="1046"/>
                  </a:lnTo>
                  <a:lnTo>
                    <a:pt x="654" y="1101"/>
                  </a:lnTo>
                  <a:lnTo>
                    <a:pt x="683" y="1101"/>
                  </a:lnTo>
                  <a:lnTo>
                    <a:pt x="683" y="1154"/>
                  </a:lnTo>
                  <a:lnTo>
                    <a:pt x="740" y="1154"/>
                  </a:lnTo>
                  <a:lnTo>
                    <a:pt x="740" y="1227"/>
                  </a:lnTo>
                  <a:lnTo>
                    <a:pt x="779" y="1227"/>
                  </a:lnTo>
                  <a:lnTo>
                    <a:pt x="779" y="1271"/>
                  </a:lnTo>
                  <a:lnTo>
                    <a:pt x="827" y="1271"/>
                  </a:lnTo>
                  <a:lnTo>
                    <a:pt x="827" y="1465"/>
                  </a:lnTo>
                  <a:lnTo>
                    <a:pt x="850" y="1465"/>
                  </a:lnTo>
                  <a:lnTo>
                    <a:pt x="850" y="1517"/>
                  </a:lnTo>
                  <a:lnTo>
                    <a:pt x="865" y="1517"/>
                  </a:lnTo>
                  <a:lnTo>
                    <a:pt x="865" y="1573"/>
                  </a:lnTo>
                  <a:lnTo>
                    <a:pt x="884" y="1573"/>
                  </a:lnTo>
                  <a:lnTo>
                    <a:pt x="884" y="1623"/>
                  </a:lnTo>
                  <a:lnTo>
                    <a:pt x="907" y="1623"/>
                  </a:lnTo>
                  <a:lnTo>
                    <a:pt x="907" y="1656"/>
                  </a:lnTo>
                  <a:lnTo>
                    <a:pt x="934" y="1656"/>
                  </a:lnTo>
                  <a:lnTo>
                    <a:pt x="934" y="1686"/>
                  </a:lnTo>
                  <a:lnTo>
                    <a:pt x="955" y="1686"/>
                  </a:lnTo>
                  <a:lnTo>
                    <a:pt x="955" y="1717"/>
                  </a:lnTo>
                  <a:lnTo>
                    <a:pt x="1000" y="1717"/>
                  </a:lnTo>
                  <a:lnTo>
                    <a:pt x="1000" y="1757"/>
                  </a:lnTo>
                  <a:lnTo>
                    <a:pt x="1064" y="1757"/>
                  </a:lnTo>
                  <a:lnTo>
                    <a:pt x="1064" y="1871"/>
                  </a:lnTo>
                  <a:lnTo>
                    <a:pt x="1186" y="1871"/>
                  </a:lnTo>
                  <a:lnTo>
                    <a:pt x="1186" y="1970"/>
                  </a:lnTo>
                  <a:lnTo>
                    <a:pt x="1286" y="1970"/>
                  </a:lnTo>
                  <a:lnTo>
                    <a:pt x="1286" y="1991"/>
                  </a:lnTo>
                  <a:lnTo>
                    <a:pt x="1323" y="1991"/>
                  </a:lnTo>
                  <a:lnTo>
                    <a:pt x="1323" y="2010"/>
                  </a:lnTo>
                  <a:lnTo>
                    <a:pt x="1372" y="2010"/>
                  </a:lnTo>
                  <a:lnTo>
                    <a:pt x="1372" y="2025"/>
                  </a:lnTo>
                  <a:lnTo>
                    <a:pt x="1410" y="2025"/>
                  </a:lnTo>
                  <a:lnTo>
                    <a:pt x="1410" y="2073"/>
                  </a:lnTo>
                  <a:lnTo>
                    <a:pt x="1440" y="2073"/>
                  </a:lnTo>
                  <a:lnTo>
                    <a:pt x="1440" y="2122"/>
                  </a:lnTo>
                  <a:lnTo>
                    <a:pt x="1455" y="2122"/>
                  </a:lnTo>
                  <a:lnTo>
                    <a:pt x="1455" y="2167"/>
                  </a:lnTo>
                  <a:lnTo>
                    <a:pt x="1474" y="2167"/>
                  </a:lnTo>
                  <a:lnTo>
                    <a:pt x="1474" y="2213"/>
                  </a:lnTo>
                  <a:lnTo>
                    <a:pt x="1496" y="2213"/>
                  </a:lnTo>
                  <a:lnTo>
                    <a:pt x="1496" y="2246"/>
                  </a:lnTo>
                  <a:lnTo>
                    <a:pt x="1522" y="2246"/>
                  </a:lnTo>
                  <a:lnTo>
                    <a:pt x="1522" y="2286"/>
                  </a:lnTo>
                  <a:lnTo>
                    <a:pt x="1560" y="2286"/>
                  </a:lnTo>
                  <a:lnTo>
                    <a:pt x="1560" y="2329"/>
                  </a:lnTo>
                  <a:lnTo>
                    <a:pt x="1590" y="2329"/>
                  </a:lnTo>
                  <a:lnTo>
                    <a:pt x="1590" y="2468"/>
                  </a:lnTo>
                  <a:lnTo>
                    <a:pt x="1611" y="2468"/>
                  </a:lnTo>
                  <a:lnTo>
                    <a:pt x="1611" y="2609"/>
                  </a:lnTo>
                  <a:lnTo>
                    <a:pt x="1633" y="2609"/>
                  </a:lnTo>
                  <a:lnTo>
                    <a:pt x="1633" y="2765"/>
                  </a:lnTo>
                  <a:lnTo>
                    <a:pt x="1742" y="2765"/>
                  </a:lnTo>
                  <a:lnTo>
                    <a:pt x="1742" y="2893"/>
                  </a:lnTo>
                  <a:lnTo>
                    <a:pt x="1776" y="2893"/>
                  </a:lnTo>
                  <a:lnTo>
                    <a:pt x="1776" y="2927"/>
                  </a:lnTo>
                  <a:lnTo>
                    <a:pt x="1820" y="2927"/>
                  </a:lnTo>
                  <a:lnTo>
                    <a:pt x="1820" y="2961"/>
                  </a:lnTo>
                  <a:lnTo>
                    <a:pt x="1857" y="2961"/>
                  </a:lnTo>
                  <a:lnTo>
                    <a:pt x="1857" y="2996"/>
                  </a:lnTo>
                  <a:lnTo>
                    <a:pt x="1883" y="2996"/>
                  </a:lnTo>
                  <a:lnTo>
                    <a:pt x="1883" y="3024"/>
                  </a:lnTo>
                  <a:lnTo>
                    <a:pt x="1907" y="3024"/>
                  </a:lnTo>
                  <a:lnTo>
                    <a:pt x="1907" y="3058"/>
                  </a:lnTo>
                  <a:lnTo>
                    <a:pt x="1937" y="3058"/>
                  </a:lnTo>
                  <a:lnTo>
                    <a:pt x="1937" y="3100"/>
                  </a:lnTo>
                  <a:lnTo>
                    <a:pt x="1966" y="3100"/>
                  </a:lnTo>
                  <a:lnTo>
                    <a:pt x="1966" y="3148"/>
                  </a:lnTo>
                  <a:lnTo>
                    <a:pt x="1987" y="3148"/>
                  </a:lnTo>
                  <a:lnTo>
                    <a:pt x="1987" y="3216"/>
                  </a:lnTo>
                  <a:lnTo>
                    <a:pt x="2024" y="3216"/>
                  </a:lnTo>
                  <a:lnTo>
                    <a:pt x="2024" y="3242"/>
                  </a:lnTo>
                  <a:lnTo>
                    <a:pt x="2287" y="3242"/>
                  </a:lnTo>
                  <a:lnTo>
                    <a:pt x="2287" y="3315"/>
                  </a:lnTo>
                  <a:lnTo>
                    <a:pt x="2315" y="3315"/>
                  </a:lnTo>
                  <a:lnTo>
                    <a:pt x="2315" y="3377"/>
                  </a:lnTo>
                  <a:lnTo>
                    <a:pt x="2341" y="3377"/>
                  </a:lnTo>
                  <a:lnTo>
                    <a:pt x="2341" y="3455"/>
                  </a:lnTo>
                  <a:lnTo>
                    <a:pt x="2367" y="3455"/>
                  </a:lnTo>
                  <a:lnTo>
                    <a:pt x="2367" y="3501"/>
                  </a:lnTo>
                  <a:lnTo>
                    <a:pt x="2383" y="3501"/>
                  </a:lnTo>
                  <a:lnTo>
                    <a:pt x="2383" y="3555"/>
                  </a:lnTo>
                  <a:lnTo>
                    <a:pt x="2397" y="3555"/>
                  </a:lnTo>
                  <a:lnTo>
                    <a:pt x="2397" y="3618"/>
                  </a:lnTo>
                  <a:lnTo>
                    <a:pt x="2423" y="3618"/>
                  </a:lnTo>
                  <a:lnTo>
                    <a:pt x="2423" y="3665"/>
                  </a:lnTo>
                  <a:lnTo>
                    <a:pt x="2465" y="3665"/>
                  </a:lnTo>
                  <a:lnTo>
                    <a:pt x="2465" y="3700"/>
                  </a:lnTo>
                  <a:lnTo>
                    <a:pt x="2514" y="3700"/>
                  </a:lnTo>
                  <a:lnTo>
                    <a:pt x="2514" y="3738"/>
                  </a:lnTo>
                  <a:lnTo>
                    <a:pt x="2557" y="3738"/>
                  </a:lnTo>
                  <a:lnTo>
                    <a:pt x="2557" y="3782"/>
                  </a:lnTo>
                  <a:lnTo>
                    <a:pt x="2618" y="3782"/>
                  </a:lnTo>
                  <a:lnTo>
                    <a:pt x="2618" y="3817"/>
                  </a:lnTo>
                  <a:lnTo>
                    <a:pt x="2644" y="3817"/>
                  </a:lnTo>
                  <a:lnTo>
                    <a:pt x="2644" y="3845"/>
                  </a:lnTo>
                  <a:lnTo>
                    <a:pt x="2688" y="3845"/>
                  </a:lnTo>
                  <a:lnTo>
                    <a:pt x="2688" y="3878"/>
                  </a:lnTo>
                  <a:lnTo>
                    <a:pt x="2732" y="3878"/>
                  </a:lnTo>
                  <a:lnTo>
                    <a:pt x="2732" y="3917"/>
                  </a:lnTo>
                  <a:lnTo>
                    <a:pt x="2777" y="3917"/>
                  </a:lnTo>
                  <a:lnTo>
                    <a:pt x="2777" y="3953"/>
                  </a:lnTo>
                  <a:lnTo>
                    <a:pt x="2817" y="3953"/>
                  </a:lnTo>
                  <a:lnTo>
                    <a:pt x="2817" y="3988"/>
                  </a:lnTo>
                  <a:lnTo>
                    <a:pt x="2838" y="3988"/>
                  </a:lnTo>
                  <a:lnTo>
                    <a:pt x="2838" y="4041"/>
                  </a:lnTo>
                  <a:lnTo>
                    <a:pt x="2873" y="4041"/>
                  </a:lnTo>
                  <a:lnTo>
                    <a:pt x="2873" y="4083"/>
                  </a:lnTo>
                  <a:lnTo>
                    <a:pt x="2903" y="4083"/>
                  </a:lnTo>
                  <a:lnTo>
                    <a:pt x="2903" y="4119"/>
                  </a:lnTo>
                  <a:lnTo>
                    <a:pt x="2937" y="4119"/>
                  </a:lnTo>
                  <a:lnTo>
                    <a:pt x="2937" y="4160"/>
                  </a:lnTo>
                  <a:lnTo>
                    <a:pt x="2983" y="4160"/>
                  </a:lnTo>
                  <a:lnTo>
                    <a:pt x="2983" y="4205"/>
                  </a:lnTo>
                  <a:lnTo>
                    <a:pt x="3039" y="4205"/>
                  </a:lnTo>
                  <a:lnTo>
                    <a:pt x="3039" y="4237"/>
                  </a:lnTo>
                  <a:lnTo>
                    <a:pt x="3066" y="4237"/>
                  </a:lnTo>
                  <a:lnTo>
                    <a:pt x="3066" y="4272"/>
                  </a:lnTo>
                  <a:lnTo>
                    <a:pt x="3108" y="4272"/>
                  </a:lnTo>
                  <a:lnTo>
                    <a:pt x="3108" y="4307"/>
                  </a:lnTo>
                  <a:lnTo>
                    <a:pt x="3150" y="4307"/>
                  </a:lnTo>
                  <a:lnTo>
                    <a:pt x="3150" y="4334"/>
                  </a:lnTo>
                  <a:lnTo>
                    <a:pt x="3204" y="4334"/>
                  </a:lnTo>
                  <a:lnTo>
                    <a:pt x="3204" y="4366"/>
                  </a:lnTo>
                  <a:lnTo>
                    <a:pt x="3236" y="4366"/>
                  </a:lnTo>
                  <a:lnTo>
                    <a:pt x="3236" y="4396"/>
                  </a:lnTo>
                  <a:lnTo>
                    <a:pt x="3263" y="4396"/>
                  </a:lnTo>
                  <a:lnTo>
                    <a:pt x="3263" y="4425"/>
                  </a:lnTo>
                  <a:lnTo>
                    <a:pt x="3297" y="4425"/>
                  </a:lnTo>
                  <a:lnTo>
                    <a:pt x="3297" y="4457"/>
                  </a:lnTo>
                  <a:lnTo>
                    <a:pt x="3347" y="4457"/>
                  </a:lnTo>
                  <a:lnTo>
                    <a:pt x="3347" y="4488"/>
                  </a:lnTo>
                  <a:lnTo>
                    <a:pt x="3380" y="4488"/>
                  </a:lnTo>
                  <a:lnTo>
                    <a:pt x="3380" y="4520"/>
                  </a:lnTo>
                  <a:lnTo>
                    <a:pt x="3417" y="4520"/>
                  </a:lnTo>
                  <a:lnTo>
                    <a:pt x="3417" y="4544"/>
                  </a:lnTo>
                  <a:lnTo>
                    <a:pt x="3447" y="4544"/>
                  </a:lnTo>
                  <a:lnTo>
                    <a:pt x="3447" y="4579"/>
                  </a:lnTo>
                  <a:lnTo>
                    <a:pt x="3490" y="4579"/>
                  </a:lnTo>
                  <a:lnTo>
                    <a:pt x="3490" y="4605"/>
                  </a:lnTo>
                  <a:lnTo>
                    <a:pt x="3522" y="4605"/>
                  </a:lnTo>
                  <a:lnTo>
                    <a:pt x="3522" y="4630"/>
                  </a:lnTo>
                  <a:lnTo>
                    <a:pt x="3560" y="4630"/>
                  </a:lnTo>
                  <a:lnTo>
                    <a:pt x="3560" y="4660"/>
                  </a:lnTo>
                  <a:lnTo>
                    <a:pt x="3595" y="4660"/>
                  </a:lnTo>
                  <a:lnTo>
                    <a:pt x="3595" y="4688"/>
                  </a:lnTo>
                  <a:lnTo>
                    <a:pt x="3631" y="4688"/>
                  </a:lnTo>
                  <a:lnTo>
                    <a:pt x="3631" y="4724"/>
                  </a:lnTo>
                  <a:lnTo>
                    <a:pt x="3698" y="4724"/>
                  </a:lnTo>
                  <a:lnTo>
                    <a:pt x="3698" y="4771"/>
                  </a:lnTo>
                  <a:lnTo>
                    <a:pt x="3736" y="4771"/>
                  </a:lnTo>
                  <a:lnTo>
                    <a:pt x="3736" y="4806"/>
                  </a:lnTo>
                  <a:lnTo>
                    <a:pt x="3780" y="4806"/>
                  </a:lnTo>
                  <a:lnTo>
                    <a:pt x="3780" y="4843"/>
                  </a:lnTo>
                  <a:lnTo>
                    <a:pt x="3828" y="4843"/>
                  </a:lnTo>
                  <a:lnTo>
                    <a:pt x="3828" y="4885"/>
                  </a:lnTo>
                  <a:lnTo>
                    <a:pt x="3919" y="4885"/>
                  </a:lnTo>
                  <a:lnTo>
                    <a:pt x="3919" y="4919"/>
                  </a:lnTo>
                  <a:lnTo>
                    <a:pt x="4001" y="4919"/>
                  </a:lnTo>
                  <a:lnTo>
                    <a:pt x="4001" y="4951"/>
                  </a:lnTo>
                  <a:lnTo>
                    <a:pt x="4366" y="4951"/>
                  </a:lnTo>
                  <a:lnTo>
                    <a:pt x="4366" y="4991"/>
                  </a:lnTo>
                  <a:lnTo>
                    <a:pt x="4393" y="4991"/>
                  </a:lnTo>
                  <a:lnTo>
                    <a:pt x="4393" y="5026"/>
                  </a:lnTo>
                  <a:lnTo>
                    <a:pt x="4601" y="5026"/>
                  </a:lnTo>
                  <a:lnTo>
                    <a:pt x="4601" y="5053"/>
                  </a:lnTo>
                  <a:lnTo>
                    <a:pt x="4628" y="5053"/>
                  </a:lnTo>
                  <a:lnTo>
                    <a:pt x="4628" y="5110"/>
                  </a:lnTo>
                  <a:lnTo>
                    <a:pt x="4644" y="5110"/>
                  </a:lnTo>
                  <a:lnTo>
                    <a:pt x="4644" y="5167"/>
                  </a:lnTo>
                  <a:lnTo>
                    <a:pt x="4671" y="5167"/>
                  </a:lnTo>
                  <a:lnTo>
                    <a:pt x="4671" y="5235"/>
                  </a:lnTo>
                  <a:lnTo>
                    <a:pt x="4696" y="5235"/>
                  </a:lnTo>
                  <a:lnTo>
                    <a:pt x="4696" y="5303"/>
                  </a:lnTo>
                  <a:lnTo>
                    <a:pt x="4728" y="5303"/>
                  </a:lnTo>
                  <a:lnTo>
                    <a:pt x="4728" y="5378"/>
                  </a:lnTo>
                  <a:lnTo>
                    <a:pt x="4751" y="5378"/>
                  </a:lnTo>
                  <a:lnTo>
                    <a:pt x="4751" y="5450"/>
                  </a:lnTo>
                  <a:lnTo>
                    <a:pt x="4945" y="5450"/>
                  </a:lnTo>
                  <a:lnTo>
                    <a:pt x="4945" y="5486"/>
                  </a:lnTo>
                  <a:lnTo>
                    <a:pt x="4972" y="5486"/>
                  </a:lnTo>
                  <a:lnTo>
                    <a:pt x="4972" y="5525"/>
                  </a:lnTo>
                  <a:lnTo>
                    <a:pt x="5189" y="5525"/>
                  </a:lnTo>
                  <a:lnTo>
                    <a:pt x="5189" y="5546"/>
                  </a:lnTo>
                  <a:lnTo>
                    <a:pt x="5232" y="5546"/>
                  </a:lnTo>
                  <a:lnTo>
                    <a:pt x="5232" y="5573"/>
                  </a:lnTo>
                  <a:lnTo>
                    <a:pt x="5270" y="5573"/>
                  </a:lnTo>
                  <a:lnTo>
                    <a:pt x="5270" y="5614"/>
                  </a:lnTo>
                  <a:lnTo>
                    <a:pt x="5649" y="5614"/>
                  </a:lnTo>
                  <a:lnTo>
                    <a:pt x="5649" y="5777"/>
                  </a:lnTo>
                  <a:lnTo>
                    <a:pt x="5838" y="5777"/>
                  </a:lnTo>
                  <a:lnTo>
                    <a:pt x="5838" y="5887"/>
                  </a:lnTo>
                  <a:lnTo>
                    <a:pt x="5871" y="5887"/>
                  </a:lnTo>
                  <a:lnTo>
                    <a:pt x="5871" y="5921"/>
                  </a:lnTo>
                  <a:lnTo>
                    <a:pt x="5935" y="5921"/>
                  </a:lnTo>
                  <a:lnTo>
                    <a:pt x="5935" y="5947"/>
                  </a:lnTo>
                  <a:lnTo>
                    <a:pt x="6045" y="5947"/>
                  </a:lnTo>
                  <a:lnTo>
                    <a:pt x="6045" y="6033"/>
                  </a:lnTo>
                  <a:lnTo>
                    <a:pt x="6190" y="6033"/>
                  </a:lnTo>
                  <a:lnTo>
                    <a:pt x="6190" y="6064"/>
                  </a:lnTo>
                  <a:lnTo>
                    <a:pt x="6209" y="6064"/>
                  </a:lnTo>
                  <a:lnTo>
                    <a:pt x="6209" y="6102"/>
                  </a:lnTo>
                  <a:lnTo>
                    <a:pt x="6746" y="6102"/>
                  </a:lnTo>
                  <a:lnTo>
                    <a:pt x="6746" y="6317"/>
                  </a:lnTo>
                  <a:lnTo>
                    <a:pt x="6805" y="6317"/>
                  </a:lnTo>
                  <a:lnTo>
                    <a:pt x="6805" y="6353"/>
                  </a:lnTo>
                  <a:lnTo>
                    <a:pt x="6884" y="6353"/>
                  </a:lnTo>
                  <a:lnTo>
                    <a:pt x="6884" y="6389"/>
                  </a:lnTo>
                  <a:lnTo>
                    <a:pt x="7058" y="6389"/>
                  </a:lnTo>
                  <a:lnTo>
                    <a:pt x="7058" y="6422"/>
                  </a:lnTo>
                  <a:lnTo>
                    <a:pt x="7165" y="6422"/>
                  </a:lnTo>
                  <a:lnTo>
                    <a:pt x="7165" y="6446"/>
                  </a:lnTo>
                  <a:lnTo>
                    <a:pt x="7389" y="6446"/>
                  </a:lnTo>
                  <a:lnTo>
                    <a:pt x="7389" y="6475"/>
                  </a:lnTo>
                  <a:lnTo>
                    <a:pt x="7637" y="6475"/>
                  </a:lnTo>
                  <a:lnTo>
                    <a:pt x="7637" y="6513"/>
                  </a:lnTo>
                  <a:lnTo>
                    <a:pt x="7668" y="6513"/>
                  </a:lnTo>
                  <a:lnTo>
                    <a:pt x="7668" y="6554"/>
                  </a:lnTo>
                  <a:lnTo>
                    <a:pt x="7713" y="6554"/>
                  </a:lnTo>
                  <a:lnTo>
                    <a:pt x="7713" y="6590"/>
                  </a:lnTo>
                  <a:lnTo>
                    <a:pt x="7754" y="6590"/>
                  </a:lnTo>
                  <a:lnTo>
                    <a:pt x="7754" y="6630"/>
                  </a:lnTo>
                  <a:lnTo>
                    <a:pt x="7792" y="6630"/>
                  </a:lnTo>
                  <a:lnTo>
                    <a:pt x="7792" y="6656"/>
                  </a:lnTo>
                  <a:lnTo>
                    <a:pt x="7828" y="6656"/>
                  </a:lnTo>
                  <a:lnTo>
                    <a:pt x="7828" y="6685"/>
                  </a:lnTo>
                  <a:lnTo>
                    <a:pt x="9767" y="6685"/>
                  </a:lnTo>
                  <a:lnTo>
                    <a:pt x="9767" y="6730"/>
                  </a:lnTo>
                  <a:lnTo>
                    <a:pt x="9789" y="6730"/>
                  </a:lnTo>
                  <a:lnTo>
                    <a:pt x="9789" y="6764"/>
                  </a:lnTo>
                  <a:lnTo>
                    <a:pt x="9815" y="6764"/>
                  </a:lnTo>
                  <a:lnTo>
                    <a:pt x="9815" y="6800"/>
                  </a:lnTo>
                  <a:lnTo>
                    <a:pt x="17491" y="6800"/>
                  </a:lnTo>
                </a:path>
              </a:pathLst>
            </a:custGeom>
            <a:noFill/>
            <a:ln w="2857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60" name="Content Placeholder 23"/>
          <p:cNvSpPr txBox="1">
            <a:spLocks/>
          </p:cNvSpPr>
          <p:nvPr/>
        </p:nvSpPr>
        <p:spPr>
          <a:xfrm>
            <a:off x="387350" y="5051466"/>
            <a:ext cx="8229600" cy="944874"/>
          </a:xfrm>
          <a:prstGeom prst="rect">
            <a:avLst/>
          </a:prstGeom>
        </p:spPr>
        <p:txBody>
          <a:bodyPr vert="horz" lIns="0" tIns="45720" rIns="91440" bIns="45720" rtlCol="0">
            <a:sp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en-US" sz="2200" b="1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1pPr>
            <a:lvl2pPr marL="62865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en-US" sz="20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en-US" sz="20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en-US" sz="18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lang="en-US" sz="1800" kern="1200" dirty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/>
            <a:r>
              <a:rPr lang="en-US" sz="1400" dirty="0">
                <a:latin typeface="Arial" pitchFamily="34" charset="0"/>
                <a:cs typeface="Arial" pitchFamily="34" charset="0"/>
              </a:rPr>
              <a:t>In clinical trials, most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AEs associated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with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ipilimumab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were immune related and were managed using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ipilimumab-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specific treatment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algorithms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27013" indent="-227013"/>
            <a:r>
              <a:rPr lang="en-US" sz="1400" dirty="0" smtClean="0">
                <a:latin typeface="Arial" pitchFamily="34" charset="0"/>
                <a:cs typeface="Arial" pitchFamily="34" charset="0"/>
              </a:rPr>
              <a:t>The most frequently reported irAEs associated with ipilimumab monotherapy (≥10%, all grades) in a phase III trial were: diarrhea (28%), pruritus (24%), and rash (19%)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1400" baseline="30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974" y="139568"/>
            <a:ext cx="764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How many check-point inhibitors?</a:t>
            </a:r>
            <a:endParaRPr lang="en-US" sz="28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page 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1418233"/>
            <a:ext cx="6056616" cy="4772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8551" y="3963718"/>
            <a:ext cx="711704" cy="223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19678" y="387924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TIGIT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532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61555"/>
          <a:stretch>
            <a:fillRect/>
          </a:stretch>
        </p:blipFill>
        <p:spPr bwMode="auto">
          <a:xfrm>
            <a:off x="1270094" y="719810"/>
            <a:ext cx="6607190" cy="88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3509"/>
          <a:stretch>
            <a:fillRect/>
          </a:stretch>
        </p:blipFill>
        <p:spPr bwMode="auto">
          <a:xfrm>
            <a:off x="2094758" y="1853876"/>
            <a:ext cx="4392000" cy="495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000" y="1276635"/>
            <a:ext cx="3672000" cy="3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21208" y="66386"/>
            <a:ext cx="3042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Challenges and pitfalls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7915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2734" y="391998"/>
            <a:ext cx="4541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Dendritic cell vaccination</a:t>
            </a:r>
            <a:endParaRPr lang="en-US" sz="28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33" y="1078570"/>
            <a:ext cx="57785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37" y="341507"/>
            <a:ext cx="5889869" cy="63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92100"/>
            <a:ext cx="89027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7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4" y="697663"/>
            <a:ext cx="7066586" cy="54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9" y="1067288"/>
            <a:ext cx="5964446" cy="521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3"/>
          <p:cNvSpPr>
            <a:spLocks noChangeArrowheads="1"/>
          </p:cNvSpPr>
          <p:nvPr/>
        </p:nvSpPr>
        <p:spPr bwMode="auto">
          <a:xfrm>
            <a:off x="6403975" y="6488113"/>
            <a:ext cx="272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sz="1800">
                <a:latin typeface="Calibri" charset="0"/>
                <a:cs typeface="Calibri" charset="0"/>
              </a:rPr>
              <a:t>Lancet 2016; 388: 2023–38</a:t>
            </a:r>
            <a:endParaRPr lang="en-US" sz="1800">
              <a:latin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8861" y="119515"/>
            <a:ext cx="85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Ρευματοειδής αρθρίτιδα</a:t>
            </a:r>
            <a:r>
              <a:rPr lang="en-US" sz="2000" b="1" dirty="0" smtClean="0"/>
              <a:t>: </a:t>
            </a:r>
            <a:r>
              <a:rPr lang="el-GR" sz="2000" b="1" dirty="0" smtClean="0"/>
              <a:t>ένα αυτοάνοσο νόσημα με ανοσολογική υπογραφή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41254" y="2346173"/>
            <a:ext cx="210826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Interplay between</a:t>
            </a:r>
          </a:p>
          <a:p>
            <a:r>
              <a:rPr lang="en-US" b="1" dirty="0" smtClean="0"/>
              <a:t>Immune cells</a:t>
            </a:r>
          </a:p>
          <a:p>
            <a:r>
              <a:rPr lang="en-US" b="1" dirty="0" smtClean="0"/>
              <a:t>Cytokines </a:t>
            </a:r>
            <a:r>
              <a:rPr lang="en-US" dirty="0" smtClean="0"/>
              <a:t>and</a:t>
            </a:r>
          </a:p>
          <a:p>
            <a:r>
              <a:rPr lang="en-US" b="1" dirty="0" smtClean="0"/>
              <a:t>Adhesion molecules</a:t>
            </a:r>
          </a:p>
          <a:p>
            <a:r>
              <a:rPr lang="en-US" dirty="0" smtClean="0"/>
              <a:t>In the pathogenesis</a:t>
            </a:r>
          </a:p>
          <a:p>
            <a:r>
              <a:rPr lang="en-US" dirty="0" smtClean="0"/>
              <a:t>Of 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3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-t-for-Lymphoma-thera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5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93700"/>
            <a:ext cx="87757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-cells-in-leukemia-prof-keiya-ozawa-5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2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27" y="2891134"/>
            <a:ext cx="5452798" cy="34534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2046" y="1096484"/>
            <a:ext cx="721189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3200" b="1" i="1" spc="150" dirty="0" smtClean="0">
                <a:ln w="11430"/>
                <a:solidFill>
                  <a:srgbClr val="8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Ευχαριστώ για την προσοχή σας</a:t>
            </a:r>
            <a:endParaRPr lang="en-US" sz="3200" b="1" i="1" spc="150" dirty="0">
              <a:ln w="11430"/>
              <a:solidFill>
                <a:srgbClr val="8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72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8605" y="2389137"/>
            <a:ext cx="784060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Στόχευση κυτταροκινών για τη θεραπεία των αυτοάνοσων νοσημάτων</a:t>
            </a:r>
          </a:p>
        </p:txBody>
      </p:sp>
    </p:spTree>
    <p:extLst>
      <p:ext uri="{BB962C8B-B14F-4D97-AF65-F5344CB8AC3E}">
        <p14:creationId xmlns:p14="http://schemas.microsoft.com/office/powerpoint/2010/main" val="171047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"/>
            <a:ext cx="9144000" cy="678681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l-GR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el-GR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υτταροκινική ταξινόμηση  των </a:t>
            </a:r>
            <a:r>
              <a:rPr lang="el-GR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χρονίων</a:t>
            </a:r>
            <a:r>
              <a:rPr lang="el-GR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φλεγμονωδών νοσημάτων  </a:t>
            </a:r>
            <a:endParaRPr lang="el-GR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940" y="915103"/>
            <a:ext cx="3886679" cy="50133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05051" y="5345237"/>
            <a:ext cx="941152" cy="593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Oval 4"/>
          <p:cNvSpPr/>
          <p:nvPr/>
        </p:nvSpPr>
        <p:spPr>
          <a:xfrm>
            <a:off x="2323723" y="1402292"/>
            <a:ext cx="941152" cy="593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3960402" y="6119144"/>
            <a:ext cx="3429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1F497D">
                  <a:lumMod val="60000"/>
                  <a:lumOff val="40000"/>
                </a:srgbClr>
              </a:buClr>
            </a:pPr>
            <a:r>
              <a:rPr lang="da-DK" sz="1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Schett G, et al. Nature Med 2013</a:t>
            </a:r>
            <a:endParaRPr lang="da-DK" sz="10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282940" y="4520485"/>
            <a:ext cx="798331" cy="4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IL-12/23</a:t>
            </a:r>
            <a:endParaRPr lang="el-GR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00" y="925299"/>
            <a:ext cx="5422900" cy="5013325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231257" y="5996033"/>
            <a:ext cx="466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Toward a cytokine-based disease taxonomy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3688" y="152400"/>
            <a:ext cx="8393112" cy="785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n-US" sz="2400" dirty="0" smtClean="0">
                <a:solidFill>
                  <a:schemeClr val="tx1"/>
                </a:solidFill>
              </a:rPr>
              <a:t>Η ψωρίαση είναι μια</a:t>
            </a:r>
            <a:r>
              <a:rPr lang="en-US" altLang="en-US" sz="2400" dirty="0" smtClean="0">
                <a:solidFill>
                  <a:schemeClr val="tx1"/>
                </a:solidFill>
              </a:rPr>
              <a:t> </a:t>
            </a:r>
            <a:r>
              <a:rPr lang="el-GR" altLang="en-US" sz="2400" dirty="0" smtClean="0">
                <a:solidFill>
                  <a:schemeClr val="tx1"/>
                </a:solidFill>
              </a:rPr>
              <a:t>χρόνια και σοβαρή νόσος, ανοσολογικής αρχής που επηρεάζει κυρίως το δέρμα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93687" y="1741522"/>
            <a:ext cx="5802313" cy="3124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el-GR" sz="1400" dirty="0" smtClean="0">
                <a:solidFill>
                  <a:schemeClr val="tx1"/>
                </a:solidFill>
              </a:rPr>
              <a:t>Η ψωρίαση είναι μια </a:t>
            </a:r>
            <a:r>
              <a:rPr lang="el-GR" sz="1400" b="1" dirty="0" smtClean="0">
                <a:solidFill>
                  <a:schemeClr val="tx1"/>
                </a:solidFill>
              </a:rPr>
              <a:t>χρόνια</a:t>
            </a:r>
            <a:r>
              <a:rPr lang="el-GR" sz="1400" dirty="0" smtClean="0">
                <a:solidFill>
                  <a:schemeClr val="tx1"/>
                </a:solidFill>
              </a:rPr>
              <a:t> νόσος, ανοσολογικής αρχής που επηρεάζει κυρίως το δέρμα.</a:t>
            </a:r>
            <a:r>
              <a:rPr lang="en-US" sz="1400" baseline="30000" dirty="0" smtClean="0">
                <a:solidFill>
                  <a:schemeClr val="tx1"/>
                </a:solidFill>
              </a:rPr>
              <a:t>1</a:t>
            </a:r>
            <a:r>
              <a:rPr lang="el-GR" sz="1400" baseline="30000" dirty="0" smtClean="0">
                <a:solidFill>
                  <a:schemeClr val="tx1"/>
                </a:solidFill>
              </a:rPr>
              <a:t>,2</a:t>
            </a:r>
          </a:p>
          <a:p>
            <a:pPr>
              <a:spcBef>
                <a:spcPts val="800"/>
              </a:spcBef>
              <a:defRPr/>
            </a:pPr>
            <a:r>
              <a:rPr lang="el-GR" sz="1400" dirty="0" smtClean="0">
                <a:ea typeface="Arial Unicode MS" pitchFamily="34" charset="-128"/>
                <a:cs typeface="Arial Unicode MS" pitchFamily="34" charset="-128"/>
              </a:rPr>
              <a:t>Προσβάλλει το 2-3% του πληθυσμού</a:t>
            </a:r>
            <a:r>
              <a:rPr lang="en-US" sz="1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400" baseline="30000" dirty="0" smtClean="0">
              <a:solidFill>
                <a:schemeClr val="tx1"/>
              </a:solidFill>
            </a:endParaRPr>
          </a:p>
          <a:p>
            <a:pPr>
              <a:spcBef>
                <a:spcPts val="800"/>
              </a:spcBef>
              <a:defRPr/>
            </a:pPr>
            <a:r>
              <a:rPr lang="el-GR" sz="1400" b="1" dirty="0" smtClean="0">
                <a:solidFill>
                  <a:schemeClr val="tx1"/>
                </a:solidFill>
              </a:rPr>
              <a:t>Δεν είναι ιάσιμη</a:t>
            </a:r>
            <a:r>
              <a:rPr lang="el-GR" sz="1400" dirty="0" smtClean="0">
                <a:solidFill>
                  <a:schemeClr val="tx1"/>
                </a:solidFill>
              </a:rPr>
              <a:t>, υπάρχουν όμως θεραπείες που στοχεύουν στην ανακούφιση των συμπτωμάτων.</a:t>
            </a:r>
            <a:r>
              <a:rPr lang="en-US" sz="1400" baseline="30000" dirty="0" smtClean="0">
                <a:solidFill>
                  <a:schemeClr val="tx1"/>
                </a:solidFill>
              </a:rPr>
              <a:t>3</a:t>
            </a:r>
          </a:p>
          <a:p>
            <a:pPr>
              <a:spcBef>
                <a:spcPts val="800"/>
              </a:spcBef>
              <a:defRPr/>
            </a:pPr>
            <a:r>
              <a:rPr lang="el-GR" sz="1400" dirty="0" smtClean="0">
                <a:solidFill>
                  <a:schemeClr val="tx1"/>
                </a:solidFill>
              </a:rPr>
              <a:t>Ακόμα και με τις υπάρχουσες θεραπείες η νόσος παρουσιάζει </a:t>
            </a:r>
            <a:r>
              <a:rPr lang="el-GR" sz="1400" b="1" dirty="0" smtClean="0">
                <a:solidFill>
                  <a:schemeClr val="tx1"/>
                </a:solidFill>
              </a:rPr>
              <a:t>εξάρσεις</a:t>
            </a:r>
            <a:r>
              <a:rPr lang="el-GR" sz="1400" dirty="0" smtClean="0">
                <a:solidFill>
                  <a:schemeClr val="tx1"/>
                </a:solidFill>
              </a:rPr>
              <a:t> ή και </a:t>
            </a:r>
            <a:r>
              <a:rPr lang="el-GR" sz="1400" b="1" dirty="0" smtClean="0">
                <a:solidFill>
                  <a:schemeClr val="tx1"/>
                </a:solidFill>
              </a:rPr>
              <a:t>επιδείνωση</a:t>
            </a:r>
            <a:r>
              <a:rPr lang="en-US" sz="1400" baseline="30000" dirty="0" smtClean="0">
                <a:solidFill>
                  <a:schemeClr val="tx1"/>
                </a:solidFill>
              </a:rPr>
              <a:t>4,5</a:t>
            </a:r>
            <a:endParaRPr lang="el-GR" sz="1400" baseline="30000" dirty="0" smtClean="0">
              <a:solidFill>
                <a:schemeClr val="tx1"/>
              </a:solidFill>
            </a:endParaRPr>
          </a:p>
          <a:p>
            <a:pPr>
              <a:spcBef>
                <a:spcPts val="800"/>
              </a:spcBef>
              <a:defRPr/>
            </a:pPr>
            <a:r>
              <a:rPr lang="el-GR" sz="14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Εμφανίζεται συνήθως μεταξύ </a:t>
            </a:r>
            <a:r>
              <a:rPr lang="el-GR" sz="1400" b="1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15-25 ετών </a:t>
            </a:r>
            <a:r>
              <a:rPr lang="el-GR" sz="14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αλλά μπορεί να εμφανιστεί σε οποιαδήποτε ηλικία.</a:t>
            </a:r>
          </a:p>
          <a:p>
            <a:pPr>
              <a:spcBef>
                <a:spcPts val="800"/>
              </a:spcBef>
              <a:defRPr/>
            </a:pPr>
            <a:r>
              <a:rPr lang="el-GR" sz="1400" b="1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35% ασθενών </a:t>
            </a:r>
            <a:r>
              <a:rPr lang="el-GR" sz="14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έχουν οικογενειακό ιστορικό</a:t>
            </a:r>
          </a:p>
          <a:p>
            <a:pPr>
              <a:spcBef>
                <a:spcPts val="800"/>
              </a:spcBef>
              <a:defRPr/>
            </a:pPr>
            <a:r>
              <a:rPr lang="el-GR" sz="1400" dirty="0" smtClean="0">
                <a:ea typeface="Arial Unicode MS" pitchFamily="34" charset="-128"/>
                <a:cs typeface="Arial Unicode MS" pitchFamily="34" charset="-128"/>
              </a:rPr>
              <a:t>Το 1/3 ασθενών πάσχουν από μέτρια-σοβαρή ψωρίαση</a:t>
            </a:r>
            <a:endParaRPr lang="el-GR" sz="1400" baseline="300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 bwMode="auto">
          <a:xfrm>
            <a:off x="6258710" y="1325880"/>
            <a:ext cx="1953834" cy="1298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97" y="3007420"/>
            <a:ext cx="1807260" cy="1746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07175" y="4862513"/>
            <a:ext cx="125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400"/>
              </a:spcAft>
              <a:defRPr sz="2400">
                <a:solidFill>
                  <a:srgbClr val="E3496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007988"/>
              </a:buClr>
              <a:buFont typeface="Arial" pitchFamily="34" charset="0"/>
              <a:buChar char="•"/>
              <a:defRPr>
                <a:solidFill>
                  <a:srgbClr val="737C78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•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800"/>
              </a:spcBef>
              <a:buClr>
                <a:srgbClr val="007988"/>
              </a:buClr>
              <a:buSzPct val="80000"/>
              <a:buFont typeface="Arial" pitchFamily="34" charset="0"/>
              <a:buChar char="–"/>
              <a:defRPr sz="16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800"/>
              </a:spcBef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ts val="800"/>
              </a:spcBef>
              <a:spcAft>
                <a:spcPct val="0"/>
              </a:spcAft>
              <a:defRPr sz="1200">
                <a:solidFill>
                  <a:srgbClr val="565D5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en-US" altLang="en-US" sz="1000">
                <a:solidFill>
                  <a:prstClr val="black"/>
                </a:solidFill>
              </a:rPr>
              <a:t>Photos adapted </a:t>
            </a:r>
            <a:br>
              <a:rPr lang="en-US" altLang="en-US" sz="1000">
                <a:solidFill>
                  <a:prstClr val="black"/>
                </a:solidFill>
              </a:rPr>
            </a:br>
            <a:r>
              <a:rPr lang="en-US" altLang="en-US" sz="1000">
                <a:solidFill>
                  <a:prstClr val="black"/>
                </a:solidFill>
              </a:rPr>
              <a:t>from Menter et al.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18263"/>
            <a:ext cx="8686800" cy="4397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fontAlgn="base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" pitchFamily="2" charset="2"/>
              <a:buNone/>
            </a:pPr>
            <a:r>
              <a:rPr lang="en-US" sz="1000" kern="0" dirty="0">
                <a:solidFill>
                  <a:schemeClr val="tx1"/>
                </a:solidFill>
              </a:rPr>
              <a:t>1. </a:t>
            </a:r>
            <a:r>
              <a:rPr lang="en-US" sz="1000" kern="0" dirty="0" err="1">
                <a:solidFill>
                  <a:schemeClr val="tx1"/>
                </a:solidFill>
              </a:rPr>
              <a:t>Basko-Plluska</a:t>
            </a:r>
            <a:r>
              <a:rPr lang="en-US" sz="1000" kern="0" dirty="0">
                <a:solidFill>
                  <a:schemeClr val="tx1"/>
                </a:solidFill>
              </a:rPr>
              <a:t> JL et al. Psoriasis Targets </a:t>
            </a:r>
            <a:r>
              <a:rPr lang="en-US" sz="1000" kern="0" dirty="0" err="1">
                <a:solidFill>
                  <a:schemeClr val="tx1"/>
                </a:solidFill>
              </a:rPr>
              <a:t>Ther</a:t>
            </a:r>
            <a:r>
              <a:rPr lang="en-US" sz="1000" kern="0" dirty="0">
                <a:solidFill>
                  <a:schemeClr val="tx1"/>
                </a:solidFill>
              </a:rPr>
              <a:t>. 2012;2:67-76; 2. Menter A et al. JAAD.2011;65:137-174’ 3Millikan LE. In: Drug Therapy in Dermatology. New York; Marcel Dekker, </a:t>
            </a:r>
            <a:r>
              <a:rPr lang="en-US" sz="1000" kern="0" dirty="0" err="1">
                <a:solidFill>
                  <a:schemeClr val="tx1"/>
                </a:solidFill>
              </a:rPr>
              <a:t>Inc</a:t>
            </a:r>
            <a:r>
              <a:rPr lang="en-US" sz="1000" kern="0" dirty="0">
                <a:solidFill>
                  <a:schemeClr val="tx1"/>
                </a:solidFill>
              </a:rPr>
              <a:t>: 2000; 4. </a:t>
            </a:r>
            <a:r>
              <a:rPr lang="en-US" sz="1000" kern="0" dirty="0" err="1">
                <a:solidFill>
                  <a:schemeClr val="tx1"/>
                </a:solidFill>
              </a:rPr>
              <a:t>Schäfer</a:t>
            </a:r>
            <a:r>
              <a:rPr lang="en-US" sz="1000" kern="0" dirty="0">
                <a:solidFill>
                  <a:schemeClr val="tx1"/>
                </a:solidFill>
              </a:rPr>
              <a:t> I et al. Eur J Dermatol. 2010;20:62-67; 5. </a:t>
            </a:r>
            <a:r>
              <a:rPr lang="en-US" sz="1000" kern="0" dirty="0" err="1">
                <a:solidFill>
                  <a:schemeClr val="tx1"/>
                </a:solidFill>
              </a:rPr>
              <a:t>Gniadecki</a:t>
            </a:r>
            <a:r>
              <a:rPr lang="en-US" sz="1000" kern="0" dirty="0">
                <a:solidFill>
                  <a:schemeClr val="tx1"/>
                </a:solidFill>
              </a:rPr>
              <a:t> R et al. Br J Dermatol. 2011;164:1091-1096; </a:t>
            </a:r>
          </a:p>
        </p:txBody>
      </p:sp>
    </p:spTree>
    <p:extLst>
      <p:ext uri="{BB962C8B-B14F-4D97-AF65-F5344CB8AC3E}">
        <p14:creationId xmlns:p14="http://schemas.microsoft.com/office/powerpoint/2010/main" val="13394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1" y="137785"/>
            <a:ext cx="8610599" cy="1005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400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l-GR" sz="2200" dirty="0"/>
              <a:t>Στην ψωρίαση μια σειρά από γενετικούς και περιβαλλοντικούς παράγοντες επάγουν  την απελευθέρωση </a:t>
            </a:r>
            <a:r>
              <a:rPr lang="el-GR" sz="2200" dirty="0" smtClean="0"/>
              <a:t>φλεγμονογόνων </a:t>
            </a:r>
            <a:r>
              <a:rPr lang="el-GR" sz="2200" dirty="0"/>
              <a:t>κυτταροκινών από το  κερατινοκύτταρο</a:t>
            </a:r>
            <a:endParaRPr lang="en-US" sz="2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306611" y="1766146"/>
            <a:ext cx="6530779" cy="3921139"/>
            <a:chOff x="1301678" y="1766146"/>
            <a:chExt cx="6530779" cy="3921139"/>
          </a:xfrm>
        </p:grpSpPr>
        <p:pic>
          <p:nvPicPr>
            <p:cNvPr id="8" name="Picture 5" descr="\\znycfp2\ny dept\NY Bioscience\NOVARTIS\AIN457\PROGRAM (CROSS INDICATION)\Master slide deck\GHP visuals portfolio\GHP visuals portfolio\Cells\PNG files\Keratinocytes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363" y="2485741"/>
              <a:ext cx="1989176" cy="149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Isosceles Triangle 8"/>
            <p:cNvSpPr/>
            <p:nvPr/>
          </p:nvSpPr>
          <p:spPr>
            <a:xfrm rot="16200000">
              <a:off x="4938035" y="2834581"/>
              <a:ext cx="1615827" cy="379723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301678" y="2216925"/>
              <a:ext cx="1644757" cy="1615827"/>
              <a:chOff x="641242" y="2674333"/>
              <a:chExt cx="1644757" cy="161582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41242" y="2674333"/>
                <a:ext cx="1644757" cy="1615827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numCol="2" rtlCol="0">
                <a:spAutoFit/>
              </a:bodyPr>
              <a:lstStyle/>
              <a:p>
                <a:pPr algn="ctr"/>
                <a:endParaRPr lang="en-US" sz="1100" b="1" i="1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1100" i="1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1100" i="1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r>
                  <a:rPr lang="en-US" sz="1100" i="1" dirty="0" smtClean="0">
                    <a:solidFill>
                      <a:prstClr val="black"/>
                    </a:solidFill>
                    <a:ea typeface="MS PGothic" pitchFamily="34" charset="-128"/>
                  </a:rPr>
                  <a:t>PSORS1</a:t>
                </a:r>
              </a:p>
              <a:p>
                <a:pPr algn="ctr"/>
                <a:r>
                  <a:rPr lang="en-US" sz="1100" i="1" dirty="0" smtClean="0">
                    <a:solidFill>
                      <a:prstClr val="black"/>
                    </a:solidFill>
                    <a:ea typeface="MS PGothic" pitchFamily="34" charset="-128"/>
                  </a:rPr>
                  <a:t>IL-23A</a:t>
                </a:r>
              </a:p>
              <a:p>
                <a:pPr algn="ctr"/>
                <a:r>
                  <a:rPr lang="en-US" sz="1100" i="1" dirty="0" smtClean="0">
                    <a:solidFill>
                      <a:prstClr val="black"/>
                    </a:solidFill>
                    <a:ea typeface="MS PGothic" pitchFamily="34" charset="-128"/>
                  </a:rPr>
                  <a:t>IL-23R</a:t>
                </a:r>
              </a:p>
              <a:p>
                <a:pPr algn="ctr"/>
                <a:r>
                  <a:rPr lang="en-US" sz="1100" i="1" dirty="0" smtClean="0">
                    <a:solidFill>
                      <a:prstClr val="black"/>
                    </a:solidFill>
                    <a:ea typeface="MS PGothic" pitchFamily="34" charset="-128"/>
                  </a:rPr>
                  <a:t>IL-12B</a:t>
                </a:r>
              </a:p>
              <a:p>
                <a:pPr algn="ctr"/>
                <a:r>
                  <a:rPr lang="en-US" sz="1100" i="1" dirty="0" smtClean="0">
                    <a:solidFill>
                      <a:prstClr val="black"/>
                    </a:solidFill>
                    <a:ea typeface="MS PGothic" pitchFamily="34" charset="-128"/>
                  </a:rPr>
                  <a:t>IL-13</a:t>
                </a:r>
              </a:p>
              <a:p>
                <a:pPr algn="ctr"/>
                <a:r>
                  <a:rPr lang="en-GB" sz="1100" i="1" dirty="0" smtClean="0">
                    <a:solidFill>
                      <a:prstClr val="black"/>
                    </a:solidFill>
                  </a:rPr>
                  <a:t>TRAF3IP2</a:t>
                </a:r>
              </a:p>
              <a:p>
                <a:pPr algn="ctr"/>
                <a:endParaRPr lang="en-GB" sz="100" i="1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GB" sz="1100" i="1" dirty="0">
                  <a:solidFill>
                    <a:prstClr val="black"/>
                  </a:solidFill>
                </a:endParaRPr>
              </a:p>
              <a:p>
                <a:pPr algn="ctr"/>
                <a:endParaRPr lang="en-GB" sz="1100" i="1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GB" sz="1100" i="1" dirty="0" smtClean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GB" sz="1100" i="1" dirty="0" smtClean="0">
                    <a:solidFill>
                      <a:prstClr val="black"/>
                    </a:solidFill>
                  </a:rPr>
                  <a:t>TYK2</a:t>
                </a:r>
                <a:endParaRPr lang="en-GB" sz="1100" i="1" dirty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GB" sz="1100" i="1" dirty="0">
                    <a:solidFill>
                      <a:prstClr val="black"/>
                    </a:solidFill>
                  </a:rPr>
                  <a:t>IL28RA</a:t>
                </a:r>
                <a:endParaRPr lang="en-US" sz="1100" dirty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GB" sz="1100" i="1" dirty="0">
                    <a:solidFill>
                      <a:prstClr val="black"/>
                    </a:solidFill>
                  </a:rPr>
                  <a:t>IFIH1</a:t>
                </a:r>
                <a:endParaRPr lang="en-US" sz="1100" dirty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GB" sz="1100" i="1" dirty="0">
                    <a:solidFill>
                      <a:prstClr val="black"/>
                    </a:solidFill>
                  </a:rPr>
                  <a:t>ZNF313</a:t>
                </a:r>
              </a:p>
              <a:p>
                <a:pPr algn="ctr"/>
                <a:r>
                  <a:rPr lang="en-GB" sz="1100" i="1" dirty="0">
                    <a:solidFill>
                      <a:prstClr val="black"/>
                    </a:solidFill>
                  </a:rPr>
                  <a:t>ERAP1</a:t>
                </a:r>
                <a:endParaRPr lang="en-US" sz="1100" dirty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GB" sz="1100" i="1" dirty="0" smtClean="0">
                    <a:solidFill>
                      <a:prstClr val="black"/>
                    </a:solidFill>
                  </a:rPr>
                  <a:t>HLA-C</a:t>
                </a:r>
                <a:endParaRPr lang="en-US" sz="11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71951" y="2789261"/>
                <a:ext cx="11833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a typeface="MS PGothic" pitchFamily="34" charset="-128"/>
                  </a:rPr>
                  <a:t>GENOTYPE</a:t>
                </a:r>
                <a:endParaRPr lang="en-US" sz="1400" b="1" dirty="0">
                  <a:solidFill>
                    <a:prstClr val="black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11" name="Isosceles Triangle 10"/>
            <p:cNvSpPr/>
            <p:nvPr/>
          </p:nvSpPr>
          <p:spPr>
            <a:xfrm rot="5400000">
              <a:off x="2445652" y="2834580"/>
              <a:ext cx="1615827" cy="379723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033886" y="1766146"/>
              <a:ext cx="1798571" cy="2416046"/>
              <a:chOff x="6169813" y="1409314"/>
              <a:chExt cx="1798571" cy="241604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6169813" y="1409314"/>
                <a:ext cx="1798571" cy="2416046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800" b="1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ea typeface="MS PGothic" pitchFamily="34" charset="-128"/>
                  </a:rPr>
                  <a:t>ENVIRONMENT</a:t>
                </a:r>
              </a:p>
              <a:p>
                <a:pPr algn="ctr"/>
                <a:endParaRPr lang="en-US" sz="500" b="1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r>
                  <a:rPr lang="en-US" sz="1100" dirty="0">
                    <a:solidFill>
                      <a:prstClr val="black"/>
                    </a:solidFill>
                    <a:ea typeface="MS PGothic" pitchFamily="34" charset="-128"/>
                  </a:rPr>
                  <a:t>Stress </a:t>
                </a:r>
                <a:r>
                  <a:rPr lang="en-US" sz="1100" dirty="0" smtClean="0">
                    <a:solidFill>
                      <a:prstClr val="black"/>
                    </a:solidFill>
                    <a:ea typeface="MS PGothic" pitchFamily="34" charset="-128"/>
                  </a:rPr>
                  <a:t>      Trauma</a:t>
                </a:r>
                <a:endParaRPr lang="en-US" sz="11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just"/>
                <a:r>
                  <a:rPr lang="en-US" sz="1100" dirty="0" smtClean="0">
                    <a:solidFill>
                      <a:prstClr val="black"/>
                    </a:solidFill>
                    <a:ea typeface="MS PGothic" pitchFamily="34" charset="-128"/>
                  </a:rPr>
                  <a:t>      Drugs       Smoking</a:t>
                </a:r>
                <a:endParaRPr lang="en-US" sz="11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r>
                  <a:rPr lang="en-US" sz="1100" dirty="0" smtClean="0">
                    <a:solidFill>
                      <a:prstClr val="black"/>
                    </a:solidFill>
                    <a:ea typeface="MS PGothic" pitchFamily="34" charset="-128"/>
                  </a:rPr>
                  <a:t>Microorganisms</a:t>
                </a:r>
                <a:endParaRPr lang="en-US" sz="11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>
                  <a:solidFill>
                    <a:prstClr val="black"/>
                  </a:solidFill>
                  <a:ea typeface="MS PGothic" pitchFamily="34" charset="-128"/>
                </a:endParaRPr>
              </a:p>
              <a:p>
                <a:pPr algn="ctr"/>
                <a:endParaRPr lang="en-US" sz="700" dirty="0" smtClean="0">
                  <a:solidFill>
                    <a:prstClr val="black"/>
                  </a:solidFill>
                  <a:ea typeface="MS PGothic" pitchFamily="34" charset="-128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07" t="39970" r="26815" b="17109"/>
              <a:stretch/>
            </p:blipFill>
            <p:spPr>
              <a:xfrm>
                <a:off x="7125991" y="2484111"/>
                <a:ext cx="817679" cy="131252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57" b="17864"/>
              <a:stretch/>
            </p:blipFill>
            <p:spPr>
              <a:xfrm>
                <a:off x="6205039" y="2490994"/>
                <a:ext cx="920952" cy="68536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93" t="50000" r="47609"/>
              <a:stretch/>
            </p:blipFill>
            <p:spPr>
              <a:xfrm rot="16200000">
                <a:off x="6354445" y="3026950"/>
                <a:ext cx="620281" cy="919093"/>
              </a:xfrm>
              <a:prstGeom prst="rect">
                <a:avLst/>
              </a:prstGeom>
            </p:spPr>
          </p:pic>
        </p:grpSp>
        <p:sp>
          <p:nvSpPr>
            <p:cNvPr id="14" name="Down Arrow 13"/>
            <p:cNvSpPr/>
            <p:nvPr/>
          </p:nvSpPr>
          <p:spPr>
            <a:xfrm>
              <a:off x="4349578" y="4088834"/>
              <a:ext cx="407773" cy="988281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23124" y="5287175"/>
              <a:ext cx="328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000" dirty="0" smtClean="0">
                  <a:solidFill>
                    <a:prstClr val="black"/>
                  </a:solidFill>
                </a:rPr>
                <a:t>Φλεγμονογόνες κυτταροκίνες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4034602" y="2385894"/>
              <a:ext cx="1014701" cy="18466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solidFill>
                    <a:prstClr val="black"/>
                  </a:solidFill>
                  <a:ea typeface="MS PGothic" pitchFamily="34" charset="-128"/>
                  <a:cs typeface="Calibri" pitchFamily="34" charset="0"/>
                </a:rPr>
                <a:t>Keratinocytes</a:t>
              </a: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0" y="6636415"/>
            <a:ext cx="6184900" cy="22158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fontAlgn="base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000" kern="0"/>
            </a:lvl1pPr>
          </a:lstStyle>
          <a:p>
            <a:r>
              <a:rPr lang="en-US" dirty="0"/>
              <a:t>Nestle F et al. N </a:t>
            </a:r>
            <a:r>
              <a:rPr lang="en-US" dirty="0" err="1"/>
              <a:t>Engl</a:t>
            </a:r>
            <a:r>
              <a:rPr lang="en-US" dirty="0"/>
              <a:t> J Med. 2009;361:496-509; Capon F et al. J Invest </a:t>
            </a:r>
            <a:r>
              <a:rPr lang="en-US" dirty="0" err="1"/>
              <a:t>Dermatol</a:t>
            </a:r>
            <a:r>
              <a:rPr lang="en-US" dirty="0"/>
              <a:t>. 2012;132:915-922.</a:t>
            </a:r>
          </a:p>
        </p:txBody>
      </p:sp>
    </p:spTree>
    <p:extLst>
      <p:ext uri="{BB962C8B-B14F-4D97-AF65-F5344CB8AC3E}">
        <p14:creationId xmlns:p14="http://schemas.microsoft.com/office/powerpoint/2010/main" val="5597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ld8_c018f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9144000" cy="491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7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11877</TotalTime>
  <Words>1533</Words>
  <Application>Microsoft Macintosh PowerPoint</Application>
  <PresentationFormat>On-screen Show (4:3)</PresentationFormat>
  <Paragraphs>258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 IL17A έχει πιο στοχευμένη δράση, γιατί δρα απευθείας στο κερατινοκύτταρο</vt:lpstr>
      <vt:lpstr>IL-17A a therapeutic target is psoriasis</vt:lpstr>
      <vt:lpstr>IL-17A a therapeutic target is psoriasis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pMHC-based nanomedicines: a new class of drugs that offers a therapeutic solution to the immunological complexity of autoimmune disease</vt:lpstr>
      <vt:lpstr>Immunizing with one antigen – Treating with a Navacim displaying either an epitope from a different CNS autoantigen or an EAE-irrelevant autoantigen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macuser macuser</dc:creator>
  <cp:lastModifiedBy>VP sfddf</cp:lastModifiedBy>
  <cp:revision>164</cp:revision>
  <dcterms:created xsi:type="dcterms:W3CDTF">2016-07-06T13:03:44Z</dcterms:created>
  <dcterms:modified xsi:type="dcterms:W3CDTF">2017-10-06T12:53:52Z</dcterms:modified>
</cp:coreProperties>
</file>