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  <p:sldMasterId id="2147483691" r:id="rId3"/>
    <p:sldMasterId id="2147483716" r:id="rId4"/>
    <p:sldMasterId id="2147483724" r:id="rId5"/>
    <p:sldMasterId id="2147483732" r:id="rId6"/>
    <p:sldMasterId id="2147483739" r:id="rId7"/>
    <p:sldMasterId id="2147483760" r:id="rId8"/>
    <p:sldMasterId id="2147483772" r:id="rId9"/>
    <p:sldMasterId id="2147483799" r:id="rId10"/>
    <p:sldMasterId id="2147483812" r:id="rId11"/>
    <p:sldMasterId id="2147483824" r:id="rId12"/>
  </p:sldMasterIdLst>
  <p:notesMasterIdLst>
    <p:notesMasterId r:id="rId98"/>
  </p:notesMasterIdLst>
  <p:handoutMasterIdLst>
    <p:handoutMasterId r:id="rId99"/>
  </p:handoutMasterIdLst>
  <p:sldIdLst>
    <p:sldId id="329" r:id="rId13"/>
    <p:sldId id="331" r:id="rId14"/>
    <p:sldId id="343" r:id="rId15"/>
    <p:sldId id="443" r:id="rId16"/>
    <p:sldId id="478" r:id="rId17"/>
    <p:sldId id="344" r:id="rId18"/>
    <p:sldId id="356" r:id="rId19"/>
    <p:sldId id="359" r:id="rId20"/>
    <p:sldId id="355" r:id="rId21"/>
    <p:sldId id="345" r:id="rId22"/>
    <p:sldId id="358" r:id="rId23"/>
    <p:sldId id="479" r:id="rId24"/>
    <p:sldId id="360" r:id="rId25"/>
    <p:sldId id="480" r:id="rId26"/>
    <p:sldId id="361" r:id="rId27"/>
    <p:sldId id="346" r:id="rId28"/>
    <p:sldId id="481" r:id="rId29"/>
    <p:sldId id="454" r:id="rId30"/>
    <p:sldId id="349" r:id="rId31"/>
    <p:sldId id="482" r:id="rId32"/>
    <p:sldId id="441" r:id="rId33"/>
    <p:sldId id="433" r:id="rId34"/>
    <p:sldId id="434" r:id="rId35"/>
    <p:sldId id="442" r:id="rId36"/>
    <p:sldId id="437" r:id="rId37"/>
    <p:sldId id="455" r:id="rId38"/>
    <p:sldId id="449" r:id="rId39"/>
    <p:sldId id="351" r:id="rId40"/>
    <p:sldId id="483" r:id="rId41"/>
    <p:sldId id="444" r:id="rId42"/>
    <p:sldId id="453" r:id="rId43"/>
    <p:sldId id="450" r:id="rId44"/>
    <p:sldId id="448" r:id="rId45"/>
    <p:sldId id="484" r:id="rId46"/>
    <p:sldId id="457" r:id="rId47"/>
    <p:sldId id="367" r:id="rId48"/>
    <p:sldId id="456" r:id="rId49"/>
    <p:sldId id="458" r:id="rId50"/>
    <p:sldId id="460" r:id="rId51"/>
    <p:sldId id="369" r:id="rId52"/>
    <p:sldId id="371" r:id="rId53"/>
    <p:sldId id="372" r:id="rId54"/>
    <p:sldId id="379" r:id="rId55"/>
    <p:sldId id="373" r:id="rId56"/>
    <p:sldId id="377" r:id="rId57"/>
    <p:sldId id="374" r:id="rId58"/>
    <p:sldId id="378" r:id="rId59"/>
    <p:sldId id="465" r:id="rId60"/>
    <p:sldId id="467" r:id="rId61"/>
    <p:sldId id="468" r:id="rId62"/>
    <p:sldId id="469" r:id="rId63"/>
    <p:sldId id="353" r:id="rId64"/>
    <p:sldId id="470" r:id="rId65"/>
    <p:sldId id="382" r:id="rId66"/>
    <p:sldId id="383" r:id="rId67"/>
    <p:sldId id="472" r:id="rId68"/>
    <p:sldId id="473" r:id="rId69"/>
    <p:sldId id="384" r:id="rId70"/>
    <p:sldId id="385" r:id="rId71"/>
    <p:sldId id="386" r:id="rId72"/>
    <p:sldId id="474" r:id="rId73"/>
    <p:sldId id="387" r:id="rId74"/>
    <p:sldId id="471" r:id="rId75"/>
    <p:sldId id="390" r:id="rId76"/>
    <p:sldId id="396" r:id="rId77"/>
    <p:sldId id="398" r:id="rId78"/>
    <p:sldId id="399" r:id="rId79"/>
    <p:sldId id="400" r:id="rId80"/>
    <p:sldId id="402" r:id="rId81"/>
    <p:sldId id="401" r:id="rId82"/>
    <p:sldId id="485" r:id="rId83"/>
    <p:sldId id="407" r:id="rId84"/>
    <p:sldId id="416" r:id="rId85"/>
    <p:sldId id="408" r:id="rId86"/>
    <p:sldId id="409" r:id="rId87"/>
    <p:sldId id="410" r:id="rId88"/>
    <p:sldId id="415" r:id="rId89"/>
    <p:sldId id="417" r:id="rId90"/>
    <p:sldId id="421" r:id="rId91"/>
    <p:sldId id="423" r:id="rId92"/>
    <p:sldId id="424" r:id="rId93"/>
    <p:sldId id="475" r:id="rId94"/>
    <p:sldId id="476" r:id="rId95"/>
    <p:sldId id="427" r:id="rId96"/>
    <p:sldId id="429" r:id="rId9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hiddenSlides="1" frameSlides="1"/>
  <p:clrMru>
    <a:srgbClr val="E4E4E4"/>
    <a:srgbClr val="DEDEDE"/>
    <a:srgbClr val="44FDFE"/>
    <a:srgbClr val="1EC5FD"/>
    <a:srgbClr val="7FFFEE"/>
    <a:srgbClr val="660033"/>
    <a:srgbClr val="254061"/>
    <a:srgbClr val="99CC00"/>
    <a:srgbClr val="80008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0989" autoAdjust="0"/>
  </p:normalViewPr>
  <p:slideViewPr>
    <p:cSldViewPr>
      <p:cViewPr varScale="1">
        <p:scale>
          <a:sx n="75" d="100"/>
          <a:sy n="75" d="100"/>
        </p:scale>
        <p:origin x="-196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>
        <p:scale>
          <a:sx n="100" d="100"/>
          <a:sy n="100" d="100"/>
        </p:scale>
        <p:origin x="-2112" y="234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slide" Target="slides/slide81.xml"/><Relationship Id="rId94" Type="http://schemas.openxmlformats.org/officeDocument/2006/relationships/slide" Target="slides/slide82.xml"/><Relationship Id="rId95" Type="http://schemas.openxmlformats.org/officeDocument/2006/relationships/slide" Target="slides/slide83.xml"/><Relationship Id="rId96" Type="http://schemas.openxmlformats.org/officeDocument/2006/relationships/slide" Target="slides/slide84.xml"/><Relationship Id="rId97" Type="http://schemas.openxmlformats.org/officeDocument/2006/relationships/slide" Target="slides/slide85.xml"/><Relationship Id="rId98" Type="http://schemas.openxmlformats.org/officeDocument/2006/relationships/notesMaster" Target="notesMasters/notesMaster1.xml"/><Relationship Id="rId99" Type="http://schemas.openxmlformats.org/officeDocument/2006/relationships/handoutMaster" Target="handoutMasters/handoutMaster1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2791706829798"/>
          <c:y val="0.0346729624537091"/>
          <c:w val="0.903413939586524"/>
          <c:h val="0.913809149684122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chemeClr val="accent1"/>
              </a:solidFill>
            </a:ln>
          </c:spPr>
          <c:marker>
            <c:symbol val="x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Sheet1!$E$25:$E$43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4.899999999999999</c:v>
                  </c:pt>
                  <c:pt idx="2">
                    <c:v>5.399999999999999</c:v>
                  </c:pt>
                  <c:pt idx="3">
                    <c:v>5.400000000000008</c:v>
                  </c:pt>
                  <c:pt idx="4">
                    <c:v>5.300000000000004</c:v>
                  </c:pt>
                  <c:pt idx="5">
                    <c:v>5.200000000000003</c:v>
                  </c:pt>
                  <c:pt idx="6">
                    <c:v>5.100000000000009</c:v>
                  </c:pt>
                  <c:pt idx="7">
                    <c:v>5.200000000000003</c:v>
                  </c:pt>
                  <c:pt idx="8">
                    <c:v>5.200000000000003</c:v>
                  </c:pt>
                  <c:pt idx="9">
                    <c:v>5.099999999999994</c:v>
                  </c:pt>
                  <c:pt idx="10">
                    <c:v>5.099999999999994</c:v>
                  </c:pt>
                  <c:pt idx="11">
                    <c:v>5.299999999999997</c:v>
                  </c:pt>
                  <c:pt idx="12">
                    <c:v>5.199999999999989</c:v>
                  </c:pt>
                  <c:pt idx="13">
                    <c:v>5.099999999999994</c:v>
                  </c:pt>
                  <c:pt idx="14">
                    <c:v>5.200000000000003</c:v>
                  </c:pt>
                  <c:pt idx="15">
                    <c:v>5.300000000000004</c:v>
                  </c:pt>
                  <c:pt idx="16">
                    <c:v>5.399999999999991</c:v>
                  </c:pt>
                  <c:pt idx="17">
                    <c:v>5.400000000000008</c:v>
                  </c:pt>
                  <c:pt idx="18">
                    <c:v>5.399999999999991</c:v>
                  </c:pt>
                </c:numCache>
              </c:numRef>
            </c:plus>
            <c:minus>
              <c:numRef>
                <c:f>Sheet1!$D$25:$D$43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4.899999999999999</c:v>
                  </c:pt>
                  <c:pt idx="2">
                    <c:v>5.5</c:v>
                  </c:pt>
                  <c:pt idx="3">
                    <c:v>5.399999999999999</c:v>
                  </c:pt>
                  <c:pt idx="4">
                    <c:v>5.399999999999999</c:v>
                  </c:pt>
                  <c:pt idx="5">
                    <c:v>5.200000000000003</c:v>
                  </c:pt>
                  <c:pt idx="6">
                    <c:v>5.0</c:v>
                  </c:pt>
                  <c:pt idx="7">
                    <c:v>5.200000000000003</c:v>
                  </c:pt>
                  <c:pt idx="8">
                    <c:v>5.200000000000003</c:v>
                  </c:pt>
                  <c:pt idx="9">
                    <c:v>5.200000000000003</c:v>
                  </c:pt>
                  <c:pt idx="10">
                    <c:v>5.200000000000003</c:v>
                  </c:pt>
                  <c:pt idx="11">
                    <c:v>5.299999999999997</c:v>
                  </c:pt>
                  <c:pt idx="12">
                    <c:v>5.200000000000003</c:v>
                  </c:pt>
                  <c:pt idx="13">
                    <c:v>5.200000000000003</c:v>
                  </c:pt>
                  <c:pt idx="14">
                    <c:v>5.0</c:v>
                  </c:pt>
                  <c:pt idx="15">
                    <c:v>5.300000000000004</c:v>
                  </c:pt>
                  <c:pt idx="16">
                    <c:v>5.300000000000004</c:v>
                  </c:pt>
                  <c:pt idx="17">
                    <c:v>5.399999999999999</c:v>
                  </c:pt>
                  <c:pt idx="18">
                    <c:v>5.300000000000004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Sheet1!$A$2:$A$20</c:f>
              <c:numCache>
                <c:formatCode>@</c:formatCode>
                <c:ptCount val="19"/>
                <c:pt idx="0" formatCode="General">
                  <c:v>0.0</c:v>
                </c:pt>
                <c:pt idx="1">
                  <c:v>15.0</c:v>
                </c:pt>
                <c:pt idx="2">
                  <c:v>29.0</c:v>
                </c:pt>
                <c:pt idx="3">
                  <c:v>57.0</c:v>
                </c:pt>
                <c:pt idx="4" formatCode="General">
                  <c:v>85.0</c:v>
                </c:pt>
                <c:pt idx="5" formatCode="General">
                  <c:v>113.0</c:v>
                </c:pt>
                <c:pt idx="6" formatCode="General">
                  <c:v>141.0</c:v>
                </c:pt>
                <c:pt idx="7" formatCode="General">
                  <c:v>169.0</c:v>
                </c:pt>
                <c:pt idx="8" formatCode="General">
                  <c:v>197.0</c:v>
                </c:pt>
                <c:pt idx="9" formatCode="General">
                  <c:v>225.0</c:v>
                </c:pt>
                <c:pt idx="10" formatCode="General">
                  <c:v>253.0</c:v>
                </c:pt>
                <c:pt idx="11" formatCode="General">
                  <c:v>281.0</c:v>
                </c:pt>
                <c:pt idx="12" formatCode="General">
                  <c:v>309.0</c:v>
                </c:pt>
                <c:pt idx="13" formatCode="General">
                  <c:v>337.0</c:v>
                </c:pt>
                <c:pt idx="14" formatCode="General">
                  <c:v>365.0</c:v>
                </c:pt>
                <c:pt idx="15" formatCode="General">
                  <c:v>449.0</c:v>
                </c:pt>
                <c:pt idx="16" formatCode="General">
                  <c:v>533.0</c:v>
                </c:pt>
                <c:pt idx="17" formatCode="General">
                  <c:v>617.0</c:v>
                </c:pt>
                <c:pt idx="18" formatCode="General">
                  <c:v>729.0</c:v>
                </c:pt>
              </c:numCache>
            </c:numRef>
          </c:xVal>
          <c:yVal>
            <c:numRef>
              <c:f>Sheet1!$B$2:$B$20</c:f>
              <c:numCache>
                <c:formatCode>General</c:formatCode>
                <c:ptCount val="19"/>
                <c:pt idx="0">
                  <c:v>0.0</c:v>
                </c:pt>
                <c:pt idx="1">
                  <c:v>27.4</c:v>
                </c:pt>
                <c:pt idx="2">
                  <c:v>42.5</c:v>
                </c:pt>
                <c:pt idx="3">
                  <c:v>58.8</c:v>
                </c:pt>
                <c:pt idx="4">
                  <c:v>60.1</c:v>
                </c:pt>
                <c:pt idx="5">
                  <c:v>66.0</c:v>
                </c:pt>
                <c:pt idx="6">
                  <c:v>70.1</c:v>
                </c:pt>
                <c:pt idx="7">
                  <c:v>66.0</c:v>
                </c:pt>
                <c:pt idx="8">
                  <c:v>65.7</c:v>
                </c:pt>
                <c:pt idx="9">
                  <c:v>66.4</c:v>
                </c:pt>
                <c:pt idx="10">
                  <c:v>66.7</c:v>
                </c:pt>
                <c:pt idx="11">
                  <c:v>63.5</c:v>
                </c:pt>
                <c:pt idx="12">
                  <c:v>65.4</c:v>
                </c:pt>
                <c:pt idx="13">
                  <c:v>66.4</c:v>
                </c:pt>
                <c:pt idx="14">
                  <c:v>64.5</c:v>
                </c:pt>
                <c:pt idx="15">
                  <c:v>62.6</c:v>
                </c:pt>
                <c:pt idx="16">
                  <c:v>59.7</c:v>
                </c:pt>
                <c:pt idx="17">
                  <c:v>61.0</c:v>
                </c:pt>
                <c:pt idx="18">
                  <c:v>59.7</c:v>
                </c:pt>
              </c:numCache>
            </c:numRef>
          </c:yVal>
          <c:smooth val="0"/>
        </c:ser>
        <c:ser>
          <c:idx val="1"/>
          <c:order val="1"/>
          <c:spPr>
            <a:ln>
              <a:solidFill>
                <a:schemeClr val="accent2"/>
              </a:solidFill>
            </a:ln>
          </c:spPr>
          <c:marker>
            <c:symbol val="circ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Sheet1!$I$25:$I$43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5.100000000000001</c:v>
                  </c:pt>
                  <c:pt idx="2">
                    <c:v>5.399999999999999</c:v>
                  </c:pt>
                  <c:pt idx="3">
                    <c:v>5.300000000000004</c:v>
                  </c:pt>
                  <c:pt idx="4">
                    <c:v>5.200000000000003</c:v>
                  </c:pt>
                  <c:pt idx="5">
                    <c:v>5.0</c:v>
                  </c:pt>
                  <c:pt idx="6">
                    <c:v>5.200000000000003</c:v>
                  </c:pt>
                  <c:pt idx="7">
                    <c:v>5.099999999999994</c:v>
                  </c:pt>
                  <c:pt idx="8">
                    <c:v>5.200000000000003</c:v>
                  </c:pt>
                  <c:pt idx="9">
                    <c:v>5.199999999999989</c:v>
                  </c:pt>
                  <c:pt idx="10">
                    <c:v>5.099999999999994</c:v>
                  </c:pt>
                  <c:pt idx="11">
                    <c:v>5.200000000000003</c:v>
                  </c:pt>
                  <c:pt idx="12">
                    <c:v>5.199999999999996</c:v>
                  </c:pt>
                  <c:pt idx="13">
                    <c:v>5.099999999999994</c:v>
                  </c:pt>
                  <c:pt idx="14">
                    <c:v>5.200000000000003</c:v>
                  </c:pt>
                  <c:pt idx="15">
                    <c:v>5.299999999999997</c:v>
                  </c:pt>
                  <c:pt idx="16">
                    <c:v>5.200000000000003</c:v>
                  </c:pt>
                  <c:pt idx="17">
                    <c:v>5.199999999999996</c:v>
                  </c:pt>
                  <c:pt idx="18">
                    <c:v>5.300000000000004</c:v>
                  </c:pt>
                </c:numCache>
              </c:numRef>
            </c:plus>
            <c:minus>
              <c:numRef>
                <c:f>Sheet1!$H$25:$H$43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5.199999999999997</c:v>
                  </c:pt>
                  <c:pt idx="2">
                    <c:v>5.399999999999999</c:v>
                  </c:pt>
                  <c:pt idx="3">
                    <c:v>5.299999999999997</c:v>
                  </c:pt>
                  <c:pt idx="4">
                    <c:v>5.200000000000003</c:v>
                  </c:pt>
                  <c:pt idx="5">
                    <c:v>5.100000000000001</c:v>
                  </c:pt>
                  <c:pt idx="6">
                    <c:v>5.199999999999996</c:v>
                  </c:pt>
                  <c:pt idx="7">
                    <c:v>5.200000000000003</c:v>
                  </c:pt>
                  <c:pt idx="8">
                    <c:v>5.100000000000001</c:v>
                  </c:pt>
                  <c:pt idx="9">
                    <c:v>5.100000000000009</c:v>
                  </c:pt>
                  <c:pt idx="10">
                    <c:v>5.100000000000001</c:v>
                  </c:pt>
                  <c:pt idx="11">
                    <c:v>5.100000000000001</c:v>
                  </c:pt>
                  <c:pt idx="12">
                    <c:v>5.199999999999996</c:v>
                  </c:pt>
                  <c:pt idx="13">
                    <c:v>5.100000000000009</c:v>
                  </c:pt>
                  <c:pt idx="14">
                    <c:v>5.5</c:v>
                  </c:pt>
                  <c:pt idx="15">
                    <c:v>5.299999999999997</c:v>
                  </c:pt>
                  <c:pt idx="16">
                    <c:v>5.099999999999994</c:v>
                  </c:pt>
                  <c:pt idx="17">
                    <c:v>5.299999999999997</c:v>
                  </c:pt>
                  <c:pt idx="18">
                    <c:v>5.300000000000004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Sheet1!$A$2:$A$20</c:f>
              <c:numCache>
                <c:formatCode>@</c:formatCode>
                <c:ptCount val="19"/>
                <c:pt idx="0" formatCode="General">
                  <c:v>0.0</c:v>
                </c:pt>
                <c:pt idx="1">
                  <c:v>15.0</c:v>
                </c:pt>
                <c:pt idx="2">
                  <c:v>29.0</c:v>
                </c:pt>
                <c:pt idx="3">
                  <c:v>57.0</c:v>
                </c:pt>
                <c:pt idx="4" formatCode="General">
                  <c:v>85.0</c:v>
                </c:pt>
                <c:pt idx="5" formatCode="General">
                  <c:v>113.0</c:v>
                </c:pt>
                <c:pt idx="6" formatCode="General">
                  <c:v>141.0</c:v>
                </c:pt>
                <c:pt idx="7" formatCode="General">
                  <c:v>169.0</c:v>
                </c:pt>
                <c:pt idx="8" formatCode="General">
                  <c:v>197.0</c:v>
                </c:pt>
                <c:pt idx="9" formatCode="General">
                  <c:v>225.0</c:v>
                </c:pt>
                <c:pt idx="10" formatCode="General">
                  <c:v>253.0</c:v>
                </c:pt>
                <c:pt idx="11" formatCode="General">
                  <c:v>281.0</c:v>
                </c:pt>
                <c:pt idx="12" formatCode="General">
                  <c:v>309.0</c:v>
                </c:pt>
                <c:pt idx="13" formatCode="General">
                  <c:v>337.0</c:v>
                </c:pt>
                <c:pt idx="14" formatCode="General">
                  <c:v>365.0</c:v>
                </c:pt>
                <c:pt idx="15" formatCode="General">
                  <c:v>449.0</c:v>
                </c:pt>
                <c:pt idx="16" formatCode="General">
                  <c:v>533.0</c:v>
                </c:pt>
                <c:pt idx="17" formatCode="General">
                  <c:v>617.0</c:v>
                </c:pt>
                <c:pt idx="18" formatCode="General">
                  <c:v>729.0</c:v>
                </c:pt>
              </c:numCache>
            </c:numRef>
          </c:xVal>
          <c:yVal>
            <c:numRef>
              <c:f>Sheet1!$C$2:$C$20</c:f>
              <c:numCache>
                <c:formatCode>General</c:formatCode>
                <c:ptCount val="19"/>
                <c:pt idx="0">
                  <c:v>0.0</c:v>
                </c:pt>
                <c:pt idx="1">
                  <c:v>35.4</c:v>
                </c:pt>
                <c:pt idx="2">
                  <c:v>47.6</c:v>
                </c:pt>
                <c:pt idx="3">
                  <c:v>60.4</c:v>
                </c:pt>
                <c:pt idx="4">
                  <c:v>62.5</c:v>
                </c:pt>
                <c:pt idx="5">
                  <c:v>67.7</c:v>
                </c:pt>
                <c:pt idx="6">
                  <c:v>64.3</c:v>
                </c:pt>
                <c:pt idx="7">
                  <c:v>66.2</c:v>
                </c:pt>
                <c:pt idx="8">
                  <c:v>65.2</c:v>
                </c:pt>
                <c:pt idx="9">
                  <c:v>64.9</c:v>
                </c:pt>
                <c:pt idx="10">
                  <c:v>66.5</c:v>
                </c:pt>
                <c:pt idx="11">
                  <c:v>65.2</c:v>
                </c:pt>
                <c:pt idx="12">
                  <c:v>63.4</c:v>
                </c:pt>
                <c:pt idx="13">
                  <c:v>67.4</c:v>
                </c:pt>
                <c:pt idx="14">
                  <c:v>63.7</c:v>
                </c:pt>
                <c:pt idx="15">
                  <c:v>61.3</c:v>
                </c:pt>
                <c:pt idx="16">
                  <c:v>64.6</c:v>
                </c:pt>
                <c:pt idx="17">
                  <c:v>61.9</c:v>
                </c:pt>
                <c:pt idx="18">
                  <c:v>60.1</c:v>
                </c:pt>
              </c:numCache>
            </c:numRef>
          </c:yVal>
          <c:smooth val="0"/>
        </c:ser>
        <c:ser>
          <c:idx val="2"/>
          <c:order val="2"/>
          <c:spPr>
            <a:ln>
              <a:solidFill>
                <a:schemeClr val="accent2"/>
              </a:solidFill>
            </a:ln>
          </c:spPr>
          <c:marker>
            <c:symbol val="circ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Sheet1!$O$25:$O$43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2.599999999999999</c:v>
                  </c:pt>
                  <c:pt idx="2">
                    <c:v>3.800000000000001</c:v>
                  </c:pt>
                  <c:pt idx="3">
                    <c:v>4.899999999999999</c:v>
                  </c:pt>
                  <c:pt idx="4">
                    <c:v>5.100000000000001</c:v>
                  </c:pt>
                  <c:pt idx="5">
                    <c:v>5.399999999999999</c:v>
                  </c:pt>
                  <c:pt idx="6">
                    <c:v>5.400000000000008</c:v>
                  </c:pt>
                  <c:pt idx="7">
                    <c:v>5.300000000000004</c:v>
                  </c:pt>
                  <c:pt idx="8">
                    <c:v>5.5</c:v>
                  </c:pt>
                  <c:pt idx="9">
                    <c:v>5.399999999999999</c:v>
                  </c:pt>
                  <c:pt idx="10">
                    <c:v>5.5</c:v>
                  </c:pt>
                  <c:pt idx="11">
                    <c:v>5.399999999999999</c:v>
                  </c:pt>
                  <c:pt idx="12">
                    <c:v>5.5</c:v>
                  </c:pt>
                  <c:pt idx="13">
                    <c:v>5.5</c:v>
                  </c:pt>
                  <c:pt idx="14">
                    <c:v>5.5</c:v>
                  </c:pt>
                  <c:pt idx="15">
                    <c:v>5.5</c:v>
                  </c:pt>
                  <c:pt idx="16">
                    <c:v>5.5</c:v>
                  </c:pt>
                  <c:pt idx="17">
                    <c:v>5.399999999999999</c:v>
                  </c:pt>
                  <c:pt idx="18">
                    <c:v>5.399999999999999</c:v>
                  </c:pt>
                </c:numCache>
              </c:numRef>
            </c:plus>
            <c:minus>
              <c:numRef>
                <c:f>Sheet1!$N$25:$N$43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2.6</c:v>
                  </c:pt>
                  <c:pt idx="2">
                    <c:v>3.699999999999999</c:v>
                  </c:pt>
                  <c:pt idx="3">
                    <c:v>4.899999999999999</c:v>
                  </c:pt>
                  <c:pt idx="4">
                    <c:v>5.199999999999997</c:v>
                  </c:pt>
                  <c:pt idx="5">
                    <c:v>5.399999999999999</c:v>
                  </c:pt>
                  <c:pt idx="6">
                    <c:v>5.5</c:v>
                  </c:pt>
                  <c:pt idx="7">
                    <c:v>5.399999999999999</c:v>
                  </c:pt>
                  <c:pt idx="8">
                    <c:v>5.5</c:v>
                  </c:pt>
                  <c:pt idx="9">
                    <c:v>5.5</c:v>
                  </c:pt>
                  <c:pt idx="10">
                    <c:v>5.399999999999999</c:v>
                  </c:pt>
                  <c:pt idx="11">
                    <c:v>5.5</c:v>
                  </c:pt>
                  <c:pt idx="12">
                    <c:v>5.5</c:v>
                  </c:pt>
                  <c:pt idx="13">
                    <c:v>5.5</c:v>
                  </c:pt>
                  <c:pt idx="14">
                    <c:v>5.5</c:v>
                  </c:pt>
                  <c:pt idx="15">
                    <c:v>5.399999999999999</c:v>
                  </c:pt>
                  <c:pt idx="16">
                    <c:v>5.399999999999999</c:v>
                  </c:pt>
                  <c:pt idx="17">
                    <c:v>5.5</c:v>
                  </c:pt>
                  <c:pt idx="18">
                    <c:v>5.5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Sheet1!$A$2:$A$20</c:f>
              <c:numCache>
                <c:formatCode>@</c:formatCode>
                <c:ptCount val="19"/>
                <c:pt idx="0" formatCode="General">
                  <c:v>0.0</c:v>
                </c:pt>
                <c:pt idx="1">
                  <c:v>15.0</c:v>
                </c:pt>
                <c:pt idx="2">
                  <c:v>29.0</c:v>
                </c:pt>
                <c:pt idx="3">
                  <c:v>57.0</c:v>
                </c:pt>
                <c:pt idx="4" formatCode="General">
                  <c:v>85.0</c:v>
                </c:pt>
                <c:pt idx="5" formatCode="General">
                  <c:v>113.0</c:v>
                </c:pt>
                <c:pt idx="6" formatCode="General">
                  <c:v>141.0</c:v>
                </c:pt>
                <c:pt idx="7" formatCode="General">
                  <c:v>169.0</c:v>
                </c:pt>
                <c:pt idx="8" formatCode="General">
                  <c:v>197.0</c:v>
                </c:pt>
                <c:pt idx="9" formatCode="General">
                  <c:v>225.0</c:v>
                </c:pt>
                <c:pt idx="10" formatCode="General">
                  <c:v>253.0</c:v>
                </c:pt>
                <c:pt idx="11" formatCode="General">
                  <c:v>281.0</c:v>
                </c:pt>
                <c:pt idx="12" formatCode="General">
                  <c:v>309.0</c:v>
                </c:pt>
                <c:pt idx="13" formatCode="General">
                  <c:v>337.0</c:v>
                </c:pt>
                <c:pt idx="14" formatCode="General">
                  <c:v>365.0</c:v>
                </c:pt>
                <c:pt idx="15" formatCode="General">
                  <c:v>449.0</c:v>
                </c:pt>
                <c:pt idx="16" formatCode="General">
                  <c:v>533.0</c:v>
                </c:pt>
                <c:pt idx="17" formatCode="General">
                  <c:v>617.0</c:v>
                </c:pt>
                <c:pt idx="18" formatCode="General">
                  <c:v>729.0</c:v>
                </c:pt>
              </c:numCache>
            </c:numRef>
          </c:xVal>
          <c:yVal>
            <c:numRef>
              <c:f>Sheet1!$L$2:$L$20</c:f>
              <c:numCache>
                <c:formatCode>General</c:formatCode>
                <c:ptCount val="19"/>
                <c:pt idx="0">
                  <c:v>0.0</c:v>
                </c:pt>
                <c:pt idx="1">
                  <c:v>6.0</c:v>
                </c:pt>
                <c:pt idx="2">
                  <c:v>13.5</c:v>
                </c:pt>
                <c:pt idx="3">
                  <c:v>27.4</c:v>
                </c:pt>
                <c:pt idx="4">
                  <c:v>32.4</c:v>
                </c:pt>
                <c:pt idx="5">
                  <c:v>40.6</c:v>
                </c:pt>
                <c:pt idx="6">
                  <c:v>42.8</c:v>
                </c:pt>
                <c:pt idx="7">
                  <c:v>40.3</c:v>
                </c:pt>
                <c:pt idx="8">
                  <c:v>45.3</c:v>
                </c:pt>
                <c:pt idx="9">
                  <c:v>42.5</c:v>
                </c:pt>
                <c:pt idx="10">
                  <c:v>46.5</c:v>
                </c:pt>
                <c:pt idx="11">
                  <c:v>45.0</c:v>
                </c:pt>
                <c:pt idx="12">
                  <c:v>45.9</c:v>
                </c:pt>
                <c:pt idx="13">
                  <c:v>49.7</c:v>
                </c:pt>
                <c:pt idx="14">
                  <c:v>45.9</c:v>
                </c:pt>
                <c:pt idx="15">
                  <c:v>46.5</c:v>
                </c:pt>
                <c:pt idx="16">
                  <c:v>46.5</c:v>
                </c:pt>
                <c:pt idx="17">
                  <c:v>45.0</c:v>
                </c:pt>
                <c:pt idx="18">
                  <c:v>44.7</c:v>
                </c:pt>
              </c:numCache>
            </c:numRef>
          </c:yVal>
          <c:smooth val="0"/>
        </c:ser>
        <c:ser>
          <c:idx val="3"/>
          <c:order val="3"/>
          <c:spPr>
            <a:ln>
              <a:solidFill>
                <a:schemeClr val="accent1"/>
              </a:solidFill>
            </a:ln>
          </c:spPr>
          <c:marker>
            <c:symbol val="squar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Sheet1!$S$25:$S$43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3.200000000000001</c:v>
                  </c:pt>
                  <c:pt idx="2">
                    <c:v>4.0</c:v>
                  </c:pt>
                  <c:pt idx="3">
                    <c:v>4.899999999999999</c:v>
                  </c:pt>
                  <c:pt idx="4">
                    <c:v>5.199999999999996</c:v>
                  </c:pt>
                  <c:pt idx="5">
                    <c:v>5.299999999999997</c:v>
                  </c:pt>
                  <c:pt idx="6">
                    <c:v>5.299999999999997</c:v>
                  </c:pt>
                  <c:pt idx="7">
                    <c:v>5.399999999999999</c:v>
                  </c:pt>
                  <c:pt idx="8">
                    <c:v>5.299999999999997</c:v>
                  </c:pt>
                  <c:pt idx="9">
                    <c:v>5.399999999999999</c:v>
                  </c:pt>
                  <c:pt idx="10">
                    <c:v>5.400000000000008</c:v>
                  </c:pt>
                  <c:pt idx="11">
                    <c:v>5.399999999999999</c:v>
                  </c:pt>
                  <c:pt idx="12">
                    <c:v>5.399999999999999</c:v>
                  </c:pt>
                  <c:pt idx="13">
                    <c:v>5.399999999999999</c:v>
                  </c:pt>
                  <c:pt idx="14">
                    <c:v>5.399999999999999</c:v>
                  </c:pt>
                  <c:pt idx="15">
                    <c:v>5.399999999999999</c:v>
                  </c:pt>
                  <c:pt idx="16">
                    <c:v>5.400000000000008</c:v>
                  </c:pt>
                  <c:pt idx="17">
                    <c:v>5.399999999999999</c:v>
                  </c:pt>
                  <c:pt idx="18">
                    <c:v>5.399999999999999</c:v>
                  </c:pt>
                </c:numCache>
              </c:numRef>
            </c:plus>
            <c:minus>
              <c:numRef>
                <c:f>Sheet1!$R$25:$R$43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3.099999999999999</c:v>
                  </c:pt>
                  <c:pt idx="2">
                    <c:v>4.100000000000001</c:v>
                  </c:pt>
                  <c:pt idx="3">
                    <c:v>5.0</c:v>
                  </c:pt>
                  <c:pt idx="4">
                    <c:v>5.100000000000001</c:v>
                  </c:pt>
                  <c:pt idx="5">
                    <c:v>5.400000000000008</c:v>
                  </c:pt>
                  <c:pt idx="6">
                    <c:v>5.399999999999999</c:v>
                  </c:pt>
                  <c:pt idx="7">
                    <c:v>5.300000000000004</c:v>
                  </c:pt>
                  <c:pt idx="8">
                    <c:v>5.399999999999999</c:v>
                  </c:pt>
                  <c:pt idx="9">
                    <c:v>5.399999999999999</c:v>
                  </c:pt>
                  <c:pt idx="10">
                    <c:v>5.399999999999999</c:v>
                  </c:pt>
                  <c:pt idx="11">
                    <c:v>5.400000000000008</c:v>
                  </c:pt>
                  <c:pt idx="12">
                    <c:v>5.400000000000008</c:v>
                  </c:pt>
                  <c:pt idx="13">
                    <c:v>5.399999999999999</c:v>
                  </c:pt>
                  <c:pt idx="14">
                    <c:v>5.399999999999999</c:v>
                  </c:pt>
                  <c:pt idx="15">
                    <c:v>5.399999999999999</c:v>
                  </c:pt>
                  <c:pt idx="16">
                    <c:v>5.399999999999999</c:v>
                  </c:pt>
                  <c:pt idx="17">
                    <c:v>5.399999999999999</c:v>
                  </c:pt>
                  <c:pt idx="18">
                    <c:v>5.399999999999999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Sheet1!$A$2:$A$20</c:f>
              <c:numCache>
                <c:formatCode>@</c:formatCode>
                <c:ptCount val="19"/>
                <c:pt idx="0" formatCode="General">
                  <c:v>0.0</c:v>
                </c:pt>
                <c:pt idx="1">
                  <c:v>15.0</c:v>
                </c:pt>
                <c:pt idx="2">
                  <c:v>29.0</c:v>
                </c:pt>
                <c:pt idx="3">
                  <c:v>57.0</c:v>
                </c:pt>
                <c:pt idx="4" formatCode="General">
                  <c:v>85.0</c:v>
                </c:pt>
                <c:pt idx="5" formatCode="General">
                  <c:v>113.0</c:v>
                </c:pt>
                <c:pt idx="6" formatCode="General">
                  <c:v>141.0</c:v>
                </c:pt>
                <c:pt idx="7" formatCode="General">
                  <c:v>169.0</c:v>
                </c:pt>
                <c:pt idx="8" formatCode="General">
                  <c:v>197.0</c:v>
                </c:pt>
                <c:pt idx="9" formatCode="General">
                  <c:v>225.0</c:v>
                </c:pt>
                <c:pt idx="10" formatCode="General">
                  <c:v>253.0</c:v>
                </c:pt>
                <c:pt idx="11" formatCode="General">
                  <c:v>281.0</c:v>
                </c:pt>
                <c:pt idx="12" formatCode="General">
                  <c:v>309.0</c:v>
                </c:pt>
                <c:pt idx="13" formatCode="General">
                  <c:v>337.0</c:v>
                </c:pt>
                <c:pt idx="14" formatCode="General">
                  <c:v>365.0</c:v>
                </c:pt>
                <c:pt idx="15" formatCode="General">
                  <c:v>449.0</c:v>
                </c:pt>
                <c:pt idx="16" formatCode="General">
                  <c:v>533.0</c:v>
                </c:pt>
                <c:pt idx="17" formatCode="General">
                  <c:v>617.0</c:v>
                </c:pt>
                <c:pt idx="18" formatCode="General">
                  <c:v>729.0</c:v>
                </c:pt>
              </c:numCache>
            </c:numRef>
          </c:xVal>
          <c:yVal>
            <c:numRef>
              <c:f>Sheet1!$M$2:$M$20</c:f>
              <c:numCache>
                <c:formatCode>General</c:formatCode>
                <c:ptCount val="19"/>
                <c:pt idx="0">
                  <c:v>0.0</c:v>
                </c:pt>
                <c:pt idx="1">
                  <c:v>9.1</c:v>
                </c:pt>
                <c:pt idx="2">
                  <c:v>17.1</c:v>
                </c:pt>
                <c:pt idx="3">
                  <c:v>29.6</c:v>
                </c:pt>
                <c:pt idx="4">
                  <c:v>34.1</c:v>
                </c:pt>
                <c:pt idx="5">
                  <c:v>41.2</c:v>
                </c:pt>
                <c:pt idx="6">
                  <c:v>42.1</c:v>
                </c:pt>
                <c:pt idx="7">
                  <c:v>40.2</c:v>
                </c:pt>
                <c:pt idx="8">
                  <c:v>43.0</c:v>
                </c:pt>
                <c:pt idx="9">
                  <c:v>46.6</c:v>
                </c:pt>
                <c:pt idx="10">
                  <c:v>46.3</c:v>
                </c:pt>
                <c:pt idx="11">
                  <c:v>49.7</c:v>
                </c:pt>
                <c:pt idx="12">
                  <c:v>44.2</c:v>
                </c:pt>
                <c:pt idx="13">
                  <c:v>46.0</c:v>
                </c:pt>
                <c:pt idx="14">
                  <c:v>46.0</c:v>
                </c:pt>
                <c:pt idx="15">
                  <c:v>46.0</c:v>
                </c:pt>
                <c:pt idx="16">
                  <c:v>46.3</c:v>
                </c:pt>
                <c:pt idx="17">
                  <c:v>44.5</c:v>
                </c:pt>
                <c:pt idx="18">
                  <c:v>46.6</c:v>
                </c:pt>
              </c:numCache>
            </c:numRef>
          </c:yVal>
          <c:smooth val="0"/>
        </c:ser>
        <c:ser>
          <c:idx val="4"/>
          <c:order val="4"/>
          <c:spPr>
            <a:ln>
              <a:solidFill>
                <a:schemeClr val="accent2"/>
              </a:solidFill>
            </a:ln>
          </c:spPr>
          <c:marker>
            <c:symbol val="circ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Sheet1!$Y$25:$Y$43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1.1</c:v>
                  </c:pt>
                  <c:pt idx="2">
                    <c:v>2.3</c:v>
                  </c:pt>
                  <c:pt idx="3">
                    <c:v>3.4</c:v>
                  </c:pt>
                  <c:pt idx="4">
                    <c:v>4.199999999999997</c:v>
                  </c:pt>
                  <c:pt idx="5">
                    <c:v>4.399999999999999</c:v>
                  </c:pt>
                  <c:pt idx="6">
                    <c:v>4.399999999999999</c:v>
                  </c:pt>
                  <c:pt idx="7">
                    <c:v>4.399999999999999</c:v>
                  </c:pt>
                  <c:pt idx="8">
                    <c:v>4.699999999999997</c:v>
                  </c:pt>
                  <c:pt idx="9">
                    <c:v>4.699999999999997</c:v>
                  </c:pt>
                  <c:pt idx="10">
                    <c:v>4.699999999999997</c:v>
                  </c:pt>
                  <c:pt idx="11">
                    <c:v>4.800000000000001</c:v>
                  </c:pt>
                  <c:pt idx="12">
                    <c:v>4.999999999999996</c:v>
                  </c:pt>
                  <c:pt idx="13">
                    <c:v>5.099999999999998</c:v>
                  </c:pt>
                  <c:pt idx="14">
                    <c:v>5.0</c:v>
                  </c:pt>
                  <c:pt idx="15">
                    <c:v>5.0</c:v>
                  </c:pt>
                  <c:pt idx="16">
                    <c:v>5.000000000000004</c:v>
                  </c:pt>
                  <c:pt idx="17">
                    <c:v>5.0</c:v>
                  </c:pt>
                  <c:pt idx="18">
                    <c:v>5.100000000000001</c:v>
                  </c:pt>
                </c:numCache>
              </c:numRef>
            </c:plus>
            <c:minus>
              <c:numRef>
                <c:f>Sheet1!$X$25:$X$43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0.9</c:v>
                  </c:pt>
                  <c:pt idx="2">
                    <c:v>2.3</c:v>
                  </c:pt>
                  <c:pt idx="3">
                    <c:v>3.4</c:v>
                  </c:pt>
                  <c:pt idx="4">
                    <c:v>4.200000000000001</c:v>
                  </c:pt>
                  <c:pt idx="5">
                    <c:v>4.4</c:v>
                  </c:pt>
                  <c:pt idx="6">
                    <c:v>4.4</c:v>
                  </c:pt>
                  <c:pt idx="7">
                    <c:v>4.5</c:v>
                  </c:pt>
                  <c:pt idx="8">
                    <c:v>4.700000000000003</c:v>
                  </c:pt>
                  <c:pt idx="9">
                    <c:v>4.699999999999997</c:v>
                  </c:pt>
                  <c:pt idx="10">
                    <c:v>4.700000000000003</c:v>
                  </c:pt>
                  <c:pt idx="11">
                    <c:v>4.699999999999997</c:v>
                  </c:pt>
                  <c:pt idx="12">
                    <c:v>4.900000000000002</c:v>
                  </c:pt>
                  <c:pt idx="13">
                    <c:v>5.100000000000001</c:v>
                  </c:pt>
                  <c:pt idx="14">
                    <c:v>5.0</c:v>
                  </c:pt>
                  <c:pt idx="15">
                    <c:v>5.0</c:v>
                  </c:pt>
                  <c:pt idx="16">
                    <c:v>5.0</c:v>
                  </c:pt>
                  <c:pt idx="17">
                    <c:v>5.099999999999998</c:v>
                  </c:pt>
                  <c:pt idx="18">
                    <c:v>5.100000000000001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Sheet1!$A$2:$A$20</c:f>
              <c:numCache>
                <c:formatCode>@</c:formatCode>
                <c:ptCount val="19"/>
                <c:pt idx="0" formatCode="General">
                  <c:v>0.0</c:v>
                </c:pt>
                <c:pt idx="1">
                  <c:v>15.0</c:v>
                </c:pt>
                <c:pt idx="2">
                  <c:v>29.0</c:v>
                </c:pt>
                <c:pt idx="3">
                  <c:v>57.0</c:v>
                </c:pt>
                <c:pt idx="4" formatCode="General">
                  <c:v>85.0</c:v>
                </c:pt>
                <c:pt idx="5" formatCode="General">
                  <c:v>113.0</c:v>
                </c:pt>
                <c:pt idx="6" formatCode="General">
                  <c:v>141.0</c:v>
                </c:pt>
                <c:pt idx="7" formatCode="General">
                  <c:v>169.0</c:v>
                </c:pt>
                <c:pt idx="8" formatCode="General">
                  <c:v>197.0</c:v>
                </c:pt>
                <c:pt idx="9" formatCode="General">
                  <c:v>225.0</c:v>
                </c:pt>
                <c:pt idx="10" formatCode="General">
                  <c:v>253.0</c:v>
                </c:pt>
                <c:pt idx="11" formatCode="General">
                  <c:v>281.0</c:v>
                </c:pt>
                <c:pt idx="12" formatCode="General">
                  <c:v>309.0</c:v>
                </c:pt>
                <c:pt idx="13" formatCode="General">
                  <c:v>337.0</c:v>
                </c:pt>
                <c:pt idx="14" formatCode="General">
                  <c:v>365.0</c:v>
                </c:pt>
                <c:pt idx="15" formatCode="General">
                  <c:v>449.0</c:v>
                </c:pt>
                <c:pt idx="16" formatCode="General">
                  <c:v>533.0</c:v>
                </c:pt>
                <c:pt idx="17" formatCode="General">
                  <c:v>617.0</c:v>
                </c:pt>
                <c:pt idx="18" formatCode="General">
                  <c:v>729.0</c:v>
                </c:pt>
              </c:numCache>
            </c:numRef>
          </c:xVal>
          <c:yVal>
            <c:numRef>
              <c:f>Sheet1!$V$2:$V$20</c:f>
              <c:numCache>
                <c:formatCode>General</c:formatCode>
                <c:ptCount val="19"/>
                <c:pt idx="0">
                  <c:v>0.0</c:v>
                </c:pt>
                <c:pt idx="1">
                  <c:v>0.9</c:v>
                </c:pt>
                <c:pt idx="2">
                  <c:v>4.7</c:v>
                </c:pt>
                <c:pt idx="3">
                  <c:v>11.0</c:v>
                </c:pt>
                <c:pt idx="4">
                  <c:v>17.3</c:v>
                </c:pt>
                <c:pt idx="5">
                  <c:v>19.8</c:v>
                </c:pt>
                <c:pt idx="6">
                  <c:v>19.8</c:v>
                </c:pt>
                <c:pt idx="7">
                  <c:v>20.8</c:v>
                </c:pt>
                <c:pt idx="8">
                  <c:v>23.6</c:v>
                </c:pt>
                <c:pt idx="9">
                  <c:v>24.2</c:v>
                </c:pt>
                <c:pt idx="10">
                  <c:v>23.6</c:v>
                </c:pt>
                <c:pt idx="11">
                  <c:v>24.5</c:v>
                </c:pt>
                <c:pt idx="12">
                  <c:v>28.3</c:v>
                </c:pt>
                <c:pt idx="13">
                  <c:v>30.8</c:v>
                </c:pt>
                <c:pt idx="14">
                  <c:v>28.6</c:v>
                </c:pt>
                <c:pt idx="15">
                  <c:v>28.9</c:v>
                </c:pt>
                <c:pt idx="16">
                  <c:v>29.2</c:v>
                </c:pt>
                <c:pt idx="17">
                  <c:v>29.9</c:v>
                </c:pt>
                <c:pt idx="18">
                  <c:v>31.1</c:v>
                </c:pt>
              </c:numCache>
            </c:numRef>
          </c:yVal>
          <c:smooth val="0"/>
        </c:ser>
        <c:ser>
          <c:idx val="5"/>
          <c:order val="5"/>
          <c:spPr>
            <a:ln>
              <a:solidFill>
                <a:schemeClr val="accent1"/>
              </a:solidFill>
            </a:ln>
          </c:spPr>
          <c:marker>
            <c:symbol val="x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Sheet1!$AC$25:$AC$43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1.2</c:v>
                  </c:pt>
                  <c:pt idx="2">
                    <c:v>2.0</c:v>
                  </c:pt>
                  <c:pt idx="3">
                    <c:v>3.399999999999998</c:v>
                  </c:pt>
                  <c:pt idx="4">
                    <c:v>3.5</c:v>
                  </c:pt>
                  <c:pt idx="5">
                    <c:v>4.300000000000001</c:v>
                  </c:pt>
                  <c:pt idx="6">
                    <c:v>4.6</c:v>
                  </c:pt>
                  <c:pt idx="7">
                    <c:v>4.5</c:v>
                  </c:pt>
                  <c:pt idx="8">
                    <c:v>4.399999999999999</c:v>
                  </c:pt>
                  <c:pt idx="9">
                    <c:v>4.699999999999997</c:v>
                  </c:pt>
                  <c:pt idx="10">
                    <c:v>4.800000000000001</c:v>
                  </c:pt>
                  <c:pt idx="11">
                    <c:v>4.899999999999999</c:v>
                  </c:pt>
                  <c:pt idx="12">
                    <c:v>4.800000000000001</c:v>
                  </c:pt>
                  <c:pt idx="13">
                    <c:v>4.800000000000001</c:v>
                  </c:pt>
                  <c:pt idx="14">
                    <c:v>4.800000000000001</c:v>
                  </c:pt>
                  <c:pt idx="15">
                    <c:v>4.800000000000001</c:v>
                  </c:pt>
                  <c:pt idx="16">
                    <c:v>4.800000000000001</c:v>
                  </c:pt>
                  <c:pt idx="17">
                    <c:v>4.899999999999999</c:v>
                  </c:pt>
                  <c:pt idx="18">
                    <c:v>4.900000000000002</c:v>
                  </c:pt>
                </c:numCache>
              </c:numRef>
            </c:plus>
            <c:minus>
              <c:numRef>
                <c:f>Sheet1!$AB$25:$AB$43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1.2</c:v>
                  </c:pt>
                  <c:pt idx="2">
                    <c:v>2.1</c:v>
                  </c:pt>
                  <c:pt idx="3">
                    <c:v>3.4</c:v>
                  </c:pt>
                  <c:pt idx="4">
                    <c:v>3.5</c:v>
                  </c:pt>
                  <c:pt idx="5">
                    <c:v>4.300000000000001</c:v>
                  </c:pt>
                  <c:pt idx="6">
                    <c:v>4.6</c:v>
                  </c:pt>
                  <c:pt idx="7">
                    <c:v>4.599999999999998</c:v>
                  </c:pt>
                  <c:pt idx="8">
                    <c:v>4.5</c:v>
                  </c:pt>
                  <c:pt idx="9">
                    <c:v>4.699999999999997</c:v>
                  </c:pt>
                  <c:pt idx="10">
                    <c:v>4.699999999999997</c:v>
                  </c:pt>
                  <c:pt idx="11">
                    <c:v>4.800000000000001</c:v>
                  </c:pt>
                  <c:pt idx="12">
                    <c:v>4.699999999999997</c:v>
                  </c:pt>
                  <c:pt idx="13">
                    <c:v>4.800000000000001</c:v>
                  </c:pt>
                  <c:pt idx="14">
                    <c:v>4.699999999999997</c:v>
                  </c:pt>
                  <c:pt idx="15">
                    <c:v>4.699999999999997</c:v>
                  </c:pt>
                  <c:pt idx="16">
                    <c:v>4.800000000000001</c:v>
                  </c:pt>
                  <c:pt idx="17">
                    <c:v>4.899999999999999</c:v>
                  </c:pt>
                  <c:pt idx="18">
                    <c:v>5.0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Sheet1!$A$2:$A$20</c:f>
              <c:numCache>
                <c:formatCode>@</c:formatCode>
                <c:ptCount val="19"/>
                <c:pt idx="0" formatCode="General">
                  <c:v>0.0</c:v>
                </c:pt>
                <c:pt idx="1">
                  <c:v>15.0</c:v>
                </c:pt>
                <c:pt idx="2">
                  <c:v>29.0</c:v>
                </c:pt>
                <c:pt idx="3">
                  <c:v>57.0</c:v>
                </c:pt>
                <c:pt idx="4" formatCode="General">
                  <c:v>85.0</c:v>
                </c:pt>
                <c:pt idx="5" formatCode="General">
                  <c:v>113.0</c:v>
                </c:pt>
                <c:pt idx="6" formatCode="General">
                  <c:v>141.0</c:v>
                </c:pt>
                <c:pt idx="7" formatCode="General">
                  <c:v>169.0</c:v>
                </c:pt>
                <c:pt idx="8" formatCode="General">
                  <c:v>197.0</c:v>
                </c:pt>
                <c:pt idx="9" formatCode="General">
                  <c:v>225.0</c:v>
                </c:pt>
                <c:pt idx="10" formatCode="General">
                  <c:v>253.0</c:v>
                </c:pt>
                <c:pt idx="11" formatCode="General">
                  <c:v>281.0</c:v>
                </c:pt>
                <c:pt idx="12" formatCode="General">
                  <c:v>309.0</c:v>
                </c:pt>
                <c:pt idx="13" formatCode="General">
                  <c:v>337.0</c:v>
                </c:pt>
                <c:pt idx="14" formatCode="General">
                  <c:v>365.0</c:v>
                </c:pt>
                <c:pt idx="15" formatCode="General">
                  <c:v>449.0</c:v>
                </c:pt>
                <c:pt idx="16" formatCode="General">
                  <c:v>533.0</c:v>
                </c:pt>
                <c:pt idx="17" formatCode="General">
                  <c:v>617.0</c:v>
                </c:pt>
                <c:pt idx="18" formatCode="General">
                  <c:v>729.0</c:v>
                </c:pt>
              </c:numCache>
            </c:numRef>
          </c:xVal>
          <c:yVal>
            <c:numRef>
              <c:f>Sheet1!$W$2:$W$20</c:f>
              <c:numCache>
                <c:formatCode>General</c:formatCode>
                <c:ptCount val="19"/>
                <c:pt idx="0">
                  <c:v>0.0</c:v>
                </c:pt>
                <c:pt idx="1">
                  <c:v>1.2</c:v>
                </c:pt>
                <c:pt idx="2">
                  <c:v>3.7</c:v>
                </c:pt>
                <c:pt idx="3">
                  <c:v>11.3</c:v>
                </c:pt>
                <c:pt idx="4">
                  <c:v>11.9</c:v>
                </c:pt>
                <c:pt idx="5">
                  <c:v>19.8</c:v>
                </c:pt>
                <c:pt idx="6">
                  <c:v>23.5</c:v>
                </c:pt>
                <c:pt idx="7">
                  <c:v>23.2</c:v>
                </c:pt>
                <c:pt idx="8">
                  <c:v>22.0</c:v>
                </c:pt>
                <c:pt idx="9">
                  <c:v>25.3</c:v>
                </c:pt>
                <c:pt idx="10">
                  <c:v>25.9</c:v>
                </c:pt>
                <c:pt idx="11">
                  <c:v>28.0</c:v>
                </c:pt>
                <c:pt idx="12">
                  <c:v>25.9</c:v>
                </c:pt>
                <c:pt idx="13">
                  <c:v>26.5</c:v>
                </c:pt>
                <c:pt idx="14">
                  <c:v>26.2</c:v>
                </c:pt>
                <c:pt idx="15">
                  <c:v>25.9</c:v>
                </c:pt>
                <c:pt idx="16">
                  <c:v>26.5</c:v>
                </c:pt>
                <c:pt idx="17">
                  <c:v>29.0</c:v>
                </c:pt>
                <c:pt idx="18">
                  <c:v>29.3</c:v>
                </c:pt>
              </c:numCache>
            </c:numRef>
          </c:yVal>
          <c:smooth val="0"/>
        </c:ser>
        <c:ser>
          <c:idx val="6"/>
          <c:order val="6"/>
          <c:tx>
            <c:v>ACR90 aba</c:v>
          </c:tx>
          <c:spPr>
            <a:ln>
              <a:solidFill>
                <a:schemeClr val="accent2"/>
              </a:solidFill>
            </a:ln>
          </c:spPr>
          <c:marker>
            <c:symbol val="circ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Sheet1!$AM$25:$AM$43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0.600000000000001</c:v>
                  </c:pt>
                  <c:pt idx="2">
                    <c:v>1.4</c:v>
                  </c:pt>
                  <c:pt idx="3">
                    <c:v>1.799999999999998</c:v>
                  </c:pt>
                  <c:pt idx="4">
                    <c:v>1.9</c:v>
                  </c:pt>
                  <c:pt idx="5">
                    <c:v>2.0</c:v>
                  </c:pt>
                  <c:pt idx="6">
                    <c:v>2.5</c:v>
                  </c:pt>
                  <c:pt idx="7">
                    <c:v>2.0</c:v>
                  </c:pt>
                  <c:pt idx="8">
                    <c:v>2.500000000000001</c:v>
                  </c:pt>
                  <c:pt idx="9">
                    <c:v>2.5</c:v>
                  </c:pt>
                  <c:pt idx="10">
                    <c:v>2.500000000000001</c:v>
                  </c:pt>
                  <c:pt idx="11">
                    <c:v>3.300000000000001</c:v>
                  </c:pt>
                  <c:pt idx="12">
                    <c:v>2.699999999999999</c:v>
                  </c:pt>
                  <c:pt idx="13">
                    <c:v>2.7</c:v>
                  </c:pt>
                  <c:pt idx="14">
                    <c:v>2.699999999999999</c:v>
                  </c:pt>
                  <c:pt idx="15">
                    <c:v>2.9</c:v>
                  </c:pt>
                  <c:pt idx="16">
                    <c:v>3.0</c:v>
                  </c:pt>
                  <c:pt idx="17">
                    <c:v>3.099999999999999</c:v>
                  </c:pt>
                  <c:pt idx="18">
                    <c:v>3.0</c:v>
                  </c:pt>
                </c:numCache>
              </c:numRef>
            </c:plus>
            <c:minus>
              <c:numRef>
                <c:f>Sheet1!$AL$25:$AL$43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0.3</c:v>
                  </c:pt>
                  <c:pt idx="2">
                    <c:v>1.3</c:v>
                  </c:pt>
                  <c:pt idx="3">
                    <c:v>1.700000000000002</c:v>
                  </c:pt>
                  <c:pt idx="4">
                    <c:v>2.0</c:v>
                  </c:pt>
                  <c:pt idx="5">
                    <c:v>2.1</c:v>
                  </c:pt>
                  <c:pt idx="6">
                    <c:v>2.5</c:v>
                  </c:pt>
                  <c:pt idx="7">
                    <c:v>2.1</c:v>
                  </c:pt>
                  <c:pt idx="8">
                    <c:v>2.5</c:v>
                  </c:pt>
                  <c:pt idx="9">
                    <c:v>2.5</c:v>
                  </c:pt>
                  <c:pt idx="10">
                    <c:v>2.5</c:v>
                  </c:pt>
                  <c:pt idx="11">
                    <c:v>3.399999999999998</c:v>
                  </c:pt>
                  <c:pt idx="12">
                    <c:v>2.6</c:v>
                  </c:pt>
                  <c:pt idx="13">
                    <c:v>2.7</c:v>
                  </c:pt>
                  <c:pt idx="14">
                    <c:v>2.6</c:v>
                  </c:pt>
                  <c:pt idx="15">
                    <c:v>2.8</c:v>
                  </c:pt>
                  <c:pt idx="16">
                    <c:v>2.899999999999998</c:v>
                  </c:pt>
                  <c:pt idx="17">
                    <c:v>3.2</c:v>
                  </c:pt>
                  <c:pt idx="18">
                    <c:v>2.899999999999998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Sheet1!$AE$2:$AE$20</c:f>
              <c:numCache>
                <c:formatCode>@</c:formatCode>
                <c:ptCount val="19"/>
                <c:pt idx="0" formatCode="General">
                  <c:v>0.0</c:v>
                </c:pt>
                <c:pt idx="1">
                  <c:v>15.0</c:v>
                </c:pt>
                <c:pt idx="2">
                  <c:v>29.0</c:v>
                </c:pt>
                <c:pt idx="3">
                  <c:v>57.0</c:v>
                </c:pt>
                <c:pt idx="4" formatCode="General">
                  <c:v>85.0</c:v>
                </c:pt>
                <c:pt idx="5" formatCode="General">
                  <c:v>113.0</c:v>
                </c:pt>
                <c:pt idx="6" formatCode="General">
                  <c:v>141.0</c:v>
                </c:pt>
                <c:pt idx="7" formatCode="General">
                  <c:v>169.0</c:v>
                </c:pt>
                <c:pt idx="8" formatCode="General">
                  <c:v>197.0</c:v>
                </c:pt>
                <c:pt idx="9" formatCode="General">
                  <c:v>225.0</c:v>
                </c:pt>
                <c:pt idx="10" formatCode="General">
                  <c:v>253.0</c:v>
                </c:pt>
                <c:pt idx="11" formatCode="General">
                  <c:v>281.0</c:v>
                </c:pt>
                <c:pt idx="12" formatCode="General">
                  <c:v>309.0</c:v>
                </c:pt>
                <c:pt idx="13" formatCode="General">
                  <c:v>337.0</c:v>
                </c:pt>
                <c:pt idx="14" formatCode="General">
                  <c:v>365.0</c:v>
                </c:pt>
                <c:pt idx="15" formatCode="General">
                  <c:v>449.0</c:v>
                </c:pt>
                <c:pt idx="16" formatCode="General">
                  <c:v>533.0</c:v>
                </c:pt>
                <c:pt idx="17" formatCode="General">
                  <c:v>617.0</c:v>
                </c:pt>
                <c:pt idx="18" formatCode="General">
                  <c:v>729.0</c:v>
                </c:pt>
              </c:numCache>
            </c:numRef>
          </c:xVal>
          <c:yVal>
            <c:numRef>
              <c:f>Sheet1!$AF$2:$AF$20</c:f>
              <c:numCache>
                <c:formatCode>General</c:formatCode>
                <c:ptCount val="19"/>
                <c:pt idx="0">
                  <c:v>0.0</c:v>
                </c:pt>
                <c:pt idx="1">
                  <c:v>0.0</c:v>
                </c:pt>
                <c:pt idx="2">
                  <c:v>0.3</c:v>
                </c:pt>
                <c:pt idx="3">
                  <c:v>1.9</c:v>
                </c:pt>
                <c:pt idx="4">
                  <c:v>2.5</c:v>
                </c:pt>
                <c:pt idx="5">
                  <c:v>4.4</c:v>
                </c:pt>
                <c:pt idx="6">
                  <c:v>2.8</c:v>
                </c:pt>
                <c:pt idx="7">
                  <c:v>5.3</c:v>
                </c:pt>
                <c:pt idx="8">
                  <c:v>3.5</c:v>
                </c:pt>
                <c:pt idx="9">
                  <c:v>8.5</c:v>
                </c:pt>
                <c:pt idx="10">
                  <c:v>7.5</c:v>
                </c:pt>
                <c:pt idx="11">
                  <c:v>6.3</c:v>
                </c:pt>
                <c:pt idx="12">
                  <c:v>7.9</c:v>
                </c:pt>
                <c:pt idx="13">
                  <c:v>8.5</c:v>
                </c:pt>
                <c:pt idx="14">
                  <c:v>10.1</c:v>
                </c:pt>
                <c:pt idx="15">
                  <c:v>9.700000000000001</c:v>
                </c:pt>
                <c:pt idx="16">
                  <c:v>10.1</c:v>
                </c:pt>
                <c:pt idx="17">
                  <c:v>11.3</c:v>
                </c:pt>
                <c:pt idx="18">
                  <c:v>14.5</c:v>
                </c:pt>
              </c:numCache>
            </c:numRef>
          </c:yVal>
          <c:smooth val="0"/>
        </c:ser>
        <c:ser>
          <c:idx val="7"/>
          <c:order val="7"/>
          <c:tx>
            <c:v>ACR90 aba</c:v>
          </c:tx>
          <c:spPr>
            <a:ln>
              <a:solidFill>
                <a:schemeClr val="accent1"/>
              </a:solidFill>
            </a:ln>
          </c:spPr>
          <c:marker>
            <c:symbol val="x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Sheet1!$AI$25:$AI$43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0.0</c:v>
                  </c:pt>
                  <c:pt idx="2">
                    <c:v>0.600000000000001</c:v>
                  </c:pt>
                  <c:pt idx="3">
                    <c:v>1.5</c:v>
                  </c:pt>
                  <c:pt idx="4">
                    <c:v>1.700000000000002</c:v>
                  </c:pt>
                  <c:pt idx="5">
                    <c:v>2.3</c:v>
                  </c:pt>
                  <c:pt idx="6">
                    <c:v>1.900000000000001</c:v>
                  </c:pt>
                  <c:pt idx="7">
                    <c:v>2.5</c:v>
                  </c:pt>
                  <c:pt idx="8">
                    <c:v>2.0</c:v>
                  </c:pt>
                  <c:pt idx="9">
                    <c:v>3.099999999999999</c:v>
                  </c:pt>
                  <c:pt idx="10">
                    <c:v>3.0</c:v>
                  </c:pt>
                  <c:pt idx="11">
                    <c:v>2.7</c:v>
                  </c:pt>
                  <c:pt idx="12">
                    <c:v>2.9</c:v>
                  </c:pt>
                  <c:pt idx="13">
                    <c:v>3.099999999999999</c:v>
                  </c:pt>
                  <c:pt idx="14">
                    <c:v>3.300000000000001</c:v>
                  </c:pt>
                  <c:pt idx="15">
                    <c:v>3.300000000000001</c:v>
                  </c:pt>
                  <c:pt idx="16">
                    <c:v>3.300000000000001</c:v>
                  </c:pt>
                  <c:pt idx="17">
                    <c:v>3.5</c:v>
                  </c:pt>
                  <c:pt idx="18">
                    <c:v>3.800000000000001</c:v>
                  </c:pt>
                </c:numCache>
              </c:numRef>
            </c:plus>
            <c:minus>
              <c:numRef>
                <c:f>Sheet1!$AH$25:$AH$43</c:f>
                <c:numCache>
                  <c:formatCode>General</c:formatCode>
                  <c:ptCount val="19"/>
                  <c:pt idx="0">
                    <c:v>0.0</c:v>
                  </c:pt>
                  <c:pt idx="1">
                    <c:v>0.0</c:v>
                  </c:pt>
                  <c:pt idx="2">
                    <c:v>0.3</c:v>
                  </c:pt>
                  <c:pt idx="3">
                    <c:v>1.5</c:v>
                  </c:pt>
                  <c:pt idx="4">
                    <c:v>1.700000000000002</c:v>
                  </c:pt>
                  <c:pt idx="5">
                    <c:v>2.3</c:v>
                  </c:pt>
                  <c:pt idx="6">
                    <c:v>1.799999999999998</c:v>
                  </c:pt>
                  <c:pt idx="7">
                    <c:v>2.4</c:v>
                  </c:pt>
                  <c:pt idx="8">
                    <c:v>2.0</c:v>
                  </c:pt>
                  <c:pt idx="9">
                    <c:v>3.099999999999999</c:v>
                  </c:pt>
                  <c:pt idx="10">
                    <c:v>2.9</c:v>
                  </c:pt>
                  <c:pt idx="11">
                    <c:v>2.7</c:v>
                  </c:pt>
                  <c:pt idx="12">
                    <c:v>3.0</c:v>
                  </c:pt>
                  <c:pt idx="13">
                    <c:v>3.099999999999999</c:v>
                  </c:pt>
                  <c:pt idx="14">
                    <c:v>3.3</c:v>
                  </c:pt>
                  <c:pt idx="15">
                    <c:v>3.199999999999999</c:v>
                  </c:pt>
                  <c:pt idx="16">
                    <c:v>3.3</c:v>
                  </c:pt>
                  <c:pt idx="17">
                    <c:v>3.500000000000001</c:v>
                  </c:pt>
                  <c:pt idx="18">
                    <c:v>3.9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Sheet1!$AE$2:$AE$20</c:f>
              <c:numCache>
                <c:formatCode>@</c:formatCode>
                <c:ptCount val="19"/>
                <c:pt idx="0" formatCode="General">
                  <c:v>0.0</c:v>
                </c:pt>
                <c:pt idx="1">
                  <c:v>15.0</c:v>
                </c:pt>
                <c:pt idx="2">
                  <c:v>29.0</c:v>
                </c:pt>
                <c:pt idx="3">
                  <c:v>57.0</c:v>
                </c:pt>
                <c:pt idx="4" formatCode="General">
                  <c:v>85.0</c:v>
                </c:pt>
                <c:pt idx="5" formatCode="General">
                  <c:v>113.0</c:v>
                </c:pt>
                <c:pt idx="6" formatCode="General">
                  <c:v>141.0</c:v>
                </c:pt>
                <c:pt idx="7" formatCode="General">
                  <c:v>169.0</c:v>
                </c:pt>
                <c:pt idx="8" formatCode="General">
                  <c:v>197.0</c:v>
                </c:pt>
                <c:pt idx="9" formatCode="General">
                  <c:v>225.0</c:v>
                </c:pt>
                <c:pt idx="10" formatCode="General">
                  <c:v>253.0</c:v>
                </c:pt>
                <c:pt idx="11" formatCode="General">
                  <c:v>281.0</c:v>
                </c:pt>
                <c:pt idx="12" formatCode="General">
                  <c:v>309.0</c:v>
                </c:pt>
                <c:pt idx="13" formatCode="General">
                  <c:v>337.0</c:v>
                </c:pt>
                <c:pt idx="14" formatCode="General">
                  <c:v>365.0</c:v>
                </c:pt>
                <c:pt idx="15" formatCode="General">
                  <c:v>449.0</c:v>
                </c:pt>
                <c:pt idx="16" formatCode="General">
                  <c:v>533.0</c:v>
                </c:pt>
                <c:pt idx="17" formatCode="General">
                  <c:v>617.0</c:v>
                </c:pt>
                <c:pt idx="18" formatCode="General">
                  <c:v>729.0</c:v>
                </c:pt>
              </c:numCache>
            </c:numRef>
          </c:xVal>
          <c:yVal>
            <c:numRef>
              <c:f>Sheet1!$AG$2:$AG$20</c:f>
              <c:numCache>
                <c:formatCode>General</c:formatCode>
                <c:ptCount val="19"/>
                <c:pt idx="0">
                  <c:v>0.0</c:v>
                </c:pt>
                <c:pt idx="1">
                  <c:v>0.3</c:v>
                </c:pt>
                <c:pt idx="2">
                  <c:v>1.5</c:v>
                </c:pt>
                <c:pt idx="3">
                  <c:v>2.7</c:v>
                </c:pt>
                <c:pt idx="4">
                  <c:v>3.4</c:v>
                </c:pt>
                <c:pt idx="5">
                  <c:v>3.7</c:v>
                </c:pt>
                <c:pt idx="6">
                  <c:v>5.5</c:v>
                </c:pt>
                <c:pt idx="7">
                  <c:v>3.7</c:v>
                </c:pt>
                <c:pt idx="8">
                  <c:v>5.8</c:v>
                </c:pt>
                <c:pt idx="9">
                  <c:v>5.5</c:v>
                </c:pt>
                <c:pt idx="10">
                  <c:v>5.8</c:v>
                </c:pt>
                <c:pt idx="11">
                  <c:v>10.7</c:v>
                </c:pt>
                <c:pt idx="12">
                  <c:v>6.4</c:v>
                </c:pt>
                <c:pt idx="13">
                  <c:v>6.7</c:v>
                </c:pt>
                <c:pt idx="14">
                  <c:v>6.4</c:v>
                </c:pt>
                <c:pt idx="15">
                  <c:v>7.6</c:v>
                </c:pt>
                <c:pt idx="16">
                  <c:v>8.200000000000001</c:v>
                </c:pt>
                <c:pt idx="17">
                  <c:v>9.5</c:v>
                </c:pt>
                <c:pt idx="18">
                  <c:v>8.200000000000001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5059720"/>
        <c:axId val="1843257384"/>
      </c:scatterChart>
      <c:valAx>
        <c:axId val="1845059720"/>
        <c:scaling>
          <c:orientation val="minMax"/>
          <c:max val="729.0"/>
          <c:min val="0.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2700">
            <a:solidFill>
              <a:schemeClr val="tx1"/>
            </a:solidFill>
          </a:ln>
        </c:spPr>
        <c:crossAx val="1843257384"/>
        <c:crossesAt val="-60.0"/>
        <c:crossBetween val="midCat"/>
        <c:majorUnit val="5.0"/>
      </c:valAx>
      <c:valAx>
        <c:axId val="1843257384"/>
        <c:scaling>
          <c:orientation val="minMax"/>
          <c:max val="100.0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 b="0">
                <a:solidFill>
                  <a:schemeClr val="tx1"/>
                </a:solidFill>
              </a:defRPr>
            </a:pPr>
            <a:endParaRPr lang="en-US"/>
          </a:p>
        </c:txPr>
        <c:crossAx val="1845059720"/>
        <c:crosses val="autoZero"/>
        <c:crossBetween val="midCat"/>
        <c:majorUnit val="10.0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87FFB-D0EF-7248-84E0-2508DDB41E6C}" type="datetimeFigureOut">
              <a:rPr lang="en-US" smtClean="0"/>
              <a:t>06/10/17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136C7-785D-E649-B0E8-DE9BA523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3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37081-4944-4DEA-A9A4-B1A794F43DDB}" type="datetimeFigureOut">
              <a:rPr lang="el-GR" smtClean="0"/>
              <a:t>06/10/17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85E6B-101E-4D86-BAB6-2AF75FC494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606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C9C0BBB-E2F5-6A43-8B73-B8B8C0461666}" type="slidenum">
              <a:rPr lang="el-GR" sz="1200">
                <a:latin typeface="Calibri"/>
              </a:rPr>
              <a:pPr eaLnBrk="1" hangingPunct="1"/>
              <a:t>3</a:t>
            </a:fld>
            <a:endParaRPr lang="el-GR" sz="1200" dirty="0"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 then multiple lines of TNF transgenic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mice have highlighted 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importance 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TNF-a in the cytokine hierarchy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RA, and given the success of anti-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TNF-a therapy in humans the TNF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transgenic mice provide a useful tool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evaluating the efficacy of novel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therapies in RA, particularly in which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novel targets are considered to operate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downstream of TNF. Moreover,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 has proven particularly useful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defining the distinct contribution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effector cytokines that regulate inflammation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those that regulate cartilage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bone destruction, e.g. RANKL.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0486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baseline="0" dirty="0" smtClean="0"/>
              <a:t>Suppression of arthritis in monoclonal antibody treated Tgl97     </a:t>
            </a:r>
          </a:p>
          <a:p>
            <a:r>
              <a:rPr lang="en-US" sz="1200" b="0" i="0" u="none" strike="noStrike" baseline="0" dirty="0" smtClean="0"/>
              <a:t>mice. Sections through the knee joints of normal (A), monoclonal</a:t>
            </a:r>
          </a:p>
          <a:p>
            <a:r>
              <a:rPr lang="en-US" sz="1200" b="0" i="0" u="none" strike="noStrike" baseline="0" dirty="0" smtClean="0"/>
              <a:t>antibody treated Tgl97 progeny (B) and non-treated Tg197 progeny</a:t>
            </a:r>
          </a:p>
          <a:p>
            <a:r>
              <a:rPr lang="en-US" sz="1200" b="0" i="0" u="none" strike="noStrike" baseline="0" dirty="0" smtClean="0"/>
              <a:t>(C). Thickening of the synovial layer (arrowheads) is completely</a:t>
            </a:r>
          </a:p>
          <a:p>
            <a:r>
              <a:rPr lang="en-US" sz="1200" b="0" i="0" u="none" strike="noStrike" baseline="0" dirty="0" smtClean="0"/>
              <a:t>suppressed in the antibody treated transgenic mice.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7997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40A1CCA9-54AA-5440-B77C-7E8F8D926D16}" type="slidenum">
              <a:rPr lang="el-GR" sz="1200">
                <a:latin typeface="Calibri" charset="0"/>
              </a:rPr>
              <a:pPr algn="r" eaLnBrk="1" hangingPunct="1"/>
              <a:t>23</a:t>
            </a:fld>
            <a:endParaRPr lang="el-GR" sz="1200">
              <a:latin typeface="Calibri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Elliott MJ et al. Randomised double-blind comparison of chimeric monoclonal antibody to tumour necrosis factor alpha (cA2) versus placebo in rheumatoid arthritis. Lancet 1994; 344:</a:t>
            </a:r>
          </a:p>
          <a:p>
            <a:r>
              <a:rPr lang="en-US">
                <a:solidFill>
                  <a:schemeClr val="bg1"/>
                </a:solidFill>
                <a:latin typeface="Calibri" charset="0"/>
              </a:rPr>
              <a:t>1105–1110.</a:t>
            </a:r>
          </a:p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 of spontaneous arthritis in gp130F759/F759 mice. (a) Incidence of arthritis in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mice of three age groups. Each joint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26,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23)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29,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15) mice was regularly examined and the severity was scored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 to a set of defined criteria (see Materials and Methods). White and black bars indicate the incidence of arthritis in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mice of each age group, respectively. (b) Relationship between age and severity of arthritis in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(black circle: 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29,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control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(white square, 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26,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23) mice. (c)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Hindlimb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 11-mo-old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mouse. (d) Swelling and redness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hindlimb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 11-mo-old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mouse. (e and f) Radiologic analysis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hindlimbs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(e)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(f) mice. Representative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cases (18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old) from the radiological analysis of 18 mice with arthritis are shown. (g and h) Control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 (g)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ankylosis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large joints of a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 (h) (28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old).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–p) Histological analyses of H&amp;E-stained sections of joints. Ankle joints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(j) mice. Inset in (j) shows infiltration of neutrophils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synovium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larger magnification. Knee joints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(k)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(l) mice.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Ankylotic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ankle joint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(n) mouse, whose X-ray photographs are shown in (h), and a control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(m) mouse. (o)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Pannus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formation and activated osteoclasts in the ankle joint of a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mouse. (p) TRAP staining of a serial section from the section used in (o)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hematoxylin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counter staining. Representative cases from the histological analysis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mice with arthritis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18) are shown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3267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 of spontaneous arthritis in gp130F759/F759 mice. (a) Incidence of arthritis in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mice of three age groups. Each joint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26,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23)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29,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15) mice was regularly examined and the severity was scored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 to a set of defined criteria (see Materials and Methods). White and black bars indicate the incidence of arthritis in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mice of each age group, respectively. (b) Relationship between age and severity of arthritis in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(black circle: 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29,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control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(white square, 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26,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23) mice. (c)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Hindlimb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 11-mo-old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mouse. (d) Swelling and redness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hindlimb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 11-mo-old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mouse. (e and f) Radiologic analysis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hindlimbs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(e)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(f) mice. Representative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cases (18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old) from the radiological analysis of 18 mice with arthritis are shown. (g and h) Control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 (g)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ankylosis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large joints of a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 (h) (28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old).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–p) Histological analyses of H&amp;E-stained sections of joints. Ankle joints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(j) mice. Inset in (j) shows infiltration of neutrophils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synovium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larger magnification. Knee joints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(k)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(l) mice.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Ankylotic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ankle joint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(n) mouse, whose X-ray photographs are shown in (h), and a control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(m) mouse. (o)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Pannus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formation and activated osteoclasts in the ankle joint of a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mouse. (p) TRAP staining of a serial section from the section used in (o)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hematoxylin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counter staining. Representative cases from the histological analysis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mice with arthritis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18) are shown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3267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 of spontaneous arthritis in gp130F759/F759 mice. (a) Incidence of arthritis in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mice of three age groups. Each joint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26,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23)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29,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15) mice was regularly examined and the severity was scored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 to a set of defined criteria (see Materials and Methods). White and black bars indicate the incidence of arthritis in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mice of each age group, respectively. (b) Relationship between age and severity of arthritis in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(black circle: 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29,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control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(white square, 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26, female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23) mice. (c)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Hindlimb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 11-mo-old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mouse. (d) Swelling and redness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hindlimb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 11-mo-old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mouse. (e and f) Radiologic analysis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hindlimbs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(e)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(f) mice. Representative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cases (18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old) from the radiological analysis of 18 mice with arthritis are shown. (g and h) Control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 (g)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ankylosis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large joints of a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 (h) (28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old).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–p) Histological analyses of H&amp;E-stained sections of joints. Ankle joints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(j) mice. Inset in (j) shows infiltration of neutrophils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synovium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larger magnification. Knee joints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gp130WT/WT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(k)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(l) mice.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Ankylotic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ankle joint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(n) mouse, whose X-ray photographs are shown in (h), and a control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gp130WT/F759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(m) mouse. (o)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Pannus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formation and activated osteoclasts in the ankle joint of a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mouse. (p) TRAP staining of a serial section from the section used in (o)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hematoxylin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counter staining. Representative cases from the histological analysis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gp130F759/F759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mice with arthritis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18) are shown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3267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9493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Fig. 3. Time course ofcollagen arthritis. A single treatment with anti-ILlaB</a:t>
            </a:r>
          </a:p>
          <a:p>
            <a:r>
              <a:rPr lang="en-US">
                <a:latin typeface="Calibri" charset="0"/>
              </a:rPr>
              <a:t>was given in separate groups at the time points indicated with</a:t>
            </a:r>
          </a:p>
          <a:p>
            <a:r>
              <a:rPr lang="en-US">
                <a:latin typeface="Calibri" charset="0"/>
              </a:rPr>
              <a:t>arrows. Groups consist of 11, eight and six mice at the subsequent time</a:t>
            </a:r>
          </a:p>
          <a:p>
            <a:r>
              <a:rPr lang="en-US">
                <a:latin typeface="Calibri" charset="0"/>
              </a:rPr>
              <a:t>points. For details see legend of Fig. 1. 0, Normal IgG; *, anti-IL- a, fl;</a:t>
            </a:r>
          </a:p>
          <a:p>
            <a:r>
              <a:rPr lang="en-US">
                <a:latin typeface="Calibri" charset="0"/>
              </a:rPr>
              <a:t>anti-IL-la, fl; 0, anti-IL-la,b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C335E00-8223-4D44-823E-4895B29C12C9}" type="slidenum">
              <a:rPr lang="en-US" sz="1200">
                <a:latin typeface="Calibri" charset="0"/>
              </a:rPr>
              <a:pPr eaLnBrk="1" hangingPunct="1"/>
              <a:t>40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This study confirms previous observations from a dose-ranging study showing that anakinra,</a:t>
            </a:r>
          </a:p>
          <a:p>
            <a:r>
              <a:rPr lang="en-US">
                <a:latin typeface="Calibri" charset="0"/>
              </a:rPr>
              <a:t>in combination with MTX, is an effective and safe treatment for patients with RA who have inadequate</a:t>
            </a:r>
          </a:p>
          <a:p>
            <a:r>
              <a:rPr lang="en-US">
                <a:latin typeface="Calibri" charset="0"/>
              </a:rPr>
              <a:t>responses to MTX alone.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0EDF91A-2307-D248-B77A-B31F1913BA19}" type="slidenum">
              <a:rPr lang="en-US" sz="1200">
                <a:latin typeface="Calibri" charset="0"/>
              </a:rPr>
              <a:pPr eaLnBrk="1" hangingPunct="1"/>
              <a:t>41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latin typeface="Calibri" charset="0"/>
              </a:rPr>
              <a:t>Figure 1. Inflammatory Organ Manifestations in Neonatal-Onset Multisystem</a:t>
            </a:r>
          </a:p>
          <a:p>
            <a:r>
              <a:rPr lang="en-US" b="1" dirty="0">
                <a:latin typeface="Calibri" charset="0"/>
              </a:rPr>
              <a:t>Inflammatory Disease before (Panels A, C, E, and G) and after (Panels</a:t>
            </a:r>
          </a:p>
          <a:p>
            <a:r>
              <a:rPr lang="en-US" b="1" dirty="0">
                <a:latin typeface="Calibri" charset="0"/>
              </a:rPr>
              <a:t>B, D, F, and H) Treatment with </a:t>
            </a:r>
            <a:r>
              <a:rPr lang="en-US" b="1" dirty="0" err="1">
                <a:latin typeface="Calibri" charset="0"/>
              </a:rPr>
              <a:t>Anakinra</a:t>
            </a:r>
            <a:r>
              <a:rPr lang="en-US" b="1" dirty="0">
                <a:latin typeface="Calibri" charset="0"/>
              </a:rPr>
              <a:t>.</a:t>
            </a:r>
          </a:p>
          <a:p>
            <a:r>
              <a:rPr lang="en-US" dirty="0">
                <a:latin typeface="Calibri" charset="0"/>
              </a:rPr>
              <a:t>The severity of rash, conjunctivitis, and </a:t>
            </a:r>
            <a:r>
              <a:rPr lang="en-US" dirty="0" err="1">
                <a:latin typeface="Calibri" charset="0"/>
              </a:rPr>
              <a:t>leptomeningeal</a:t>
            </a:r>
            <a:r>
              <a:rPr lang="en-US" dirty="0">
                <a:latin typeface="Calibri" charset="0"/>
              </a:rPr>
              <a:t> and cochlear enhancement</a:t>
            </a:r>
          </a:p>
          <a:p>
            <a:r>
              <a:rPr lang="en-US" dirty="0">
                <a:latin typeface="Calibri" charset="0"/>
              </a:rPr>
              <a:t>on MRI is shown at baseline (Panels A, C, E, and G [arrow], respectively)</a:t>
            </a:r>
          </a:p>
          <a:p>
            <a:r>
              <a:rPr lang="en-US" dirty="0">
                <a:latin typeface="Calibri" charset="0"/>
              </a:rPr>
              <a:t>and after three months (Panels B, D, F, and H) of </a:t>
            </a:r>
            <a:r>
              <a:rPr lang="en-US" dirty="0" err="1">
                <a:latin typeface="Calibri" charset="0"/>
              </a:rPr>
              <a:t>anakinra</a:t>
            </a:r>
            <a:r>
              <a:rPr lang="en-US" dirty="0">
                <a:latin typeface="Calibri" charset="0"/>
              </a:rPr>
              <a:t> therapy</a:t>
            </a: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091A51D-3EF9-1345-8F7D-3FA3B5D00A30}" type="slidenum">
              <a:rPr lang="en-US" sz="1200">
                <a:latin typeface="Calibri" charset="0"/>
              </a:rPr>
              <a:pPr eaLnBrk="1" hangingPunct="1"/>
              <a:t>44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b="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D59DC-2080-4413-9B9E-0357DED72336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results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collectively indicate that the ZAP-70W163C mutation might impair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recruitment and association of ZAP-70 to tyrosine-phosphorylated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immunoreceptor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tyrosine-based activation motifs (ITAMs)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TCR-z and CD3 chains, thereby altering signal transduction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ZAP-70.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accord with this attenuated signal transduction through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ZAP-70, SKG T cells were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hyporesponsive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polyclonal TCR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stimulation in vitro, for example with anti-CD3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665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1.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Dual specificity of the KRN TCR responsible for an autoimmune response. The KRN T cells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bear a transgenic TCR which has a dual specificity for the bovine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RNase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peptide 42–56 in the context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(shown in the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 half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figure), as well as for the peptide GPI 282–294 in the context of I-Ag7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 half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[2]. In K/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BxN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mice B cells (B) displaying I-Ag7 can function as antigen-presenting cells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present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autoantigen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peptide GPI 282–294 to specific T cells and in turn receive help to differentiate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plasma cells (P) producing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arthritogenic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anti-GPI autoantibodies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GPI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glucose-6-phosphate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isomerase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342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1440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>
                <a:latin typeface="Calibri" charset="0"/>
              </a:rPr>
              <a:t>. Roles of the B7–CD28/CTLA-4 Pathway in Regulating T-Cell Activation</a:t>
            </a:r>
          </a:p>
          <a:p>
            <a:r>
              <a:rPr lang="en-US">
                <a:latin typeface="Calibri" charset="0"/>
              </a:rPr>
              <a:t>Resting antigen-presenting cells (APCs) express few or no B7 costimulatory molecules and fail to</a:t>
            </a:r>
          </a:p>
          <a:p>
            <a:r>
              <a:rPr lang="en-US">
                <a:latin typeface="Calibri" charset="0"/>
              </a:rPr>
              <a:t>activate naive T cells (top panel). Microbes and cytokines produced in response to microbes activate</a:t>
            </a:r>
          </a:p>
          <a:p>
            <a:r>
              <a:rPr lang="en-US">
                <a:latin typeface="Calibri" charset="0"/>
              </a:rPr>
              <a:t>APCs and stimulate the expression of B7 costimulators. B7–CD28 interactions stimulate the</a:t>
            </a:r>
          </a:p>
          <a:p>
            <a:r>
              <a:rPr lang="en-US">
                <a:latin typeface="Calibri" charset="0"/>
              </a:rPr>
              <a:t>expansion and differentiation of naive T cells (middle panel). CTLA-4, the high-affinity receptor for</a:t>
            </a:r>
          </a:p>
          <a:p>
            <a:r>
              <a:rPr lang="en-US">
                <a:latin typeface="Calibri" charset="0"/>
              </a:rPr>
              <a:t>B7-1 and B7-2, is up-regulated on activated T cells. B7–CTLA-4 interactions inhibit T-cell responses</a:t>
            </a:r>
          </a:p>
          <a:p>
            <a:r>
              <a:rPr lang="en-US">
                <a:latin typeface="Calibri" charset="0"/>
              </a:rPr>
              <a:t>(bottom panel). MHC denotes major histocompatibility complex</a:t>
            </a:r>
          </a:p>
        </p:txBody>
      </p:sp>
      <p:sp>
        <p:nvSpPr>
          <p:cNvPr id="7782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06D68169-622D-FF4E-B869-B7D1BE467B32}" type="slidenum">
              <a:rPr lang="en-US" sz="1200">
                <a:latin typeface="Calibri" charset="0"/>
              </a:rPr>
              <a:pPr algn="r" eaLnBrk="1" hangingPunct="1"/>
              <a:t>60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4999">
              <a:defRPr/>
            </a:pP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888880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Conclusion.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results demonstrate that absence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IL-17RA leads to a Th2-like phenotype characterized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IL-4 production and suggest that IL-17RA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signaling plays a critical role in the regulation of IL-4 in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CIA and the development of autoimmune inflammation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joint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272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Induction of CIA in C57BL/6 mice. C57BL/6 mice were injected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i.d.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twice at day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and 0 with 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CII emulsified in either IFA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(Tb 0 mg/ml) (e), or CFA containing M. tuberculosis at a concentration of 1 or 5 mg/ml (h and m, respectively) (n 1/4 21 in each group). Incidences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CIA and clinical scores were determined, as described in Materials and methods. Data are shown as cumulative incidence (a) and mean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clinical score (b) of each group. A hind paw swelling in CIA-induced mouse 10 days after the second immunization and a control non-arthritis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paw are shown (c). Representative histological (d) and radiological (e) findings on an affected joint of a CIA-induced C57BL/6 mouse (12 days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(d) and 12 weeks (e)) after the second immunization and control joints are also shown (H&amp;E, original magnification ·100).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147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u="none" strike="noStrike" baseline="0" dirty="0" smtClean="0"/>
              <a:t>Figure </a:t>
            </a:r>
            <a:r>
              <a:rPr lang="en-US" sz="1200" b="0" i="0" u="none" strike="noStrike" baseline="0" dirty="0" smtClean="0"/>
              <a:t>3. </a:t>
            </a:r>
            <a:r>
              <a:rPr lang="en-US" sz="1200" b="1" i="0" u="none" strike="noStrike" baseline="0" dirty="0" smtClean="0"/>
              <a:t>IL-1P </a:t>
            </a:r>
            <a:r>
              <a:rPr lang="en-US" sz="1200" b="0" i="0" u="none" strike="noStrike" baseline="0" dirty="0" smtClean="0"/>
              <a:t>and TNF production in LNC supernatants isolated</a:t>
            </a:r>
          </a:p>
          <a:p>
            <a:r>
              <a:rPr lang="en-US" sz="1200" b="0" i="0" u="none" strike="noStrike" baseline="0" dirty="0" smtClean="0"/>
              <a:t>during the clinical progression </a:t>
            </a:r>
            <a:r>
              <a:rPr lang="en-US" sz="1200" b="1" i="0" u="none" strike="noStrike" baseline="0" dirty="0" smtClean="0"/>
              <a:t>of </a:t>
            </a:r>
            <a:r>
              <a:rPr lang="en-US" sz="1200" b="0" i="0" u="none" strike="noStrike" baseline="0" dirty="0" smtClean="0"/>
              <a:t>arthritis. LNC were cultured</a:t>
            </a:r>
          </a:p>
          <a:p>
            <a:r>
              <a:rPr lang="en-US" sz="1200" b="0" i="0" u="none" strike="noStrike" baseline="0" dirty="0" smtClean="0"/>
              <a:t>in the presence (hatched bars) or in absence (black bars) </a:t>
            </a:r>
            <a:r>
              <a:rPr lang="en-US" sz="1200" b="1" i="0" u="none" strike="noStrike" baseline="0" dirty="0" smtClean="0"/>
              <a:t>of</a:t>
            </a:r>
          </a:p>
          <a:p>
            <a:r>
              <a:rPr lang="en-US" sz="1200" b="0" i="0" u="none" strike="noStrike" baseline="0" dirty="0" smtClean="0"/>
              <a:t>50 </a:t>
            </a:r>
            <a:r>
              <a:rPr lang="en-US" sz="1200" b="0" i="0" u="none" strike="noStrike" baseline="0" dirty="0" err="1" smtClean="0"/>
              <a:t>pg</a:t>
            </a:r>
            <a:r>
              <a:rPr lang="en-US" sz="1200" b="0" i="0" u="none" strike="noStrike" baseline="0" dirty="0" smtClean="0"/>
              <a:t>/ml CII. Time zero is representative </a:t>
            </a:r>
            <a:r>
              <a:rPr lang="en-US" sz="1200" b="1" i="0" u="none" strike="noStrike" baseline="0" dirty="0" smtClean="0"/>
              <a:t>of IL-1P </a:t>
            </a:r>
            <a:r>
              <a:rPr lang="en-US" sz="1200" b="0" i="0" u="none" strike="noStrike" baseline="0" dirty="0" smtClean="0"/>
              <a:t>and TNF in</a:t>
            </a:r>
          </a:p>
          <a:p>
            <a:r>
              <a:rPr lang="en-US" sz="1200" b="0" i="0" u="none" strike="noStrike" baseline="0" dirty="0" smtClean="0"/>
              <a:t>healthy mice.</a:t>
            </a:r>
          </a:p>
          <a:p>
            <a:endParaRPr lang="en-US" sz="1200" b="0" i="0" u="none" strike="noStrike" baseline="0" dirty="0" smtClean="0"/>
          </a:p>
          <a:p>
            <a:endParaRPr lang="en-US" sz="1200" b="0" i="0" u="none" strike="noStrike" baseline="0" dirty="0" smtClean="0"/>
          </a:p>
          <a:p>
            <a:r>
              <a:rPr lang="en-US" sz="1200" b="1" i="1" u="none" strike="noStrike" baseline="0" dirty="0" smtClean="0"/>
              <a:t>Figure 2. </a:t>
            </a:r>
            <a:r>
              <a:rPr lang="en-US" sz="1200" b="0" i="0" u="none" strike="noStrike" baseline="0" dirty="0" smtClean="0"/>
              <a:t>IL-4, IL-10 and IFN-y production in LNC in relation to</a:t>
            </a:r>
          </a:p>
          <a:p>
            <a:r>
              <a:rPr lang="en-US" sz="1200" b="0" i="0" u="none" strike="noStrike" baseline="0" dirty="0" smtClean="0"/>
              <a:t>progression </a:t>
            </a:r>
            <a:r>
              <a:rPr lang="en-US" sz="1200" b="1" i="0" u="none" strike="noStrike" baseline="0" dirty="0" smtClean="0"/>
              <a:t>of </a:t>
            </a:r>
            <a:r>
              <a:rPr lang="en-US" sz="1200" b="0" i="0" u="none" strike="noStrike" baseline="0" dirty="0" smtClean="0"/>
              <a:t>clinical CIA. Supernatants were collected and analyzed</a:t>
            </a:r>
          </a:p>
          <a:p>
            <a:r>
              <a:rPr lang="en-US" sz="1200" b="0" i="0" u="none" strike="noStrike" baseline="0" dirty="0" smtClean="0"/>
              <a:t>at different time points </a:t>
            </a:r>
            <a:r>
              <a:rPr lang="en-US" sz="1200" b="1" i="0" u="none" strike="noStrike" baseline="0" dirty="0" smtClean="0"/>
              <a:t>as </a:t>
            </a:r>
            <a:r>
              <a:rPr lang="en-US" sz="1200" b="0" i="0" u="none" strike="noStrike" baseline="0" dirty="0" smtClean="0"/>
              <a:t>outlined in Sect. 2.3. Sample</a:t>
            </a:r>
          </a:p>
          <a:p>
            <a:r>
              <a:rPr lang="en-US" sz="1200" b="0" i="0" u="none" strike="noStrike" baseline="0" dirty="0" smtClean="0"/>
              <a:t>groups are representative </a:t>
            </a:r>
            <a:r>
              <a:rPr lang="en-US" sz="1200" b="1" i="0" u="none" strike="noStrike" baseline="0" dirty="0" smtClean="0"/>
              <a:t>of </a:t>
            </a:r>
            <a:r>
              <a:rPr lang="en-US" sz="1200" b="0" i="0" u="none" strike="noStrike" baseline="0" dirty="0" smtClean="0"/>
              <a:t>normal </a:t>
            </a:r>
            <a:r>
              <a:rPr lang="en-US" sz="1200" b="0" i="0" u="none" strike="noStrike" baseline="0" dirty="0" err="1" smtClean="0"/>
              <a:t>uninjected</a:t>
            </a:r>
            <a:r>
              <a:rPr lang="en-US" sz="1200" b="0" i="0" u="none" strike="noStrike" baseline="0" dirty="0" smtClean="0"/>
              <a:t> mice, or mice at</a:t>
            </a:r>
          </a:p>
          <a:p>
            <a:r>
              <a:rPr lang="en-US" sz="1200" b="0" i="0" u="none" strike="noStrike" baseline="0" dirty="0" smtClean="0"/>
              <a:t>various stages after immunization.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8002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u="none" strike="noStrike" baseline="0" dirty="0" smtClean="0"/>
              <a:t>Figure </a:t>
            </a:r>
            <a:r>
              <a:rPr lang="en-US" sz="1200" b="0" i="0" u="none" strike="noStrike" baseline="0" dirty="0" smtClean="0"/>
              <a:t>3. </a:t>
            </a:r>
            <a:r>
              <a:rPr lang="en-US" sz="1200" b="1" i="0" u="none" strike="noStrike" baseline="0" dirty="0" smtClean="0"/>
              <a:t>IL-1P </a:t>
            </a:r>
            <a:r>
              <a:rPr lang="en-US" sz="1200" b="0" i="0" u="none" strike="noStrike" baseline="0" dirty="0" smtClean="0"/>
              <a:t>and TNF production in LNC supernatants isolated</a:t>
            </a:r>
          </a:p>
          <a:p>
            <a:r>
              <a:rPr lang="en-US" sz="1200" b="0" i="0" u="none" strike="noStrike" baseline="0" dirty="0" smtClean="0"/>
              <a:t>during the clinical progression </a:t>
            </a:r>
            <a:r>
              <a:rPr lang="en-US" sz="1200" b="1" i="0" u="none" strike="noStrike" baseline="0" dirty="0" smtClean="0"/>
              <a:t>of </a:t>
            </a:r>
            <a:r>
              <a:rPr lang="en-US" sz="1200" b="0" i="0" u="none" strike="noStrike" baseline="0" dirty="0" smtClean="0"/>
              <a:t>arthritis. LNC were cultured</a:t>
            </a:r>
          </a:p>
          <a:p>
            <a:r>
              <a:rPr lang="en-US" sz="1200" b="0" i="0" u="none" strike="noStrike" baseline="0" dirty="0" smtClean="0"/>
              <a:t>in the presence (hatched bars) or in absence (black bars) </a:t>
            </a:r>
            <a:r>
              <a:rPr lang="en-US" sz="1200" b="1" i="0" u="none" strike="noStrike" baseline="0" dirty="0" smtClean="0"/>
              <a:t>of</a:t>
            </a:r>
          </a:p>
          <a:p>
            <a:r>
              <a:rPr lang="en-US" sz="1200" b="0" i="0" u="none" strike="noStrike" baseline="0" dirty="0" smtClean="0"/>
              <a:t>50 </a:t>
            </a:r>
            <a:r>
              <a:rPr lang="en-US" sz="1200" b="0" i="0" u="none" strike="noStrike" baseline="0" dirty="0" err="1" smtClean="0"/>
              <a:t>pg</a:t>
            </a:r>
            <a:r>
              <a:rPr lang="en-US" sz="1200" b="0" i="0" u="none" strike="noStrike" baseline="0" dirty="0" smtClean="0"/>
              <a:t>/ml CII. Time zero is representative </a:t>
            </a:r>
            <a:r>
              <a:rPr lang="en-US" sz="1200" b="1" i="0" u="none" strike="noStrike" baseline="0" dirty="0" smtClean="0"/>
              <a:t>of IL-1P </a:t>
            </a:r>
            <a:r>
              <a:rPr lang="en-US" sz="1200" b="0" i="0" u="none" strike="noStrike" baseline="0" dirty="0" smtClean="0"/>
              <a:t>and TNF in</a:t>
            </a:r>
          </a:p>
          <a:p>
            <a:r>
              <a:rPr lang="en-US" sz="1200" b="0" i="0" u="none" strike="noStrike" baseline="0" dirty="0" smtClean="0"/>
              <a:t>healthy mice.</a:t>
            </a:r>
          </a:p>
          <a:p>
            <a:endParaRPr lang="en-US" sz="1200" b="0" i="0" u="none" strike="noStrike" baseline="0" dirty="0" smtClean="0"/>
          </a:p>
          <a:p>
            <a:endParaRPr lang="en-US" sz="1200" b="0" i="0" u="none" strike="noStrike" baseline="0" dirty="0" smtClean="0"/>
          </a:p>
          <a:p>
            <a:r>
              <a:rPr lang="en-US" sz="1200" b="1" i="1" u="none" strike="noStrike" baseline="0" dirty="0" smtClean="0"/>
              <a:t>Figure 2. </a:t>
            </a:r>
            <a:r>
              <a:rPr lang="en-US" sz="1200" b="0" i="0" u="none" strike="noStrike" baseline="0" dirty="0" smtClean="0"/>
              <a:t>IL-4, IL-10 and IFN-y production in LNC in relation to</a:t>
            </a:r>
          </a:p>
          <a:p>
            <a:r>
              <a:rPr lang="en-US" sz="1200" b="0" i="0" u="none" strike="noStrike" baseline="0" dirty="0" smtClean="0"/>
              <a:t>progression </a:t>
            </a:r>
            <a:r>
              <a:rPr lang="en-US" sz="1200" b="1" i="0" u="none" strike="noStrike" baseline="0" dirty="0" smtClean="0"/>
              <a:t>of </a:t>
            </a:r>
            <a:r>
              <a:rPr lang="en-US" sz="1200" b="0" i="0" u="none" strike="noStrike" baseline="0" dirty="0" smtClean="0"/>
              <a:t>clinical CIA. Supernatants were collected and analyzed</a:t>
            </a:r>
          </a:p>
          <a:p>
            <a:r>
              <a:rPr lang="en-US" sz="1200" b="0" i="0" u="none" strike="noStrike" baseline="0" dirty="0" smtClean="0"/>
              <a:t>at different time points </a:t>
            </a:r>
            <a:r>
              <a:rPr lang="en-US" sz="1200" b="1" i="0" u="none" strike="noStrike" baseline="0" dirty="0" smtClean="0"/>
              <a:t>as </a:t>
            </a:r>
            <a:r>
              <a:rPr lang="en-US" sz="1200" b="0" i="0" u="none" strike="noStrike" baseline="0" dirty="0" smtClean="0"/>
              <a:t>outlined in Sect. 2.3. Sample</a:t>
            </a:r>
          </a:p>
          <a:p>
            <a:r>
              <a:rPr lang="en-US" sz="1200" b="0" i="0" u="none" strike="noStrike" baseline="0" dirty="0" smtClean="0"/>
              <a:t>groups are representative </a:t>
            </a:r>
            <a:r>
              <a:rPr lang="en-US" sz="1200" b="1" i="0" u="none" strike="noStrike" baseline="0" dirty="0" smtClean="0"/>
              <a:t>of </a:t>
            </a:r>
            <a:r>
              <a:rPr lang="en-US" sz="1200" b="0" i="0" u="none" strike="noStrike" baseline="0" dirty="0" smtClean="0"/>
              <a:t>normal </a:t>
            </a:r>
            <a:r>
              <a:rPr lang="en-US" sz="1200" b="0" i="0" u="none" strike="noStrike" baseline="0" dirty="0" err="1" smtClean="0"/>
              <a:t>uninjected</a:t>
            </a:r>
            <a:r>
              <a:rPr lang="en-US" sz="1200" b="0" i="0" u="none" strike="noStrike" baseline="0" dirty="0" smtClean="0"/>
              <a:t> mice, or mice at</a:t>
            </a:r>
          </a:p>
          <a:p>
            <a:r>
              <a:rPr lang="en-US" sz="1200" b="0" i="0" u="none" strike="noStrike" baseline="0" dirty="0" smtClean="0"/>
              <a:t>various stages after immunization.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8002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D59DC-2080-4413-9B9E-0357DED72336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D59DC-2080-4413-9B9E-0357DED72336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D59DC-2080-4413-9B9E-0357DED72336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 then multiple lines of TNF transgenic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mice have highlighted 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importance 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TNF-a in the cytokine hierarchy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RA, and given the success of anti-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TNF-a therapy in humans the TNF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transgenic mice provide a useful tool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evaluating the efficacy of novel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therapies in RA, particularly in which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novel targets are considered to operate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downstream of TNF. Moreover,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 has proven particularly useful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defining the distinct contribution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effector cytokines that regulate inflammation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those that regulate cartilage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bone destruction, e.g. RANKL.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5E6B-101E-4D86-BAB6-2AF75FC49480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048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jpe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jpe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228600" y="471488"/>
            <a:ext cx="8686800" cy="6234112"/>
          </a:xfrm>
          <a:prstGeom prst="roundRect">
            <a:avLst>
              <a:gd name="adj" fmla="val 2236"/>
            </a:avLst>
          </a:prstGeom>
          <a:noFill/>
          <a:ln w="31750" algn="ctr">
            <a:solidFill>
              <a:srgbClr val="00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609600" y="104775"/>
            <a:ext cx="1600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  <a:latin typeface="Trebuchet MS" pitchFamily="34" charset="0"/>
              <a:cs typeface="Calibri"/>
            </a:endParaRPr>
          </a:p>
        </p:txBody>
      </p:sp>
      <p:pic>
        <p:nvPicPr>
          <p:cNvPr id="6" name="Picture 22" descr="MSD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3200"/>
            <a:ext cx="1454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49530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4038600" cy="3968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49576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95387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1559E-6FF7-1842-95A0-2EE421D67C34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477DB-5B48-EF4E-93CA-FB9D3735E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74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CAA5E-9DBB-4744-B95E-5D79A853EF6C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1D00E-3085-7E4C-9BD8-0F0B6D505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359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4C6A-320D-454E-A695-BD9FC375E676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3B831-2206-894D-9A1F-28C457D1D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807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CDECE8-E87F-134C-9EBE-59976E17BFA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0436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228600" y="471488"/>
            <a:ext cx="8686800" cy="6234112"/>
          </a:xfrm>
          <a:prstGeom prst="roundRect">
            <a:avLst>
              <a:gd name="adj" fmla="val 2236"/>
            </a:avLst>
          </a:prstGeom>
          <a:noFill/>
          <a:ln w="31750" algn="ctr">
            <a:solidFill>
              <a:srgbClr val="00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  <a:latin typeface="Trebuchet MS" pitchFamily="34" charset="0"/>
              <a:ea typeface="ＭＳ Ｐゴシック"/>
              <a:cs typeface="Calibri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609600" y="104775"/>
            <a:ext cx="1600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  <a:latin typeface="Trebuchet MS" pitchFamily="34" charset="0"/>
              <a:ea typeface="ＭＳ Ｐゴシック"/>
              <a:cs typeface="Calibri"/>
            </a:endParaRPr>
          </a:p>
        </p:txBody>
      </p:sp>
      <p:pic>
        <p:nvPicPr>
          <p:cNvPr id="6" name="Picture 22" descr="MSD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3200"/>
            <a:ext cx="1454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49530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4038600" cy="3968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508618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162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6889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1531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1531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2165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41156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254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4325" y="104775"/>
            <a:ext cx="2174875" cy="2570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700" y="104775"/>
            <a:ext cx="6372225" cy="257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53523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9456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5642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14433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2585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4325" y="104775"/>
            <a:ext cx="2174875" cy="2570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700" y="104775"/>
            <a:ext cx="6372225" cy="257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20659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574" y="3257607"/>
            <a:ext cx="8428852" cy="147002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36A7D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1083" y="5045075"/>
            <a:ext cx="7203435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53" y="489584"/>
            <a:ext cx="3170094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268"/>
            <a:ext cx="8445500" cy="4515727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3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6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4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8259"/>
            <a:ext cx="7772400" cy="13620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b" anchorCtr="0" compatLnSpc="1">
            <a:prstTxWarp prst="textNoShape">
              <a:avLst/>
            </a:prstTxWarp>
            <a:normAutofit/>
          </a:bodyPr>
          <a:lstStyle>
            <a:lvl1pPr>
              <a:defRPr lang="en-AU" sz="4000" b="1" dirty="0">
                <a:solidFill>
                  <a:srgbClr val="36A7D6"/>
                </a:solidFill>
              </a:defRPr>
            </a:lvl1pPr>
          </a:lstStyle>
          <a:p>
            <a:pPr lvl="0" algn="ctr"/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682081"/>
            <a:ext cx="7772400" cy="15001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b="1" smtClean="0"/>
            </a:lvl1pPr>
          </a:lstStyle>
          <a:p>
            <a:pPr marL="0" lvl="0" indent="0" algn="ctr">
              <a:buNone/>
            </a:pPr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77" y="4649265"/>
            <a:ext cx="1991447" cy="138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738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88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01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7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37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79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95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41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8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934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83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92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49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406400" cy="365125"/>
          </a:xfrm>
        </p:spPr>
        <p:txBody>
          <a:bodyPr/>
          <a:lstStyle/>
          <a:p>
            <a:fld id="{61B51F03-F3F2-A644-AEF5-CDBA0BF8C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578" y="6491111"/>
            <a:ext cx="8534400" cy="355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/>
            </a:lvl1pPr>
            <a:lvl2pPr marL="230188" indent="0">
              <a:buNone/>
              <a:defRPr sz="1400"/>
            </a:lvl2pPr>
            <a:lvl3pPr marL="458787" indent="0">
              <a:buNone/>
              <a:defRPr sz="1200"/>
            </a:lvl3pPr>
            <a:lvl4pPr marL="682625" indent="0">
              <a:buNone/>
              <a:defRPr sz="1100"/>
            </a:lvl4pPr>
            <a:lvl5pPr marL="912812" indent="0"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4664" y="6118225"/>
            <a:ext cx="8081962" cy="36195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/>
            </a:lvl1pPr>
            <a:lvl2pPr marL="230188" indent="0">
              <a:buNone/>
              <a:defRPr sz="1200"/>
            </a:lvl2pPr>
            <a:lvl3pPr marL="458787" indent="0">
              <a:buNone/>
              <a:defRPr sz="1100"/>
            </a:lvl3pPr>
            <a:lvl4pPr marL="682625" indent="0">
              <a:buNone/>
              <a:defRPr sz="105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5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88950"/>
            <a:ext cx="31686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574" y="3257607"/>
            <a:ext cx="8428852" cy="147002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36A7D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1083" y="5045075"/>
            <a:ext cx="7203435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608336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268"/>
            <a:ext cx="8445500" cy="4515727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78048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4826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5438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4649788"/>
            <a:ext cx="19907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8259"/>
            <a:ext cx="7772400" cy="13620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 lang="en-AU" sz="4000" b="1" dirty="0">
                <a:solidFill>
                  <a:srgbClr val="36A7D6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682081"/>
            <a:ext cx="7772400" cy="15001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 lang="en-US" b="1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3882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88950"/>
            <a:ext cx="31686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574" y="3257607"/>
            <a:ext cx="8428852" cy="1470025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rgbClr val="36A7D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1083" y="5045075"/>
            <a:ext cx="7203435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692648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170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268"/>
            <a:ext cx="8445500" cy="4515727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12715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31911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8311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4649788"/>
            <a:ext cx="19907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8259"/>
            <a:ext cx="7772400" cy="13620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 lang="en-AU" sz="3600" b="1" dirty="0">
                <a:solidFill>
                  <a:srgbClr val="36A7D6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682081"/>
            <a:ext cx="7772400" cy="15001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 lang="en-US" b="1" smtClean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75381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794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8AC11A4-2B22-42CB-9468-941E930ADCA4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39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88950"/>
            <a:ext cx="31686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574" y="3257607"/>
            <a:ext cx="8428852" cy="1470025"/>
          </a:xfrm>
        </p:spPr>
        <p:txBody>
          <a:bodyPr anchor="b">
            <a:noAutofit/>
          </a:bodyPr>
          <a:lstStyle>
            <a:lvl1pPr algn="ctr">
              <a:defRPr sz="3600" b="1">
                <a:solidFill>
                  <a:srgbClr val="36A7D6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1083" y="5045075"/>
            <a:ext cx="7203435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618066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268"/>
            <a:ext cx="8445500" cy="4515727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GB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0779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93310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146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1531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1531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2467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4649788"/>
            <a:ext cx="19907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95444"/>
            <a:ext cx="7772400" cy="13620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 algn="ctr">
              <a:defRPr lang="en-AU" sz="3600" b="1" dirty="0">
                <a:solidFill>
                  <a:srgbClr val="36A7D6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526494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82" y="1384300"/>
            <a:ext cx="8301318" cy="4865688"/>
          </a:xfrm>
          <a:prstGeom prst="rect">
            <a:avLst/>
          </a:prstGeom>
        </p:spPr>
        <p:txBody>
          <a:bodyPr/>
          <a:lstStyle>
            <a:lvl1pPr>
              <a:spcAft>
                <a:spcPts val="1800"/>
              </a:spcAft>
              <a:buSzPct val="100000"/>
              <a:buFontTx/>
              <a:buBlip>
                <a:blip r:embed="rId2"/>
              </a:buBlip>
              <a:defRPr/>
            </a:lvl1pPr>
            <a:lvl2pPr marL="628650" indent="-180975">
              <a:spcAft>
                <a:spcPts val="1800"/>
              </a:spcAft>
              <a:buSzPct val="80000"/>
              <a:buFontTx/>
              <a:buBlip>
                <a:blip r:embed="rId2"/>
              </a:buBlip>
              <a:defRPr/>
            </a:lvl2pPr>
            <a:lvl3pPr marL="990600" indent="-161925">
              <a:spcAft>
                <a:spcPts val="1800"/>
              </a:spcAft>
              <a:buSzPct val="80000"/>
              <a:buFontTx/>
              <a:buBlip>
                <a:blip r:embed="rId3"/>
              </a:buBlip>
              <a:defRPr/>
            </a:lvl3pPr>
            <a:lvl4pPr marL="1343025" indent="-133350">
              <a:spcAft>
                <a:spcPts val="1800"/>
              </a:spcAft>
              <a:buSzPct val="80000"/>
              <a:buFontTx/>
              <a:buBlip>
                <a:blip r:embed="rId3"/>
              </a:buBlip>
              <a:defRPr/>
            </a:lvl4pPr>
            <a:lvl5pPr marL="1704975" indent="-142875">
              <a:spcAft>
                <a:spcPts val="1800"/>
              </a:spcAft>
              <a:buSzPct val="8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0525" y="6566213"/>
            <a:ext cx="8410575" cy="261938"/>
          </a:xfrm>
          <a:prstGeom prst="rect">
            <a:avLst/>
          </a:prstGeom>
        </p:spPr>
        <p:txBody>
          <a:bodyPr tIns="0" bIns="0" anchor="b"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7675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38782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77790D-CF67-48C4-BBE3-98E06797830F}" type="datetimeFigureOut">
              <a:rPr lang="en-US" smtClean="0">
                <a:solidFill>
                  <a:srgbClr val="3F3F3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06/10/17</a:t>
            </a:fld>
            <a:endParaRPr lang="en-US" dirty="0">
              <a:solidFill>
                <a:srgbClr val="3F3F3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3F3F3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03EF8BB7-4717-4CC5-96BA-6508BF57816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879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88950"/>
            <a:ext cx="31686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574" y="3257607"/>
            <a:ext cx="8428852" cy="1470025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rgbClr val="36A7D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1083" y="5045075"/>
            <a:ext cx="7203435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243945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268"/>
            <a:ext cx="8445500" cy="4515727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0030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8338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9929" y="6586901"/>
            <a:ext cx="7252832" cy="215342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828675" indent="0">
              <a:buNone/>
              <a:defRPr/>
            </a:lvl3pPr>
            <a:lvl4pPr marL="1209675" indent="0">
              <a:buNone/>
              <a:defRPr/>
            </a:lvl4pPr>
            <a:lvl5pPr marL="15621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7354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4649788"/>
            <a:ext cx="19907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8259"/>
            <a:ext cx="7772400" cy="13620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 lang="en-AU" sz="3600" b="1" dirty="0">
                <a:solidFill>
                  <a:srgbClr val="36A7D6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682081"/>
            <a:ext cx="7772400" cy="15001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 lang="en-US" b="1" smtClean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4148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4219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10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97473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5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510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853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2400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29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238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800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5258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0979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57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1284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875" y="6516437"/>
            <a:ext cx="8669438" cy="295275"/>
          </a:xfrm>
        </p:spPr>
        <p:txBody>
          <a:bodyPr anchor="b"/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0699" y="6238413"/>
            <a:ext cx="7998267" cy="278134"/>
          </a:xfrm>
        </p:spPr>
        <p:txBody>
          <a:bodyPr anchor="b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3395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/>
          <a:lstStyle/>
          <a:p>
            <a:fld id="{61B51F03-F3F2-A644-AEF5-CDBA0BF8CAE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578" y="6491111"/>
            <a:ext cx="8534400" cy="355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/>
            </a:lvl1pPr>
            <a:lvl2pPr marL="230188" indent="0">
              <a:buNone/>
              <a:defRPr sz="1400"/>
            </a:lvl2pPr>
            <a:lvl3pPr marL="458787" indent="0">
              <a:buNone/>
              <a:defRPr sz="1200"/>
            </a:lvl3pPr>
            <a:lvl4pPr marL="682625" indent="0">
              <a:buNone/>
              <a:defRPr sz="1100"/>
            </a:lvl4pPr>
            <a:lvl5pPr marL="912812" indent="0"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4664" y="6118225"/>
            <a:ext cx="8081962" cy="36195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/>
            </a:lvl1pPr>
            <a:lvl2pPr marL="230188" indent="0">
              <a:buNone/>
              <a:defRPr sz="1200"/>
            </a:lvl2pPr>
            <a:lvl3pPr marL="458787" indent="0">
              <a:buNone/>
              <a:defRPr sz="1100"/>
            </a:lvl3pPr>
            <a:lvl4pPr marL="682625" indent="0">
              <a:buNone/>
              <a:defRPr sz="105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09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3867"/>
            <a:ext cx="6096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1"/>
            <a:ext cx="7696200" cy="4343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76400" y="6128658"/>
            <a:ext cx="6096000" cy="304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100"/>
            </a:lvl1pPr>
            <a:lvl2pPr>
              <a:buNone/>
              <a:defRPr sz="1100"/>
            </a:lvl2pPr>
            <a:lvl3pPr>
              <a:buNone/>
              <a:defRPr sz="105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295400" y="5771445"/>
            <a:ext cx="6477000" cy="304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1050"/>
            </a:lvl4pPr>
            <a:lvl5pPr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626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/>
          <a:lstStyle/>
          <a:p>
            <a:fld id="{61B51F03-F3F2-A644-AEF5-CDBA0BF8CAE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578" y="6491111"/>
            <a:ext cx="8534400" cy="355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/>
            </a:lvl1pPr>
            <a:lvl2pPr marL="230188" indent="0">
              <a:buNone/>
              <a:defRPr sz="1400"/>
            </a:lvl2pPr>
            <a:lvl3pPr marL="458787" indent="0">
              <a:buNone/>
              <a:defRPr sz="1200"/>
            </a:lvl3pPr>
            <a:lvl4pPr marL="682625" indent="0">
              <a:buNone/>
              <a:defRPr sz="1100"/>
            </a:lvl4pPr>
            <a:lvl5pPr marL="912812" indent="0"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4664" y="6118225"/>
            <a:ext cx="8081962" cy="36195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/>
            </a:lvl1pPr>
            <a:lvl2pPr marL="230188" indent="0">
              <a:buNone/>
              <a:defRPr sz="1200"/>
            </a:lvl2pPr>
            <a:lvl3pPr marL="458787" indent="0">
              <a:buNone/>
              <a:defRPr sz="1100"/>
            </a:lvl3pPr>
            <a:lvl4pPr marL="682625" indent="0">
              <a:buNone/>
              <a:defRPr sz="105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962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/>
          <a:lstStyle/>
          <a:p>
            <a:fld id="{61B51F03-F3F2-A644-AEF5-CDBA0BF8CAE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578" y="6491111"/>
            <a:ext cx="8534400" cy="355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/>
            </a:lvl1pPr>
            <a:lvl2pPr marL="230188" indent="0">
              <a:buNone/>
              <a:defRPr sz="1400"/>
            </a:lvl2pPr>
            <a:lvl3pPr marL="458787" indent="0">
              <a:buNone/>
              <a:defRPr sz="1200"/>
            </a:lvl3pPr>
            <a:lvl4pPr marL="682625" indent="0">
              <a:buNone/>
              <a:defRPr sz="1100"/>
            </a:lvl4pPr>
            <a:lvl5pPr marL="912812" indent="0"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4664" y="6118225"/>
            <a:ext cx="8081962" cy="36195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/>
            </a:lvl1pPr>
            <a:lvl2pPr marL="230188" indent="0">
              <a:buNone/>
              <a:defRPr sz="1200"/>
            </a:lvl2pPr>
            <a:lvl3pPr marL="458787" indent="0">
              <a:buNone/>
              <a:defRPr sz="1100"/>
            </a:lvl3pPr>
            <a:lvl4pPr marL="682625" indent="0">
              <a:buNone/>
              <a:defRPr sz="105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41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/>
          <a:lstStyle/>
          <a:p>
            <a:fld id="{61B51F03-F3F2-A644-AEF5-CDBA0BF8CAE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578" y="6491111"/>
            <a:ext cx="8534400" cy="355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/>
            </a:lvl1pPr>
            <a:lvl2pPr marL="230188" indent="0">
              <a:buNone/>
              <a:defRPr sz="1400"/>
            </a:lvl2pPr>
            <a:lvl3pPr marL="458787" indent="0">
              <a:buNone/>
              <a:defRPr sz="1200"/>
            </a:lvl3pPr>
            <a:lvl4pPr marL="682625" indent="0">
              <a:buNone/>
              <a:defRPr sz="1100"/>
            </a:lvl4pPr>
            <a:lvl5pPr marL="912812" indent="0"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4664" y="6118225"/>
            <a:ext cx="8081962" cy="36195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/>
            </a:lvl1pPr>
            <a:lvl2pPr marL="230188" indent="0">
              <a:buNone/>
              <a:defRPr sz="1200"/>
            </a:lvl2pPr>
            <a:lvl3pPr marL="458787" indent="0">
              <a:buNone/>
              <a:defRPr sz="1100"/>
            </a:lvl3pPr>
            <a:lvl4pPr marL="682625" indent="0">
              <a:buNone/>
              <a:defRPr sz="105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7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/>
          <a:lstStyle/>
          <a:p>
            <a:fld id="{61B51F03-F3F2-A644-AEF5-CDBA0BF8CAE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578" y="6491111"/>
            <a:ext cx="8534400" cy="355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/>
            </a:lvl1pPr>
            <a:lvl2pPr marL="230188" indent="0">
              <a:buNone/>
              <a:defRPr sz="1400"/>
            </a:lvl2pPr>
            <a:lvl3pPr marL="458787" indent="0">
              <a:buNone/>
              <a:defRPr sz="1200"/>
            </a:lvl3pPr>
            <a:lvl4pPr marL="682625" indent="0">
              <a:buNone/>
              <a:defRPr sz="1100"/>
            </a:lvl4pPr>
            <a:lvl5pPr marL="912812" indent="0"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4664" y="6118225"/>
            <a:ext cx="8081962" cy="36195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/>
            </a:lvl1pPr>
            <a:lvl2pPr marL="230188" indent="0">
              <a:buNone/>
              <a:defRPr sz="1200"/>
            </a:lvl2pPr>
            <a:lvl3pPr marL="458787" indent="0">
              <a:buNone/>
              <a:defRPr sz="1100"/>
            </a:lvl3pPr>
            <a:lvl4pPr marL="682625" indent="0">
              <a:buNone/>
              <a:defRPr sz="105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7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/>
          <a:lstStyle/>
          <a:p>
            <a:fld id="{61B51F03-F3F2-A644-AEF5-CDBA0BF8CAE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578" y="6491111"/>
            <a:ext cx="8534400" cy="355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/>
            </a:lvl1pPr>
            <a:lvl2pPr marL="230188" indent="0">
              <a:buNone/>
              <a:defRPr sz="1400"/>
            </a:lvl2pPr>
            <a:lvl3pPr marL="458787" indent="0">
              <a:buNone/>
              <a:defRPr sz="1200"/>
            </a:lvl3pPr>
            <a:lvl4pPr marL="682625" indent="0">
              <a:buNone/>
              <a:defRPr sz="1100"/>
            </a:lvl4pPr>
            <a:lvl5pPr marL="912812" indent="0"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4664" y="6118225"/>
            <a:ext cx="8081962" cy="36195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/>
            </a:lvl1pPr>
            <a:lvl2pPr marL="230188" indent="0">
              <a:buNone/>
              <a:defRPr sz="1200"/>
            </a:lvl2pPr>
            <a:lvl3pPr marL="458787" indent="0">
              <a:buNone/>
              <a:defRPr sz="1100"/>
            </a:lvl3pPr>
            <a:lvl4pPr marL="682625" indent="0">
              <a:buNone/>
              <a:defRPr sz="105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717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/>
          <a:lstStyle/>
          <a:p>
            <a:fld id="{61B51F03-F3F2-A644-AEF5-CDBA0BF8CAE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578" y="6491111"/>
            <a:ext cx="8534400" cy="355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/>
            </a:lvl1pPr>
            <a:lvl2pPr marL="230188" indent="0">
              <a:buNone/>
              <a:defRPr sz="1400"/>
            </a:lvl2pPr>
            <a:lvl3pPr marL="458787" indent="0">
              <a:buNone/>
              <a:defRPr sz="1200"/>
            </a:lvl3pPr>
            <a:lvl4pPr marL="682625" indent="0">
              <a:buNone/>
              <a:defRPr sz="1100"/>
            </a:lvl4pPr>
            <a:lvl5pPr marL="912812" indent="0"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4664" y="6118225"/>
            <a:ext cx="8081962" cy="36195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/>
            </a:lvl1pPr>
            <a:lvl2pPr marL="230188" indent="0">
              <a:buNone/>
              <a:defRPr sz="1200"/>
            </a:lvl2pPr>
            <a:lvl3pPr marL="458787" indent="0">
              <a:buNone/>
              <a:defRPr sz="1100"/>
            </a:lvl3pPr>
            <a:lvl4pPr marL="682625" indent="0">
              <a:buNone/>
              <a:defRPr sz="105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557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634F8-FA90-DA47-B12A-84182248D463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76339-5D30-6F4C-B82C-88921D25F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344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D440-64ED-2D40-A223-6D3DE947D249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6DC5B-6DAF-FB47-BFFC-02BC53856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3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063E9-909A-7B49-A770-EB501F606F9F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1C8C3-1E85-494F-9EAF-15891F006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753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A998-5381-8443-AECE-DDF8674EE4DD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9E3BF-8458-3A42-8190-B2FB481D6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467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2F0A5-CE74-3B4A-B644-B56BF25FCD3F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82926-9ECB-0642-9326-FBEFC4A64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4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114A9-1339-1345-8536-8E1472F9EE04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F78E-30B1-014B-8D25-4C1DC2F72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23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3FBE7-2B5E-6A4C-B272-3336982B1D2B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46EC5-EEB5-CE4B-89E9-3FED2DA4F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541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28B12-51E8-B34E-B60A-2F211FF3357E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7D92C-AAAB-0641-85AB-40CCDF98C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818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C860C-E854-A143-AC4D-011877BD0EF9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14D2F-E4DF-0442-8618-5CCE67066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262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7691-F611-C748-A6DB-05950ADBBED1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26357-0B29-9D47-812C-72F2BA697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763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B10E4-8104-064E-A645-AD35C24AD3E3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223EC-DA20-9149-9A10-641FF898C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2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68925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666CB-A7C6-7543-8541-7658CC0C22EC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DBBE7-248D-DF4F-9BFA-1C7C9F970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190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EA646-28A9-084C-B357-711DED09D7A8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9B5F9-ED46-A24A-AD37-DA0614C92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908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2D118-1DE1-2842-99DC-C92E21A6816A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4E555-4B8E-D042-9606-602728DF9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420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D55F-9FF4-B446-888F-B52D9EE60F80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98C90-00F6-674A-A1A5-537E6F31D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533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88835-67F9-9B44-9DE7-879893626D9C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F3FC-AA51-794A-BAB3-C43C4D8A5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370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0525D-2FAE-0E4A-828F-B0257C083223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C2A9A-33C9-B242-8A25-78C13CC5C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474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61354-A4E9-EC45-B085-03EBD6866F85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C7E05-BD3E-1B4B-A938-766C09BDC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203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9AD81-FBCB-0C42-B0AE-52B1C1561C56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2BBAD-1FB3-E24A-BD62-1FF6D1E81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521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32AEF-A1F1-CB44-BFD2-FD87CE87714F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D0914-2C7D-014D-9E23-CDB21E3B2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15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416AE-43F1-6D40-97DD-F2D2FCD8DF12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D3359-6999-7F4E-AF3F-A2F8AFA59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6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3960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4449C-9574-C44F-BE21-FD5F8BEBBD6C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7BA23-AFA9-CC4D-98F3-73F4EE40B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07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01974-2AF3-F84C-86BE-8408E512836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06282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77CE3-C2F7-4F4F-A899-8C3EA8B7A4B3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84253-3660-CC4D-B4AD-9D18E80A4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394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A4F3F-4999-9142-8B27-ED635BA89171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982D0-F78A-854D-9619-36002DE13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211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3EF58-9F27-BF4F-8C0F-D195EF4B5F7C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9E1C-FB38-964F-9907-037579D62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536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A1FAA-4145-6346-BD7F-922733D04474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ADD93-7AC1-314C-A5E3-5E422CF91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189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2D8E1-D8DC-C44E-83DD-9A785F2206E2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54857-3324-F944-9958-378FC152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788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1B2F7-A8D4-9F40-87D6-96A667B7987B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4923-D735-3447-8AB3-91DD8CCBD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57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A8FDF-7929-9A44-80EE-B61FEE4D7341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FB1E6-DD5F-3E4B-8E53-ADC3F336C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411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74D61-4B27-6F44-888E-65EBA670612E}" type="datetimeFigureOut">
              <a:rPr lang="en-US"/>
              <a:pPr>
                <a:defRPr/>
              </a:pPr>
              <a:t>06/10/17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C7181-04F4-E245-83A2-785D59516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89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3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theme" Target="../theme/theme12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theme" Target="../theme/theme6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8.xml"/><Relationship Id="rId21" Type="http://schemas.openxmlformats.org/officeDocument/2006/relationships/theme" Target="../theme/theme7.xml"/><Relationship Id="rId22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9700" y="104775"/>
            <a:ext cx="70866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16743" name="Slide Number Placeholder 4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0884DA93-548F-4FE2-8191-39778A85788D}" type="slidenum">
              <a:rPr lang="ja-JP" altLang="en-US" sz="900" smtClean="0">
                <a:solidFill>
                  <a:srgbClr val="000000"/>
                </a:solidFill>
                <a:latin typeface="Trebuchet MS" pitchFamily="34" charset="0"/>
                <a:cs typeface="Calibri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sz="900" dirty="0" smtClean="0">
              <a:solidFill>
                <a:srgbClr val="000000"/>
              </a:solidFill>
              <a:latin typeface="Trebuchet MS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80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rebuchet MS" pitchFamily="34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800100" indent="-1143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092200" indent="-177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  <a:cs typeface="+mn-cs"/>
        </a:defRPr>
      </a:lvl4pPr>
      <a:lvl5pPr marL="1371600" indent="-1651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1828800" indent="-1651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286000" indent="-1651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2743200" indent="-1651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200400" indent="-1651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  <a:cs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45788E-938D-E049-B670-ADE291BB6135}" type="datetimeFigureOut">
              <a:rPr lang="en-US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06/10/17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  <a:cs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7AC3D1-B601-934B-9596-B5890A3069D7}" type="slidenum">
              <a:rPr lang="en-US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4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9700" y="104775"/>
            <a:ext cx="70866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16743" name="Slide Number Placeholder 4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0884DA93-548F-4FE2-8191-39778A85788D}" type="slidenum">
              <a:rPr lang="ja-JP" altLang="en-US" sz="900" smtClean="0">
                <a:solidFill>
                  <a:srgbClr val="000000"/>
                </a:solidFill>
                <a:latin typeface="Trebuchet MS" pitchFamily="34" charset="0"/>
                <a:ea typeface="ＭＳ Ｐゴシック"/>
                <a:cs typeface="Calibri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sz="900" dirty="0" smtClean="0">
              <a:solidFill>
                <a:srgbClr val="000000"/>
              </a:solidFill>
              <a:latin typeface="Trebuchet MS" pitchFamily="34" charset="0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009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Trebuchet MS" pitchFamily="34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rebuchet MS" pitchFamily="34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800100" indent="-1143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092200" indent="-177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  <a:cs typeface="+mn-cs"/>
        </a:defRPr>
      </a:lvl4pPr>
      <a:lvl5pPr marL="1371600" indent="-1651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1828800" indent="-1651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286000" indent="-1651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2743200" indent="-1651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200400" indent="-1651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199" y="417600"/>
            <a:ext cx="844005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AU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36268"/>
            <a:ext cx="8445500" cy="451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 smtClean="0"/>
          </a:p>
        </p:txBody>
      </p:sp>
      <p:sp>
        <p:nvSpPr>
          <p:cNvPr id="30" name="Rectangle 29"/>
          <p:cNvSpPr/>
          <p:nvPr userDrawn="1"/>
        </p:nvSpPr>
        <p:spPr>
          <a:xfrm>
            <a:off x="0" y="0"/>
            <a:ext cx="9144000" cy="313899"/>
          </a:xfrm>
          <a:prstGeom prst="rect">
            <a:avLst/>
          </a:prstGeom>
          <a:solidFill>
            <a:srgbClr val="36A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anchor="ctr"/>
          <a:lstStyle/>
          <a:p>
            <a:pPr>
              <a:defRPr/>
            </a:pPr>
            <a:endParaRPr lang="en-AU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302375"/>
            <a:ext cx="9144000" cy="573088"/>
          </a:xfrm>
          <a:prstGeom prst="rect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anchor="ctr"/>
          <a:lstStyle/>
          <a:p>
            <a:pPr>
              <a:defRPr/>
            </a:pPr>
            <a:endParaRPr lang="en-AU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11875" y="6338000"/>
            <a:ext cx="618662" cy="540000"/>
          </a:xfrm>
          <a:prstGeom prst="rtTriangle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7882928" y="5771885"/>
            <a:ext cx="1237321" cy="1103578"/>
          </a:xfrm>
          <a:prstGeom prst="rtTriangle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94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24765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438275" indent="-22860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700" indent="-22860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739209"/>
            <a:ext cx="91503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8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17513"/>
            <a:ext cx="8440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AU" dirty="0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36688"/>
            <a:ext cx="84455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 smtClean="0"/>
          </a:p>
        </p:txBody>
      </p:sp>
      <p:sp>
        <p:nvSpPr>
          <p:cNvPr id="30" name="Rectangle 29"/>
          <p:cNvSpPr/>
          <p:nvPr userDrawn="1"/>
        </p:nvSpPr>
        <p:spPr>
          <a:xfrm>
            <a:off x="0" y="0"/>
            <a:ext cx="9144000" cy="314325"/>
          </a:xfrm>
          <a:prstGeom prst="rect">
            <a:avLst/>
          </a:prstGeom>
          <a:solidFill>
            <a:srgbClr val="36A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anchor="ctr"/>
          <a:lstStyle/>
          <a:p>
            <a:pPr>
              <a:defRPr/>
            </a:pPr>
            <a:endParaRPr lang="en-AU" sz="16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302375"/>
            <a:ext cx="9144000" cy="573088"/>
          </a:xfrm>
          <a:prstGeom prst="rect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anchor="ctr"/>
          <a:lstStyle/>
          <a:p>
            <a:pPr>
              <a:defRPr/>
            </a:pPr>
            <a:endParaRPr lang="en-AU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11113" y="6337300"/>
            <a:ext cx="619125" cy="541338"/>
          </a:xfrm>
          <a:prstGeom prst="rtTriangle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7883525" y="5772150"/>
            <a:ext cx="1236663" cy="1103313"/>
          </a:xfrm>
          <a:prstGeom prst="rtTriangle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64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accent1"/>
          </a:solidFill>
          <a:latin typeface="Calibri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+mn-cs"/>
        </a:defRPr>
      </a:lvl1pPr>
      <a:lvl2pPr marL="628650" indent="-2857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Calibri"/>
          <a:ea typeface="+mn-ea"/>
          <a:cs typeface="+mn-cs"/>
        </a:defRPr>
      </a:lvl2pPr>
      <a:lvl3pPr marL="1076325" indent="-2476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/>
          <a:ea typeface="+mn-ea"/>
          <a:cs typeface="+mn-cs"/>
        </a:defRPr>
      </a:lvl3pPr>
      <a:lvl4pPr marL="1438275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Calibri"/>
          <a:ea typeface="+mn-ea"/>
          <a:cs typeface="+mn-cs"/>
        </a:defRPr>
      </a:lvl4pPr>
      <a:lvl5pPr marL="17907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17513"/>
            <a:ext cx="8440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AU" dirty="0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36688"/>
            <a:ext cx="84455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 smtClean="0"/>
          </a:p>
        </p:txBody>
      </p:sp>
      <p:sp>
        <p:nvSpPr>
          <p:cNvPr id="30" name="Rectangle 29"/>
          <p:cNvSpPr/>
          <p:nvPr userDrawn="1"/>
        </p:nvSpPr>
        <p:spPr>
          <a:xfrm>
            <a:off x="0" y="0"/>
            <a:ext cx="9144000" cy="314325"/>
          </a:xfrm>
          <a:prstGeom prst="rect">
            <a:avLst/>
          </a:prstGeom>
          <a:solidFill>
            <a:srgbClr val="36A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anchor="ctr"/>
          <a:lstStyle/>
          <a:p>
            <a:pPr>
              <a:defRPr/>
            </a:pPr>
            <a:endParaRPr lang="en-AU" sz="16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302375"/>
            <a:ext cx="9144000" cy="573088"/>
          </a:xfrm>
          <a:prstGeom prst="rect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anchor="ctr"/>
          <a:lstStyle/>
          <a:p>
            <a:pPr>
              <a:defRPr/>
            </a:pPr>
            <a:endParaRPr lang="en-AU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11113" y="6337300"/>
            <a:ext cx="619125" cy="541338"/>
          </a:xfrm>
          <a:prstGeom prst="rtTriangle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7883525" y="5772150"/>
            <a:ext cx="1236663" cy="1103313"/>
          </a:xfrm>
          <a:prstGeom prst="rtTriangle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13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accent1"/>
          </a:solidFill>
          <a:latin typeface="Calibri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/>
          <a:ea typeface="+mn-ea"/>
          <a:cs typeface="+mn-cs"/>
        </a:defRPr>
      </a:lvl1pPr>
      <a:lvl2pPr marL="628650" indent="-2857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Calibri"/>
          <a:ea typeface="+mn-ea"/>
          <a:cs typeface="+mn-cs"/>
        </a:defRPr>
      </a:lvl2pPr>
      <a:lvl3pPr marL="1076325" indent="-2476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/>
          <a:ea typeface="+mn-ea"/>
          <a:cs typeface="+mn-cs"/>
        </a:defRPr>
      </a:lvl3pPr>
      <a:lvl4pPr marL="1438275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Calibri"/>
          <a:ea typeface="+mn-ea"/>
          <a:cs typeface="+mn-cs"/>
        </a:defRPr>
      </a:lvl4pPr>
      <a:lvl5pPr marL="17907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17513"/>
            <a:ext cx="8440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36688"/>
            <a:ext cx="84455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0" y="0"/>
            <a:ext cx="9144000" cy="314325"/>
          </a:xfrm>
          <a:prstGeom prst="rect">
            <a:avLst/>
          </a:prstGeom>
          <a:solidFill>
            <a:srgbClr val="36A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anchor="ctr"/>
          <a:lstStyle/>
          <a:p>
            <a:pPr>
              <a:defRPr/>
            </a:pPr>
            <a:endParaRPr lang="en-GB" sz="16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302375"/>
            <a:ext cx="9144000" cy="573088"/>
          </a:xfrm>
          <a:prstGeom prst="rect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anchor="ctr"/>
          <a:lstStyle/>
          <a:p>
            <a:pPr>
              <a:defRPr/>
            </a:pPr>
            <a:endParaRPr lang="en-GB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543925" y="6578600"/>
            <a:ext cx="592138" cy="285750"/>
          </a:xfrm>
          <a:prstGeom prst="rect">
            <a:avLst/>
          </a:prstGeom>
        </p:spPr>
        <p:txBody>
          <a:bodyPr/>
          <a:lstStyle>
            <a:lvl1pPr eaLnBrk="1" hangingPunct="1">
              <a:defRPr sz="1200" baseline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9A04D7-0DD4-4286-867A-ACC9067EC63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2" name="Right Triangle 1"/>
          <p:cNvSpPr/>
          <p:nvPr/>
        </p:nvSpPr>
        <p:spPr>
          <a:xfrm flipH="1">
            <a:off x="7883525" y="5772150"/>
            <a:ext cx="1236663" cy="1103313"/>
          </a:xfrm>
          <a:prstGeom prst="rtTriangle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11113" y="6337300"/>
            <a:ext cx="619125" cy="541338"/>
          </a:xfrm>
          <a:prstGeom prst="rtTriangle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8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accent1"/>
          </a:solidFill>
          <a:latin typeface="Calibri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/>
          <a:ea typeface="+mn-ea"/>
          <a:cs typeface="+mn-cs"/>
        </a:defRPr>
      </a:lvl1pPr>
      <a:lvl2pPr marL="628650" indent="-2857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Calibri"/>
          <a:ea typeface="+mn-ea"/>
          <a:cs typeface="+mn-cs"/>
        </a:defRPr>
      </a:lvl2pPr>
      <a:lvl3pPr marL="1076325" indent="-2476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/>
          <a:ea typeface="+mn-ea"/>
          <a:cs typeface="+mn-cs"/>
        </a:defRPr>
      </a:lvl3pPr>
      <a:lvl4pPr marL="1438275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Calibri"/>
          <a:ea typeface="+mn-ea"/>
          <a:cs typeface="+mn-cs"/>
        </a:defRPr>
      </a:lvl4pPr>
      <a:lvl5pPr marL="17907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17513"/>
            <a:ext cx="8440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AU" dirty="0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36688"/>
            <a:ext cx="84455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 smtClean="0"/>
          </a:p>
        </p:txBody>
      </p:sp>
      <p:sp>
        <p:nvSpPr>
          <p:cNvPr id="30" name="Rectangle 29"/>
          <p:cNvSpPr/>
          <p:nvPr userDrawn="1"/>
        </p:nvSpPr>
        <p:spPr>
          <a:xfrm>
            <a:off x="0" y="0"/>
            <a:ext cx="9144000" cy="314325"/>
          </a:xfrm>
          <a:prstGeom prst="rect">
            <a:avLst/>
          </a:prstGeom>
          <a:solidFill>
            <a:srgbClr val="36A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anchor="ctr"/>
          <a:lstStyle/>
          <a:p>
            <a:pPr>
              <a:defRPr/>
            </a:pPr>
            <a:endParaRPr lang="en-AU" sz="16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302375"/>
            <a:ext cx="9144000" cy="573088"/>
          </a:xfrm>
          <a:prstGeom prst="rect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anchor="ctr"/>
          <a:lstStyle/>
          <a:p>
            <a:pPr>
              <a:defRPr/>
            </a:pPr>
            <a:endParaRPr lang="en-AU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11113" y="6337300"/>
            <a:ext cx="619125" cy="541338"/>
          </a:xfrm>
          <a:prstGeom prst="rtTriangle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7883525" y="5772150"/>
            <a:ext cx="1236663" cy="1103313"/>
          </a:xfrm>
          <a:prstGeom prst="rtTriangle">
            <a:avLst/>
          </a:prstGeom>
          <a:solidFill>
            <a:srgbClr val="36A7D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35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accent1"/>
          </a:solidFill>
          <a:latin typeface="Calibri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/>
          <a:ea typeface="+mn-ea"/>
          <a:cs typeface="+mn-cs"/>
        </a:defRPr>
      </a:lvl1pPr>
      <a:lvl2pPr marL="628650" indent="-2857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Calibri"/>
          <a:ea typeface="+mn-ea"/>
          <a:cs typeface="+mn-cs"/>
        </a:defRPr>
      </a:lvl2pPr>
      <a:lvl3pPr marL="1076325" indent="-2476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/>
          <a:ea typeface="+mn-ea"/>
          <a:cs typeface="+mn-cs"/>
        </a:defRPr>
      </a:lvl3pPr>
      <a:lvl4pPr marL="1438275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Calibri"/>
          <a:ea typeface="+mn-ea"/>
          <a:cs typeface="+mn-cs"/>
        </a:defRPr>
      </a:lvl4pPr>
      <a:lvl5pPr marL="17907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696D0-7713-4BAC-99C2-D3C39DACAB0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06/10/17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5699E-FA3B-4F72-B9CC-7BD88B44D4D9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739209"/>
            <a:ext cx="91503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42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5F3A0C-79FA-F94D-B69F-7C572668F699}" type="datetimeFigureOut">
              <a:rPr lang="en-US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06/10/17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3FAB3C-607E-EB49-8B92-C5727CE00A3E}" type="slidenum">
              <a:rPr lang="en-US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8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D14AD2-0CC2-1840-B69E-C17AE615855E}" type="datetimeFigureOut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06/10/17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93E1FB-86CB-D54A-A715-7910F82A34B8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47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rheumatology-uoc.g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wm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.wdp"/><Relationship Id="rId5" Type="http://schemas.openxmlformats.org/officeDocument/2006/relationships/image" Target="../media/image28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wm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png"/><Relationship Id="rId3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92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93.emf"/><Relationship Id="rId3" Type="http://schemas.openxmlformats.org/officeDocument/2006/relationships/image" Target="../media/image9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95.tiff"/><Relationship Id="rId3" Type="http://schemas.openxmlformats.org/officeDocument/2006/relationships/image" Target="../media/image96.tif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-70560" y="1556792"/>
            <a:ext cx="9214560" cy="2118097"/>
          </a:xfrm>
        </p:spPr>
        <p:txBody>
          <a:bodyPr>
            <a:normAutofit fontScale="90000"/>
          </a:bodyPr>
          <a:lstStyle/>
          <a:p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/>
              <a:t>««Bench to bed-side»</a:t>
            </a:r>
            <a:r>
              <a:rPr lang="el-GR" sz="2400" dirty="0" smtClean="0"/>
              <a:t>: </a:t>
            </a:r>
            <a:r>
              <a:rPr lang="el-GR" sz="2400" dirty="0" err="1"/>
              <a:t>Ε</a:t>
            </a:r>
            <a:r>
              <a:rPr lang="el-GR" sz="2400" dirty="0" err="1" smtClean="0"/>
              <a:t>πιτυχη</a:t>
            </a:r>
            <a:r>
              <a:rPr lang="el-GR" sz="2400" dirty="0" smtClean="0"/>
              <a:t>́ </a:t>
            </a:r>
            <a:r>
              <a:rPr lang="el-GR" sz="2400" dirty="0" err="1"/>
              <a:t>παραδείγματα</a:t>
            </a:r>
            <a:r>
              <a:rPr lang="el-GR" sz="2400" dirty="0"/>
              <a:t> και </a:t>
            </a:r>
            <a:r>
              <a:rPr lang="el-GR" sz="2400" dirty="0" err="1"/>
              <a:t>αποτυχίες</a:t>
            </a:r>
            <a:r>
              <a:rPr lang="el-GR" sz="2400" dirty="0"/>
              <a:t> </a:t>
            </a:r>
            <a:r>
              <a:rPr lang="el-GR" sz="2400" dirty="0" err="1"/>
              <a:t>θεραπευτικών</a:t>
            </a:r>
            <a:r>
              <a:rPr lang="el-GR" sz="2400" dirty="0"/>
              <a:t> </a:t>
            </a:r>
            <a:r>
              <a:rPr lang="el-GR" sz="2400" dirty="0" err="1"/>
              <a:t>παραγόντων</a:t>
            </a:r>
            <a:r>
              <a:rPr lang="el-GR" sz="2400" dirty="0"/>
              <a:t> </a:t>
            </a:r>
            <a:r>
              <a:rPr lang="el-GR" sz="2400" dirty="0" err="1"/>
              <a:t>βασισμένων</a:t>
            </a:r>
            <a:r>
              <a:rPr lang="el-GR" sz="2400" dirty="0"/>
              <a:t> σε </a:t>
            </a:r>
            <a:r>
              <a:rPr lang="el-GR" sz="2400" dirty="0" err="1"/>
              <a:t>ζωικα</a:t>
            </a:r>
            <a:r>
              <a:rPr lang="el-GR" sz="2400" dirty="0"/>
              <a:t>́ </a:t>
            </a:r>
            <a:r>
              <a:rPr lang="el-GR" sz="2400" dirty="0" err="1"/>
              <a:t>πειραματικα</a:t>
            </a:r>
            <a:r>
              <a:rPr lang="el-GR" sz="2400" dirty="0"/>
              <a:t>́ </a:t>
            </a:r>
            <a:r>
              <a:rPr lang="el-GR" sz="2400" dirty="0" err="1" smtClean="0"/>
              <a:t>δεδομένα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/>
            </a:r>
            <a:br>
              <a:rPr lang="el-GR" sz="2400" dirty="0" smtClean="0"/>
            </a:br>
            <a:endParaRPr lang="en-US" sz="2400" dirty="0" smtClean="0"/>
          </a:p>
        </p:txBody>
      </p:sp>
      <p:sp>
        <p:nvSpPr>
          <p:cNvPr id="9" name="Subtitle 1"/>
          <p:cNvSpPr txBox="1">
            <a:spLocks/>
          </p:cNvSpPr>
          <p:nvPr/>
        </p:nvSpPr>
        <p:spPr>
          <a:xfrm>
            <a:off x="1403648" y="4437112"/>
            <a:ext cx="6400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 smtClean="0">
                <a:latin typeface="Calibri" charset="0"/>
                <a:cs typeface="Calibri" charset="0"/>
              </a:rPr>
              <a:t>Π</a:t>
            </a:r>
            <a:r>
              <a:rPr lang="en-US" sz="1400" dirty="0" smtClean="0">
                <a:latin typeface="Calibri" charset="0"/>
                <a:cs typeface="Calibri" charset="0"/>
              </a:rPr>
              <a:t>.</a:t>
            </a:r>
            <a:r>
              <a:rPr lang="el-GR" sz="1400" dirty="0" smtClean="0">
                <a:latin typeface="Calibri" charset="0"/>
                <a:cs typeface="Calibri" charset="0"/>
              </a:rPr>
              <a:t> </a:t>
            </a:r>
            <a:r>
              <a:rPr lang="el-GR" sz="1400" dirty="0" err="1" smtClean="0">
                <a:latin typeface="Calibri" charset="0"/>
                <a:cs typeface="Calibri" charset="0"/>
              </a:rPr>
              <a:t>Σιδηρόπουλος</a:t>
            </a:r>
            <a:endParaRPr lang="el-GR" sz="1400" dirty="0" smtClean="0">
              <a:latin typeface="Calibri" charset="0"/>
              <a:cs typeface="Calibri" charset="0"/>
            </a:endParaRPr>
          </a:p>
          <a:p>
            <a:r>
              <a:rPr lang="el-GR" sz="1400" dirty="0" smtClean="0">
                <a:latin typeface="Calibri" charset="0"/>
                <a:cs typeface="Calibri" charset="0"/>
              </a:rPr>
              <a:t>Ρευματολογία, Κλινική Ανοσολογία, </a:t>
            </a:r>
            <a:r>
              <a:rPr lang="el-GR" sz="1400" dirty="0" err="1" smtClean="0">
                <a:latin typeface="Calibri" charset="0"/>
                <a:cs typeface="Calibri" charset="0"/>
              </a:rPr>
              <a:t>Αλλεργιολογία</a:t>
            </a:r>
            <a:r>
              <a:rPr lang="el-GR" sz="1400" dirty="0" smtClean="0">
                <a:latin typeface="Calibri" charset="0"/>
                <a:cs typeface="Calibri" charset="0"/>
              </a:rPr>
              <a:t> </a:t>
            </a:r>
          </a:p>
          <a:p>
            <a:r>
              <a:rPr lang="el-GR" sz="1400" dirty="0" smtClean="0">
                <a:latin typeface="Calibri" charset="0"/>
                <a:cs typeface="Calibri" charset="0"/>
              </a:rPr>
              <a:t>Ιατρική Σχολή, Παν. Κρήτης</a:t>
            </a:r>
            <a:endParaRPr lang="en-US" sz="1400" dirty="0" smtClean="0">
              <a:latin typeface="Calibri" charset="0"/>
              <a:cs typeface="Calibri" charset="0"/>
            </a:endParaRPr>
          </a:p>
          <a:p>
            <a:r>
              <a:rPr lang="en-US" sz="1400" dirty="0" smtClean="0">
                <a:latin typeface="Calibri" charset="0"/>
                <a:cs typeface="Calibri" charset="0"/>
                <a:hlinkClick r:id="rId2"/>
              </a:rPr>
              <a:t>www.rheumatology-uoc.gr</a:t>
            </a:r>
            <a:endParaRPr lang="en-US" sz="1400" dirty="0" smtClean="0">
              <a:latin typeface="Calibri" charset="0"/>
              <a:cs typeface="Calibri" charset="0"/>
            </a:endParaRPr>
          </a:p>
          <a:p>
            <a:r>
              <a:rPr lang="en-US" sz="1400" dirty="0" err="1" smtClean="0">
                <a:latin typeface="Calibri" charset="0"/>
                <a:cs typeface="Calibri" charset="0"/>
              </a:rPr>
              <a:t>sidiropp@uoc.gr</a:t>
            </a:r>
            <a:endParaRPr lang="en-US" sz="1400" dirty="0">
              <a:latin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7824" y="6351711"/>
            <a:ext cx="3168352" cy="46166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1ο Σχολείο Βασικής Ανοσολογίας για Κλινικούς</a:t>
            </a:r>
          </a:p>
          <a:p>
            <a:pPr algn="ctr">
              <a:defRPr/>
            </a:pPr>
            <a:r>
              <a:rPr lang="el-GR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6-</a:t>
            </a:r>
            <a:r>
              <a:rPr lang="el-GR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8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/10/</a:t>
            </a:r>
            <a:r>
              <a:rPr lang="el-GR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2017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</a:t>
            </a:r>
            <a:r>
              <a:rPr lang="el-GR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Ηράκλειο </a:t>
            </a:r>
            <a:r>
              <a:rPr lang="el-GR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Κρήτης</a:t>
            </a:r>
          </a:p>
        </p:txBody>
      </p:sp>
      <p:pic>
        <p:nvPicPr>
          <p:cNvPr id="11" name="Picture 5" descr="M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9791" y="4509120"/>
            <a:ext cx="85725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sh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699" y="4509120"/>
            <a:ext cx="785813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679754" y="5366370"/>
            <a:ext cx="14287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defRPr/>
            </a:pPr>
            <a:r>
              <a:rPr lang="el-GR" sz="800" b="1" dirty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/>
              </a:rPr>
              <a:t>ΠΑΝΕΠΙΣΤΗΜΙΟ ΚΡΗΤΗΣ</a:t>
            </a:r>
          </a:p>
          <a:p>
            <a:pPr algn="ctr" defTabSz="914400">
              <a:defRPr/>
            </a:pPr>
            <a:r>
              <a:rPr lang="el-GR" sz="800" b="1" dirty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/>
              </a:rPr>
              <a:t>ΙΑΤΡΙΚΗ ΣΧΟΛΗ</a:t>
            </a:r>
            <a:endParaRPr lang="en-US" sz="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79512" y="5121895"/>
            <a:ext cx="14287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defRPr/>
            </a:pPr>
            <a:r>
              <a:rPr lang="el-GR" sz="800" b="1" dirty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/>
              </a:rPr>
              <a:t>ΠΑΝΕΠΙΣΤΗΜΙΑΚΟ ΝΟΣΟΚΟΜΕΙΟ ΗΡΑΚΛΕΙΟΥ</a:t>
            </a:r>
            <a:endParaRPr lang="en-US" sz="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5445224"/>
            <a:ext cx="1835696" cy="91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01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/>
              </a:rPr>
              <a:t>CIA: erosive arthritis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85938"/>
            <a:ext cx="42862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3959869" y="6516052"/>
            <a:ext cx="5292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600" dirty="0" err="1" smtClean="0"/>
              <a:t>Raptopoulou</a:t>
            </a:r>
            <a:r>
              <a:rPr lang="de-DE" sz="1600" dirty="0" smtClean="0"/>
              <a:t> A. Arthritis </a:t>
            </a:r>
            <a:r>
              <a:rPr lang="de-DE" sz="1600" dirty="0" err="1"/>
              <a:t>Rheum</a:t>
            </a:r>
            <a:r>
              <a:rPr lang="de-DE" sz="1600" dirty="0"/>
              <a:t>. 2010 Jul;62(7):1870</a:t>
            </a:r>
            <a:endParaRPr lang="en-US" sz="16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3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80417" y="6488668"/>
            <a:ext cx="3365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/>
              <a:t>Mauri. </a:t>
            </a:r>
            <a:r>
              <a:rPr lang="it-IT" sz="1600" dirty="0" err="1" smtClean="0"/>
              <a:t>Eur</a:t>
            </a:r>
            <a:r>
              <a:rPr lang="it-IT" sz="1600" dirty="0"/>
              <a:t>. </a:t>
            </a:r>
            <a:r>
              <a:rPr lang="it-IT" sz="1600" dirty="0" err="1"/>
              <a:t>J</a:t>
            </a:r>
            <a:r>
              <a:rPr lang="it-IT" sz="1600" dirty="0"/>
              <a:t>. </a:t>
            </a:r>
            <a:r>
              <a:rPr lang="it-IT" sz="1600" dirty="0" err="1"/>
              <a:t>Immunol</a:t>
            </a:r>
            <a:r>
              <a:rPr lang="it-IT" sz="1600" dirty="0"/>
              <a:t>. 1996.26: 1511</a:t>
            </a:r>
            <a:endParaRPr lang="en-US" sz="16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3568" y="105118"/>
            <a:ext cx="8229600" cy="65958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Collagen induced arthritis: TH1 mediated pathology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242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80417" y="6488668"/>
            <a:ext cx="3365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/>
              <a:t>Mauri. </a:t>
            </a:r>
            <a:r>
              <a:rPr lang="it-IT" sz="1600" dirty="0" err="1" smtClean="0"/>
              <a:t>Eur</a:t>
            </a:r>
            <a:r>
              <a:rPr lang="it-IT" sz="1600" dirty="0"/>
              <a:t>. </a:t>
            </a:r>
            <a:r>
              <a:rPr lang="it-IT" sz="1600" dirty="0" err="1"/>
              <a:t>J</a:t>
            </a:r>
            <a:r>
              <a:rPr lang="it-IT" sz="1600" dirty="0"/>
              <a:t>. </a:t>
            </a:r>
            <a:r>
              <a:rPr lang="it-IT" sz="1600" dirty="0" err="1"/>
              <a:t>Immunol</a:t>
            </a:r>
            <a:r>
              <a:rPr lang="it-IT" sz="1600" dirty="0"/>
              <a:t>. 1996.26: 1511</a:t>
            </a:r>
            <a:endParaRPr lang="en-US" sz="16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3568" y="105118"/>
            <a:ext cx="8229600" cy="65958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Collagen induced arthritis: TH1 mediated pathology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980728"/>
            <a:ext cx="4392488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Th1responses are predominant at the time of onset of </a:t>
            </a:r>
            <a:r>
              <a:rPr lang="en-US" dirty="0" smtClean="0"/>
              <a:t>arthritis: IFN</a:t>
            </a:r>
            <a:r>
              <a:rPr lang="en-US" dirty="0"/>
              <a:t>-y production declined progressively during </a:t>
            </a:r>
            <a:r>
              <a:rPr lang="en-US" dirty="0" smtClean="0"/>
              <a:t>the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716016" y="2132856"/>
            <a:ext cx="4248472" cy="2952328"/>
            <a:chOff x="4716016" y="1628800"/>
            <a:chExt cx="4248472" cy="29523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86634" r="8616"/>
            <a:stretch/>
          </p:blipFill>
          <p:spPr>
            <a:xfrm>
              <a:off x="4730064" y="3897784"/>
              <a:ext cx="4234424" cy="68334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r="8616" b="55554"/>
            <a:stretch/>
          </p:blipFill>
          <p:spPr>
            <a:xfrm>
              <a:off x="4716016" y="1628800"/>
              <a:ext cx="4234424" cy="227235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0" y="2132856"/>
            <a:ext cx="4211960" cy="4536504"/>
            <a:chOff x="0" y="2132856"/>
            <a:chExt cx="4211960" cy="45365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45365"/>
            <a:stretch/>
          </p:blipFill>
          <p:spPr>
            <a:xfrm>
              <a:off x="107504" y="3682340"/>
              <a:ext cx="4104456" cy="29870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5169" t="47792" r="8616" b="13287"/>
            <a:stretch/>
          </p:blipFill>
          <p:spPr>
            <a:xfrm>
              <a:off x="0" y="2132856"/>
              <a:ext cx="4211960" cy="198986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5004048" y="980728"/>
            <a:ext cx="4139952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Progression </a:t>
            </a:r>
            <a:r>
              <a:rPr lang="en-US" dirty="0"/>
              <a:t>and subsequent remission of arthritis whereas levels of IL-10 increased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2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34734" y="6531504"/>
            <a:ext cx="4363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/>
              <a:t>Papadaki</a:t>
            </a:r>
            <a:r>
              <a:rPr lang="de-DE" sz="1600" dirty="0" smtClean="0"/>
              <a:t> G. </a:t>
            </a:r>
            <a:r>
              <a:rPr lang="de-DE" sz="1600" dirty="0" err="1" smtClean="0"/>
              <a:t>Eur</a:t>
            </a:r>
            <a:r>
              <a:rPr lang="de-DE" sz="1600" dirty="0" smtClean="0"/>
              <a:t> </a:t>
            </a:r>
            <a:r>
              <a:rPr lang="de-DE" sz="1600" dirty="0"/>
              <a:t>J </a:t>
            </a:r>
            <a:r>
              <a:rPr lang="de-DE" sz="1600" dirty="0" err="1"/>
              <a:t>Immunol</a:t>
            </a:r>
            <a:r>
              <a:rPr lang="de-DE" sz="1600" dirty="0"/>
              <a:t>. 2016 Nov;46(11):2542</a:t>
            </a:r>
            <a:endParaRPr lang="en-US" sz="1600" dirty="0"/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251520" y="0"/>
            <a:ext cx="8712968" cy="11521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</a:rPr>
              <a:t>Collagen induced arthritis: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Tool to assess pathogenic mechanisms. </a:t>
            </a:r>
            <a:r>
              <a:rPr lang="en-US" sz="2800" dirty="0" err="1" smtClean="0">
                <a:solidFill>
                  <a:schemeClr val="bg1"/>
                </a:solidFill>
              </a:rPr>
              <a:t>NETosis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484784"/>
            <a:ext cx="662473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Cl-amidine</a:t>
            </a:r>
            <a:r>
              <a:rPr lang="en-US" sz="2000" dirty="0" smtClean="0"/>
              <a:t> administration attenuates CIA severity</a:t>
            </a:r>
            <a:endParaRPr lang="el-G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5094446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 l="22134" r="32021"/>
          <a:stretch>
            <a:fillRect/>
          </a:stretch>
        </p:blipFill>
        <p:spPr bwMode="auto">
          <a:xfrm>
            <a:off x="5364088" y="2708920"/>
            <a:ext cx="2433884" cy="278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834734" y="6531504"/>
            <a:ext cx="4363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/>
              <a:t>Papadaki</a:t>
            </a:r>
            <a:r>
              <a:rPr lang="de-DE" sz="1600" dirty="0" smtClean="0"/>
              <a:t> G. </a:t>
            </a:r>
            <a:r>
              <a:rPr lang="de-DE" sz="1600" dirty="0" err="1" smtClean="0"/>
              <a:t>Eur</a:t>
            </a:r>
            <a:r>
              <a:rPr lang="de-DE" sz="1600" dirty="0" smtClean="0"/>
              <a:t> </a:t>
            </a:r>
            <a:r>
              <a:rPr lang="de-DE" sz="1600" dirty="0"/>
              <a:t>J </a:t>
            </a:r>
            <a:r>
              <a:rPr lang="de-DE" sz="1600" dirty="0" err="1"/>
              <a:t>Immunol</a:t>
            </a:r>
            <a:r>
              <a:rPr lang="de-DE" sz="1600" dirty="0"/>
              <a:t>. 2016 Nov;46(11):2542</a:t>
            </a:r>
            <a:endParaRPr lang="en-US" sz="1600" dirty="0"/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251520" y="0"/>
            <a:ext cx="8712968" cy="11521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</a:rPr>
              <a:t>Collagen induced arthritis: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Tool to assess pathogenic mechanisms. </a:t>
            </a:r>
            <a:r>
              <a:rPr lang="en-US" sz="2800" dirty="0" err="1" smtClean="0">
                <a:solidFill>
                  <a:schemeClr val="bg1"/>
                </a:solidFill>
              </a:rPr>
              <a:t>NETosis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6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tsa\Desktop\histology D 1,4.tif"/>
          <p:cNvPicPr>
            <a:picLocks noChangeAspect="1" noChangeArrowheads="1"/>
          </p:cNvPicPr>
          <p:nvPr/>
        </p:nvPicPr>
        <p:blipFill>
          <a:blip r:embed="rId3" cstate="print"/>
          <a:srcRect t="9551" r="49236"/>
          <a:stretch>
            <a:fillRect/>
          </a:stretch>
        </p:blipFill>
        <p:spPr bwMode="auto">
          <a:xfrm>
            <a:off x="1818318" y="2060848"/>
            <a:ext cx="2969706" cy="2188691"/>
          </a:xfrm>
          <a:prstGeom prst="rect">
            <a:avLst/>
          </a:prstGeom>
          <a:noFill/>
        </p:spPr>
      </p:pic>
      <p:pic>
        <p:nvPicPr>
          <p:cNvPr id="3" name="Picture 3" descr="C:\Users\Litsa\Desktop\histology E 1,4.tif"/>
          <p:cNvPicPr>
            <a:picLocks noChangeAspect="1" noChangeArrowheads="1"/>
          </p:cNvPicPr>
          <p:nvPr/>
        </p:nvPicPr>
        <p:blipFill>
          <a:blip r:embed="rId4" cstate="print"/>
          <a:srcRect l="559" r="49720"/>
          <a:stretch>
            <a:fillRect/>
          </a:stretch>
        </p:blipFill>
        <p:spPr bwMode="auto">
          <a:xfrm>
            <a:off x="4829552" y="2034560"/>
            <a:ext cx="2880320" cy="219181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03648" y="1300698"/>
            <a:ext cx="633670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/>
              <a:t>Cl-amidine</a:t>
            </a:r>
            <a:r>
              <a:rPr lang="en-US" sz="2000" dirty="0" smtClean="0"/>
              <a:t> administration reduces joint destruction in CIA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911050" y="2884874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CIA-DMSO</a:t>
            </a:r>
            <a:endParaRPr lang="el-GR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17648" y="1763524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Proximal joint</a:t>
            </a:r>
            <a:endParaRPr lang="el-GR" b="1" dirty="0"/>
          </a:p>
        </p:txBody>
      </p:sp>
      <p:pic>
        <p:nvPicPr>
          <p:cNvPr id="11" name="Picture 2" descr="C:\Users\Litsa\Desktop\histology D 1,4.tif"/>
          <p:cNvPicPr>
            <a:picLocks noChangeAspect="1" noChangeArrowheads="1"/>
          </p:cNvPicPr>
          <p:nvPr/>
        </p:nvPicPr>
        <p:blipFill>
          <a:blip r:embed="rId3" cstate="print"/>
          <a:srcRect l="50764" t="9551"/>
          <a:stretch>
            <a:fillRect/>
          </a:stretch>
        </p:blipFill>
        <p:spPr bwMode="auto">
          <a:xfrm>
            <a:off x="1892464" y="4221088"/>
            <a:ext cx="2880320" cy="2188691"/>
          </a:xfrm>
          <a:prstGeom prst="rect">
            <a:avLst/>
          </a:prstGeom>
          <a:noFill/>
        </p:spPr>
      </p:pic>
      <p:pic>
        <p:nvPicPr>
          <p:cNvPr id="12" name="Picture 3" descr="C:\Users\Litsa\Desktop\histology E 1,4.tif"/>
          <p:cNvPicPr>
            <a:picLocks noChangeAspect="1" noChangeArrowheads="1"/>
          </p:cNvPicPr>
          <p:nvPr/>
        </p:nvPicPr>
        <p:blipFill>
          <a:blip r:embed="rId4" cstate="print"/>
          <a:srcRect l="50279"/>
          <a:stretch>
            <a:fillRect/>
          </a:stretch>
        </p:blipFill>
        <p:spPr bwMode="auto">
          <a:xfrm>
            <a:off x="4788024" y="4205848"/>
            <a:ext cx="2880320" cy="219181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868540" y="1763524"/>
            <a:ext cx="294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Small joints in the distal limb</a:t>
            </a:r>
            <a:endParaRPr lang="el-GR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9563" y="4966252"/>
            <a:ext cx="1688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CIA-</a:t>
            </a:r>
            <a:r>
              <a:rPr lang="en-US" sz="2000" b="1" dirty="0" err="1" smtClean="0"/>
              <a:t>Clamidine</a:t>
            </a:r>
            <a:endParaRPr lang="el-GR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4211960" y="6525344"/>
            <a:ext cx="4363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/>
              <a:t>Papadaki</a:t>
            </a:r>
            <a:r>
              <a:rPr lang="de-DE" sz="1600" dirty="0" smtClean="0"/>
              <a:t> G. </a:t>
            </a:r>
            <a:r>
              <a:rPr lang="de-DE" sz="1600" dirty="0" err="1" smtClean="0"/>
              <a:t>Eur</a:t>
            </a:r>
            <a:r>
              <a:rPr lang="de-DE" sz="1600" dirty="0" smtClean="0"/>
              <a:t> </a:t>
            </a:r>
            <a:r>
              <a:rPr lang="de-DE" sz="1600" dirty="0"/>
              <a:t>J </a:t>
            </a:r>
            <a:r>
              <a:rPr lang="de-DE" sz="1600" dirty="0" err="1"/>
              <a:t>Immunol</a:t>
            </a:r>
            <a:r>
              <a:rPr lang="de-DE" sz="1600" dirty="0"/>
              <a:t>. 2016 Nov;46(11):2542</a:t>
            </a:r>
            <a:endParaRPr lang="en-US" sz="1600" dirty="0"/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251520" y="0"/>
            <a:ext cx="8712968" cy="11521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</a:rPr>
              <a:t>Collagen induced arthritis: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Tool to assess pathogenic mechanisms. </a:t>
            </a:r>
            <a:r>
              <a:rPr lang="en-US" sz="2800" dirty="0" err="1" smtClean="0">
                <a:solidFill>
                  <a:schemeClr val="bg1"/>
                </a:solidFill>
              </a:rPr>
              <a:t>NETosis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07504" y="-18256"/>
            <a:ext cx="8964488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/>
              <a:t>Collagen induced arthritis: tool to assess </a:t>
            </a:r>
            <a:r>
              <a:rPr lang="en-US" sz="2800" dirty="0" smtClean="0"/>
              <a:t>novel treatments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95"/>
          <a:stretch/>
        </p:blipFill>
        <p:spPr bwMode="auto">
          <a:xfrm>
            <a:off x="467544" y="1196752"/>
            <a:ext cx="6408711" cy="37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6096000" y="6580188"/>
            <a:ext cx="2744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1400">
                <a:latin typeface="Calibri" charset="0"/>
              </a:rPr>
              <a:t>Proc. Natl. Acad. Sci. USA 89 (1992)</a:t>
            </a:r>
            <a:endParaRPr lang="en-US" sz="1400">
              <a:latin typeface="Calibri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1"/>
          <a:stretch/>
        </p:blipFill>
        <p:spPr bwMode="auto">
          <a:xfrm>
            <a:off x="475929" y="1596571"/>
            <a:ext cx="6408711" cy="77500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67544" y="1196752"/>
            <a:ext cx="6480720" cy="1224136"/>
          </a:xfrm>
          <a:prstGeom prst="rect">
            <a:avLst/>
          </a:prstGeom>
          <a:noFill/>
          <a:ln w="63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3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07504" y="-18256"/>
            <a:ext cx="8964488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/>
              <a:t>Collagen induced arthritis: tool to assess </a:t>
            </a:r>
            <a:r>
              <a:rPr lang="en-US" sz="2800" dirty="0" smtClean="0"/>
              <a:t>novel treatments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95"/>
          <a:stretch/>
        </p:blipFill>
        <p:spPr bwMode="auto">
          <a:xfrm>
            <a:off x="467544" y="1196752"/>
            <a:ext cx="6408711" cy="37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3455988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6096000" y="6580188"/>
            <a:ext cx="2744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1400">
                <a:latin typeface="Calibri" charset="0"/>
              </a:rPr>
              <a:t>Proc. Natl. Acad. Sci. USA 89 (1992)</a:t>
            </a:r>
            <a:endParaRPr lang="en-US" sz="1400">
              <a:latin typeface="Calibri" charset="0"/>
            </a:endParaRPr>
          </a:p>
        </p:txBody>
      </p:sp>
      <p:grpSp>
        <p:nvGrpSpPr>
          <p:cNvPr id="45062" name="Group 7"/>
          <p:cNvGrpSpPr>
            <a:grpSpLocks/>
          </p:cNvGrpSpPr>
          <p:nvPr/>
        </p:nvGrpSpPr>
        <p:grpSpPr bwMode="auto">
          <a:xfrm>
            <a:off x="3492500" y="2276475"/>
            <a:ext cx="5702300" cy="4321175"/>
            <a:chOff x="900" y="765"/>
            <a:chExt cx="3890" cy="2808"/>
          </a:xfrm>
        </p:grpSpPr>
        <p:pic>
          <p:nvPicPr>
            <p:cNvPr id="4506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" y="765"/>
              <a:ext cx="3879" cy="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4" name="Rectangle 3"/>
            <p:cNvSpPr>
              <a:spLocks noChangeArrowheads="1"/>
            </p:cNvSpPr>
            <p:nvPr/>
          </p:nvSpPr>
          <p:spPr bwMode="auto">
            <a:xfrm>
              <a:off x="945" y="855"/>
              <a:ext cx="58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Calibri" charset="0"/>
                </a:rPr>
                <a:t>Normal </a:t>
              </a:r>
            </a:p>
          </p:txBody>
        </p:sp>
        <p:sp>
          <p:nvSpPr>
            <p:cNvPr id="45065" name="Rectangle 4"/>
            <p:cNvSpPr>
              <a:spLocks noChangeArrowheads="1"/>
            </p:cNvSpPr>
            <p:nvPr/>
          </p:nvSpPr>
          <p:spPr bwMode="auto">
            <a:xfrm>
              <a:off x="945" y="2295"/>
              <a:ext cx="1044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charset="0"/>
                </a:rPr>
                <a:t>Moderate</a:t>
              </a:r>
            </a:p>
            <a:p>
              <a:r>
                <a:rPr lang="en-US" sz="1400">
                  <a:latin typeface="Calibri" charset="0"/>
                </a:rPr>
                <a:t>TN3-19.12 (50 jig).</a:t>
              </a:r>
            </a:p>
          </p:txBody>
        </p:sp>
        <p:sp>
          <p:nvSpPr>
            <p:cNvPr id="45066" name="Rectangle 5"/>
            <p:cNvSpPr>
              <a:spLocks noChangeArrowheads="1"/>
            </p:cNvSpPr>
            <p:nvPr/>
          </p:nvSpPr>
          <p:spPr bwMode="auto">
            <a:xfrm>
              <a:off x="4050" y="2295"/>
              <a:ext cx="740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charset="0"/>
                </a:rPr>
                <a:t>Severe</a:t>
              </a:r>
            </a:p>
            <a:p>
              <a:r>
                <a:rPr lang="en-US" sz="1400">
                  <a:latin typeface="Calibri" charset="0"/>
                </a:rPr>
                <a:t>control mAb</a:t>
              </a:r>
            </a:p>
          </p:txBody>
        </p:sp>
        <p:sp>
          <p:nvSpPr>
            <p:cNvPr id="45067" name="Rectangle 6"/>
            <p:cNvSpPr>
              <a:spLocks noChangeArrowheads="1"/>
            </p:cNvSpPr>
            <p:nvPr/>
          </p:nvSpPr>
          <p:spPr bwMode="auto">
            <a:xfrm>
              <a:off x="3645" y="855"/>
              <a:ext cx="989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charset="0"/>
                </a:rPr>
                <a:t>minimal synovitis</a:t>
              </a:r>
            </a:p>
            <a:p>
              <a:r>
                <a:rPr lang="en-US" sz="1400">
                  <a:latin typeface="Calibri" charset="0"/>
                </a:rPr>
                <a:t>300 ,ug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1"/>
          <a:stretch/>
        </p:blipFill>
        <p:spPr bwMode="auto">
          <a:xfrm>
            <a:off x="475929" y="1596571"/>
            <a:ext cx="6408711" cy="77500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1196752"/>
            <a:ext cx="6480720" cy="1224136"/>
          </a:xfrm>
          <a:prstGeom prst="rect">
            <a:avLst/>
          </a:prstGeom>
          <a:noFill/>
          <a:ln w="63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latin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026510"/>
              </p:ext>
            </p:extLst>
          </p:nvPr>
        </p:nvGraphicFramePr>
        <p:xfrm>
          <a:off x="179512" y="260648"/>
          <a:ext cx="8712967" cy="5364480"/>
        </p:xfrm>
        <a:graphic>
          <a:graphicData uri="http://schemas.openxmlformats.org/drawingml/2006/table">
            <a:tbl>
              <a:tblPr/>
              <a:tblGrid>
                <a:gridCol w="2141363"/>
                <a:gridCol w="1531045"/>
                <a:gridCol w="2088232"/>
                <a:gridCol w="1368152"/>
                <a:gridCol w="1584175"/>
              </a:tblGrid>
              <a:tr h="37147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Animal models of inflammatory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arthritides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Induced models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Spontaneous models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Antigen-induced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Auto-Antibody transfer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Altered Cytokine  Responses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TCR transgenic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-cell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 Induced arthritis (CIA)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 Induced arthritis (AIA)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bovine serum albumin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Collagen-antibody induced arthritis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Anti-collagen antibody mixture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 serum transfer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Anti-G6PI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hTNF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α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transgenic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IL-1Ra -/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IL-6R family (gp130)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da-DK" sz="1600" b="0" i="1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gp130 </a:t>
                      </a:r>
                      <a:r>
                        <a:rPr lang="mr-IN" sz="1600" b="0" i="1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F759/F759</a:t>
                      </a: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G6PI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SKG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ZAP-70 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MRL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Fas gene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PD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-1 -/-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851920" y="2276872"/>
            <a:ext cx="2160240" cy="50405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0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5616624" y="6525344"/>
            <a:ext cx="356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latin typeface="Calibri"/>
              </a:rPr>
              <a:t>The EMBO Journal vol.10 no.13 pp.</a:t>
            </a:r>
            <a:r>
              <a:rPr lang="en-US" sz="1400" dirty="0" smtClean="0">
                <a:latin typeface="Calibri"/>
              </a:rPr>
              <a:t>4025, </a:t>
            </a:r>
            <a:r>
              <a:rPr lang="en-US" sz="1400" dirty="0">
                <a:latin typeface="Calibri"/>
              </a:rPr>
              <a:t>1991</a:t>
            </a:r>
          </a:p>
        </p:txBody>
      </p:sp>
      <p:grpSp>
        <p:nvGrpSpPr>
          <p:cNvPr id="48132" name="Group 11"/>
          <p:cNvGrpSpPr>
            <a:grpSpLocks/>
          </p:cNvGrpSpPr>
          <p:nvPr/>
        </p:nvGrpSpPr>
        <p:grpSpPr bwMode="auto">
          <a:xfrm>
            <a:off x="696913" y="44624"/>
            <a:ext cx="7404100" cy="792163"/>
            <a:chOff x="303" y="180"/>
            <a:chExt cx="4902" cy="649"/>
          </a:xfrm>
        </p:grpSpPr>
        <p:pic>
          <p:nvPicPr>
            <p:cNvPr id="4813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050"/>
            <a:stretch>
              <a:fillRect/>
            </a:stretch>
          </p:blipFill>
          <p:spPr bwMode="auto">
            <a:xfrm>
              <a:off x="315" y="180"/>
              <a:ext cx="4890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62"/>
            <a:stretch>
              <a:fillRect/>
            </a:stretch>
          </p:blipFill>
          <p:spPr bwMode="auto">
            <a:xfrm>
              <a:off x="303" y="346"/>
              <a:ext cx="489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13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764704"/>
            <a:ext cx="35194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3568" y="44624"/>
            <a:ext cx="7488832" cy="1368152"/>
          </a:xfrm>
          <a:prstGeom prst="rect">
            <a:avLst/>
          </a:prstGeom>
          <a:noFill/>
          <a:ln w="63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6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268760"/>
            <a:ext cx="4762872" cy="4525963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Animal Models of RA</a:t>
            </a:r>
          </a:p>
          <a:p>
            <a:r>
              <a:rPr lang="en-US" sz="2000" dirty="0" smtClean="0"/>
              <a:t> Success stories </a:t>
            </a:r>
          </a:p>
          <a:p>
            <a:pPr lvl="1"/>
            <a:r>
              <a:rPr lang="en-US" sz="1800" dirty="0" smtClean="0"/>
              <a:t>Cytokine blockers</a:t>
            </a:r>
          </a:p>
          <a:p>
            <a:pPr lvl="1"/>
            <a:r>
              <a:rPr lang="en-US" sz="1800" dirty="0" smtClean="0"/>
              <a:t>CTLA4-Ig</a:t>
            </a:r>
          </a:p>
          <a:p>
            <a:r>
              <a:rPr lang="en-US" sz="2000" dirty="0" smtClean="0"/>
              <a:t>“Failures”</a:t>
            </a:r>
          </a:p>
          <a:p>
            <a:pPr lvl="1"/>
            <a:r>
              <a:rPr lang="en-US" sz="1800" dirty="0" smtClean="0"/>
              <a:t>Anti-IL-1</a:t>
            </a:r>
            <a:r>
              <a:rPr lang="el-GR" sz="1800" dirty="0" smtClean="0"/>
              <a:t>β</a:t>
            </a:r>
          </a:p>
          <a:p>
            <a:pPr lvl="1"/>
            <a:r>
              <a:rPr lang="en-US" sz="1800" dirty="0" smtClean="0"/>
              <a:t>Anti-IL-17</a:t>
            </a:r>
          </a:p>
          <a:p>
            <a:pPr lvl="1"/>
            <a:r>
              <a:rPr lang="en-US" sz="1800" dirty="0" smtClean="0"/>
              <a:t>Small molecule inhibitors</a:t>
            </a:r>
          </a:p>
          <a:p>
            <a:r>
              <a:rPr lang="en-US" sz="2000" dirty="0" smtClean="0"/>
              <a:t>Lessons learned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980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777"/>
          <a:stretch>
            <a:fillRect/>
          </a:stretch>
        </p:blipFill>
        <p:spPr bwMode="auto">
          <a:xfrm>
            <a:off x="72157" y="2708275"/>
            <a:ext cx="2987675" cy="2312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20938"/>
            <a:ext cx="583247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616624" y="6525344"/>
            <a:ext cx="356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latin typeface="Calibri"/>
              </a:rPr>
              <a:t>The EMBO Journal vol.10 no.13 pp.</a:t>
            </a:r>
            <a:r>
              <a:rPr lang="en-US" sz="1400" dirty="0" smtClean="0">
                <a:latin typeface="Calibri"/>
              </a:rPr>
              <a:t>4025, </a:t>
            </a:r>
            <a:r>
              <a:rPr lang="en-US" sz="1400" dirty="0">
                <a:latin typeface="Calibri"/>
              </a:rPr>
              <a:t>1991</a:t>
            </a: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696913" y="44624"/>
            <a:ext cx="7404100" cy="792163"/>
            <a:chOff x="303" y="180"/>
            <a:chExt cx="4902" cy="64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050"/>
            <a:stretch>
              <a:fillRect/>
            </a:stretch>
          </p:blipFill>
          <p:spPr bwMode="auto">
            <a:xfrm>
              <a:off x="315" y="180"/>
              <a:ext cx="4890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62"/>
            <a:stretch>
              <a:fillRect/>
            </a:stretch>
          </p:blipFill>
          <p:spPr bwMode="auto">
            <a:xfrm>
              <a:off x="303" y="346"/>
              <a:ext cx="489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764704"/>
            <a:ext cx="35194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83568" y="44624"/>
            <a:ext cx="7488832" cy="1368152"/>
          </a:xfrm>
          <a:prstGeom prst="rect">
            <a:avLst/>
          </a:prstGeom>
          <a:noFill/>
          <a:ln w="63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/>
              <a:t>Suppression of arthritis </a:t>
            </a:r>
            <a:r>
              <a:rPr lang="en-US" sz="2800" b="1" dirty="0"/>
              <a:t>in </a:t>
            </a:r>
            <a:r>
              <a:rPr lang="en-US" sz="2800" b="1" dirty="0" smtClean="0"/>
              <a:t>anti TNF a monoclonal </a:t>
            </a:r>
            <a:r>
              <a:rPr lang="en-US" sz="2800" b="1" dirty="0"/>
              <a:t>antibody </a:t>
            </a:r>
            <a:r>
              <a:rPr lang="en-US" sz="2800" dirty="0" smtClean="0"/>
              <a:t>(Tgl97) treated animals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4774" b="33440"/>
          <a:stretch/>
        </p:blipFill>
        <p:spPr>
          <a:xfrm>
            <a:off x="2123728" y="5085184"/>
            <a:ext cx="3993108" cy="16163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44208" y="2276872"/>
            <a:ext cx="120954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ormal </a:t>
            </a:r>
            <a:r>
              <a:rPr lang="en-US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5" name="Rectangle 4"/>
          <p:cNvSpPr/>
          <p:nvPr/>
        </p:nvSpPr>
        <p:spPr>
          <a:xfrm>
            <a:off x="6300192" y="5661248"/>
            <a:ext cx="1872208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TNF </a:t>
            </a:r>
            <a:r>
              <a:rPr lang="en-US" dirty="0" err="1" smtClean="0">
                <a:solidFill>
                  <a:schemeClr val="bg1"/>
                </a:solidFill>
              </a:rPr>
              <a:t>tg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Anti TNF</a:t>
            </a:r>
            <a:r>
              <a:rPr lang="el-GR" dirty="0" smtClean="0">
                <a:solidFill>
                  <a:schemeClr val="bg1"/>
                </a:solidFill>
              </a:rPr>
              <a:t>α</a:t>
            </a:r>
            <a:r>
              <a:rPr lang="en-US" dirty="0" smtClean="0">
                <a:solidFill>
                  <a:schemeClr val="bg1"/>
                </a:solidFill>
              </a:rPr>
              <a:t>-treated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8184" y="4149080"/>
            <a:ext cx="1911739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TNF </a:t>
            </a:r>
            <a:r>
              <a:rPr lang="en-US" dirty="0" err="1" smtClean="0">
                <a:solidFill>
                  <a:schemeClr val="bg1"/>
                </a:solidFill>
              </a:rPr>
              <a:t>tg</a:t>
            </a:r>
            <a:r>
              <a:rPr lang="en-US" dirty="0" smtClean="0">
                <a:solidFill>
                  <a:schemeClr val="bg1"/>
                </a:solidFill>
              </a:rPr>
              <a:t> not treated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66451"/>
          <a:stretch/>
        </p:blipFill>
        <p:spPr>
          <a:xfrm>
            <a:off x="2123728" y="1556792"/>
            <a:ext cx="3993108" cy="1706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7195"/>
          <a:stretch/>
        </p:blipFill>
        <p:spPr>
          <a:xfrm>
            <a:off x="2123728" y="3356992"/>
            <a:ext cx="3993108" cy="1668194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616624" y="6577607"/>
            <a:ext cx="356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latin typeface="Calibri"/>
              </a:rPr>
              <a:t>The EMBO Journal vol.10 no.13 pp.</a:t>
            </a:r>
            <a:r>
              <a:rPr lang="en-US" sz="1400" dirty="0" smtClean="0">
                <a:latin typeface="Calibri"/>
              </a:rPr>
              <a:t>4025, </a:t>
            </a:r>
            <a:r>
              <a:rPr lang="en-US" sz="1400" dirty="0">
                <a:latin typeface="Calibri"/>
              </a:rPr>
              <a:t>1991</a:t>
            </a:r>
          </a:p>
        </p:txBody>
      </p:sp>
    </p:spTree>
    <p:extLst>
      <p:ext uri="{BB962C8B-B14F-4D97-AF65-F5344CB8AC3E}">
        <p14:creationId xmlns:p14="http://schemas.microsoft.com/office/powerpoint/2010/main" val="14598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3455988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6096000" y="6580188"/>
            <a:ext cx="2754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rgbClr val="000000"/>
                </a:solidFill>
                <a:latin typeface="Calibri"/>
              </a:rPr>
              <a:t>Proc. </a:t>
            </a:r>
            <a:r>
              <a:rPr lang="pl-PL" sz="1400" dirty="0" err="1">
                <a:solidFill>
                  <a:srgbClr val="000000"/>
                </a:solidFill>
                <a:latin typeface="Calibri"/>
              </a:rPr>
              <a:t>Natl</a:t>
            </a:r>
            <a:r>
              <a:rPr lang="pl-PL" sz="1400" dirty="0">
                <a:solidFill>
                  <a:srgbClr val="000000"/>
                </a:solidFill>
                <a:latin typeface="Calibri"/>
              </a:rPr>
              <a:t>. </a:t>
            </a:r>
            <a:r>
              <a:rPr lang="pl-PL" sz="1400" dirty="0" err="1">
                <a:solidFill>
                  <a:srgbClr val="000000"/>
                </a:solidFill>
                <a:latin typeface="Calibri"/>
              </a:rPr>
              <a:t>Acad</a:t>
            </a:r>
            <a:r>
              <a:rPr lang="pl-PL" sz="1400" dirty="0">
                <a:solidFill>
                  <a:srgbClr val="000000"/>
                </a:solidFill>
                <a:latin typeface="Calibri"/>
              </a:rPr>
              <a:t>. </a:t>
            </a:r>
            <a:r>
              <a:rPr lang="pl-PL" sz="1400" dirty="0" err="1">
                <a:solidFill>
                  <a:srgbClr val="000000"/>
                </a:solidFill>
                <a:latin typeface="Calibri"/>
              </a:rPr>
              <a:t>Sci</a:t>
            </a:r>
            <a:r>
              <a:rPr lang="pl-PL" sz="1400" dirty="0">
                <a:solidFill>
                  <a:srgbClr val="000000"/>
                </a:solidFill>
                <a:latin typeface="Calibri"/>
              </a:rPr>
              <a:t>. USA 89 (1992)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3492500" y="2276475"/>
            <a:ext cx="5708755" cy="4321175"/>
            <a:chOff x="900" y="765"/>
            <a:chExt cx="3894" cy="2808"/>
          </a:xfrm>
        </p:grpSpPr>
        <p:pic>
          <p:nvPicPr>
            <p:cNvPr id="2765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" y="765"/>
              <a:ext cx="3879" cy="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5" name="Rectangle 3"/>
            <p:cNvSpPr>
              <a:spLocks noChangeArrowheads="1"/>
            </p:cNvSpPr>
            <p:nvPr/>
          </p:nvSpPr>
          <p:spPr bwMode="auto">
            <a:xfrm>
              <a:off x="945" y="855"/>
              <a:ext cx="55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/>
                </a:rPr>
                <a:t>Normal </a:t>
              </a:r>
            </a:p>
          </p:txBody>
        </p:sp>
        <p:sp>
          <p:nvSpPr>
            <p:cNvPr id="27656" name="Rectangle 4"/>
            <p:cNvSpPr>
              <a:spLocks noChangeArrowheads="1"/>
            </p:cNvSpPr>
            <p:nvPr/>
          </p:nvSpPr>
          <p:spPr bwMode="auto">
            <a:xfrm>
              <a:off x="945" y="2295"/>
              <a:ext cx="1043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Moderate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TN3-19.12 (50 jig).</a:t>
              </a:r>
            </a:p>
          </p:txBody>
        </p:sp>
        <p:sp>
          <p:nvSpPr>
            <p:cNvPr id="27657" name="Rectangle 5"/>
            <p:cNvSpPr>
              <a:spLocks noChangeArrowheads="1"/>
            </p:cNvSpPr>
            <p:nvPr/>
          </p:nvSpPr>
          <p:spPr bwMode="auto">
            <a:xfrm>
              <a:off x="4050" y="2295"/>
              <a:ext cx="744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Severe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control </a:t>
              </a:r>
              <a:r>
                <a:rPr lang="en-US" sz="1400" dirty="0" err="1">
                  <a:solidFill>
                    <a:schemeClr val="bg1"/>
                  </a:solidFill>
                  <a:latin typeface="Calibri"/>
                </a:rPr>
                <a:t>mAb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27658" name="Rectangle 6"/>
            <p:cNvSpPr>
              <a:spLocks noChangeArrowheads="1"/>
            </p:cNvSpPr>
            <p:nvPr/>
          </p:nvSpPr>
          <p:spPr bwMode="auto">
            <a:xfrm>
              <a:off x="3645" y="855"/>
              <a:ext cx="988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minimal </a:t>
              </a:r>
              <a:r>
                <a:rPr lang="en-US" sz="1400" dirty="0" err="1">
                  <a:solidFill>
                    <a:schemeClr val="bg1"/>
                  </a:solidFill>
                  <a:latin typeface="Calibri"/>
                </a:rPr>
                <a:t>synovitis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  <a:p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300 ,</a:t>
              </a:r>
              <a:r>
                <a:rPr lang="en-US" sz="1400" dirty="0" err="1">
                  <a:solidFill>
                    <a:schemeClr val="bg1"/>
                  </a:solidFill>
                  <a:latin typeface="Calibri"/>
                </a:rPr>
                <a:t>ug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6"/>
          <a:stretch/>
        </p:blipFill>
        <p:spPr bwMode="auto">
          <a:xfrm>
            <a:off x="323528" y="404664"/>
            <a:ext cx="8220075" cy="10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23528" y="404664"/>
            <a:ext cx="8208912" cy="1152128"/>
          </a:xfrm>
          <a:prstGeom prst="rect">
            <a:avLst/>
          </a:prstGeom>
          <a:noFill/>
          <a:ln w="63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57808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  <a:t>1</a:t>
            </a:r>
            <a:r>
              <a:rPr lang="en-US" sz="31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  <a:t>st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  <a:t> </a:t>
            </a:r>
            <a:r>
              <a:rPr lang="el-GR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  <a:t>«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  <a:t>Proof of concept</a:t>
            </a:r>
            <a:r>
              <a:rPr lang="el-GR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  <a:t>»</a:t>
            </a:r>
            <a:r>
              <a:rPr lang="en-US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  <a:t> clinical </a:t>
            </a:r>
            <a:r>
              <a:rPr lang="en-US" sz="3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  <a:t>study:</a:t>
            </a:r>
            <a:br>
              <a:rPr lang="en-US" sz="3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</a:br>
            <a:r>
              <a:rPr lang="en-US" sz="3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  <a:t/>
            </a:r>
            <a:br>
              <a:rPr lang="en-US" sz="3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</a:br>
            <a:r>
              <a:rPr lang="en-US" sz="3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  <a:t/>
            </a:r>
            <a:br>
              <a:rPr lang="en-US" sz="3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j-cs"/>
              </a:rPr>
            </a:br>
            <a:r>
              <a:rPr lang="en-US" sz="27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TNF</a:t>
            </a:r>
            <a:r>
              <a:rPr lang="el-GR" sz="27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α </a:t>
            </a:r>
            <a:r>
              <a:rPr lang="en-US" sz="27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blocking (infliximab) improves HUMAN rheumatoid arthritis</a:t>
            </a:r>
            <a:endParaRPr lang="en-US" sz="27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 rot="-5400000">
            <a:off x="7452162" y="5157034"/>
            <a:ext cx="400110" cy="305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/>
              </a:rPr>
              <a:t>Elliott MJ et al. Lancet 1994;344:</a:t>
            </a:r>
            <a:r>
              <a:rPr lang="el-GR" sz="1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1105</a:t>
            </a: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6336382" cy="373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3272" y="715500"/>
            <a:ext cx="1801216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anti-TNF 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MaB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(infliximab)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44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55" name="Title 1"/>
          <p:cNvSpPr>
            <a:spLocks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>
                <a:solidFill>
                  <a:srgbClr val="000000"/>
                </a:solidFill>
                <a:latin typeface="Calibri" charset="0"/>
              </a:rPr>
              <a:t>Anti-TNF agents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28800"/>
            <a:ext cx="5854473" cy="493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7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27"/>
          <p:cNvSpPr>
            <a:spLocks noGrp="1"/>
          </p:cNvSpPr>
          <p:nvPr>
            <p:ph type="title"/>
          </p:nvPr>
        </p:nvSpPr>
        <p:spPr>
          <a:xfrm>
            <a:off x="467544" y="29739"/>
            <a:ext cx="8229600" cy="80697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Anti-TNF agents: Current status </a:t>
            </a:r>
            <a:endParaRPr lang="el-GR" sz="36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0728"/>
            <a:ext cx="8100392" cy="4521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66655" y="6456194"/>
            <a:ext cx="3784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Nat</a:t>
            </a:r>
            <a:r>
              <a:rPr lang="de-DE" dirty="0"/>
              <a:t> </a:t>
            </a:r>
            <a:r>
              <a:rPr lang="de-DE" dirty="0" err="1"/>
              <a:t>Rev</a:t>
            </a:r>
            <a:r>
              <a:rPr lang="de-DE" dirty="0"/>
              <a:t> </a:t>
            </a:r>
            <a:r>
              <a:rPr lang="de-DE" dirty="0" err="1"/>
              <a:t>Rheumatol</a:t>
            </a:r>
            <a:r>
              <a:rPr lang="de-DE" dirty="0"/>
              <a:t>. 2016 Jan;12(1):49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7504" y="5805264"/>
            <a:ext cx="896448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Anti</a:t>
            </a:r>
            <a:r>
              <a:rPr lang="en-US" b="1" dirty="0"/>
              <a:t>-</a:t>
            </a:r>
            <a:r>
              <a:rPr lang="en-US" b="1" dirty="0" smtClean="0"/>
              <a:t>TNF sales </a:t>
            </a:r>
            <a:r>
              <a:rPr lang="en-US" b="1" dirty="0"/>
              <a:t>globally (for all treatment indications) in </a:t>
            </a:r>
            <a:r>
              <a:rPr lang="en-US" b="1" dirty="0" smtClean="0"/>
              <a:t>2013: greater </a:t>
            </a:r>
            <a:r>
              <a:rPr lang="en-US" b="1" dirty="0"/>
              <a:t>than $25 billion (US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429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latin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026510"/>
              </p:ext>
            </p:extLst>
          </p:nvPr>
        </p:nvGraphicFramePr>
        <p:xfrm>
          <a:off x="179512" y="260648"/>
          <a:ext cx="8712967" cy="5364480"/>
        </p:xfrm>
        <a:graphic>
          <a:graphicData uri="http://schemas.openxmlformats.org/drawingml/2006/table">
            <a:tbl>
              <a:tblPr/>
              <a:tblGrid>
                <a:gridCol w="2141363"/>
                <a:gridCol w="1531045"/>
                <a:gridCol w="2088232"/>
                <a:gridCol w="1368152"/>
                <a:gridCol w="1584175"/>
              </a:tblGrid>
              <a:tr h="37147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Animal models of inflammatory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arthritides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Induced models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Spontaneous models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Antigen-induced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Auto-Antibody transfer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Altered Cytokine  Responses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TCR transgenic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-cell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 Induced arthritis (CIA)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 Induced arthritis (AIA)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bovine serum albumin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Collagen-antibody induced arthritis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Anti-collagen antibody mixture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 serum transfer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Anti-G6PI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hTNF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α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transgenic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IL-1Ra -/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IL-6R family (gp130)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da-DK" sz="1600" b="0" i="1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gp130 </a:t>
                      </a:r>
                      <a:r>
                        <a:rPr lang="mr-IN" sz="1600" b="0" i="1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F759/F759</a:t>
                      </a: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G6PI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SKG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ZAP-70 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MRL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Fas gene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PD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-1 -/-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779912" y="3356992"/>
            <a:ext cx="2160240" cy="93610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0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5"/>
          <p:cNvSpPr>
            <a:spLocks noChangeArrowheads="1"/>
          </p:cNvSpPr>
          <p:nvPr/>
        </p:nvSpPr>
        <p:spPr bwMode="auto">
          <a:xfrm>
            <a:off x="0" y="714375"/>
            <a:ext cx="9144000" cy="215900"/>
          </a:xfrm>
          <a:prstGeom prst="rect">
            <a:avLst/>
          </a:prstGeom>
          <a:solidFill>
            <a:srgbClr val="FFA953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dirty="0" smtClean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113666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74738"/>
            <a:ext cx="417671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Line 24"/>
          <p:cNvSpPr>
            <a:spLocks noChangeShapeType="1"/>
          </p:cNvSpPr>
          <p:nvPr/>
        </p:nvSpPr>
        <p:spPr bwMode="auto">
          <a:xfrm>
            <a:off x="4500563" y="930275"/>
            <a:ext cx="0" cy="46085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Rectangle 25"/>
          <p:cNvSpPr>
            <a:spLocks noChangeArrowheads="1"/>
          </p:cNvSpPr>
          <p:nvPr/>
        </p:nvSpPr>
        <p:spPr bwMode="auto">
          <a:xfrm>
            <a:off x="323850" y="4492625"/>
            <a:ext cx="4103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EEECE1"/>
                </a:solidFill>
                <a:latin typeface="Calibri"/>
                <a:ea typeface="ＭＳ Ｐゴシック" charset="0"/>
                <a:cs typeface="ＭＳ Ｐゴシック" charset="0"/>
              </a:rPr>
              <a:t>Classical IL-6 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CC3300"/>
                </a:solidFill>
                <a:latin typeface="Calibri"/>
                <a:ea typeface="ＭＳ Ｐゴシック" charset="0"/>
                <a:cs typeface="ＭＳ Ｐゴシック" charset="0"/>
              </a:rPr>
              <a:t>(</a:t>
            </a:r>
            <a:r>
              <a:rPr lang="en-US" sz="1400" dirty="0" err="1" smtClean="0">
                <a:solidFill>
                  <a:srgbClr val="CC3300"/>
                </a:solidFill>
                <a:latin typeface="Calibri"/>
                <a:ea typeface="ＭＳ Ｐゴシック" charset="0"/>
                <a:cs typeface="ＭＳ Ｐゴシック" charset="0"/>
              </a:rPr>
              <a:t>hepatocytes,monocytes</a:t>
            </a:r>
            <a:r>
              <a:rPr lang="en-US" sz="1400" dirty="0" smtClean="0">
                <a:solidFill>
                  <a:srgbClr val="CC3300"/>
                </a:solidFill>
                <a:latin typeface="Calibri"/>
                <a:ea typeface="ＭＳ Ｐゴシック" charset="0"/>
                <a:cs typeface="ＭＳ Ｐゴシック" charset="0"/>
              </a:rPr>
              <a:t>, PMNs, Τ- &amp; Β-cells)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13669" name="Rectangle 26"/>
          <p:cNvSpPr>
            <a:spLocks noChangeArrowheads="1"/>
          </p:cNvSpPr>
          <p:nvPr/>
        </p:nvSpPr>
        <p:spPr bwMode="auto">
          <a:xfrm>
            <a:off x="5526425" y="4383773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EEECE1"/>
                </a:solidFill>
                <a:latin typeface="Calibri"/>
                <a:ea typeface="ＭＳ Ｐゴシック" charset="0"/>
                <a:cs typeface="ＭＳ Ｐゴシック" charset="0"/>
              </a:rPr>
              <a:t>IL-6 Trans-signaling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CC3300"/>
                </a:solidFill>
                <a:latin typeface="Calibri"/>
                <a:ea typeface="ＭＳ Ｐゴシック" charset="0"/>
                <a:cs typeface="ＭＳ Ｐゴシック" charset="0"/>
              </a:rPr>
              <a:t>(all cells)</a:t>
            </a:r>
            <a:r>
              <a:rPr lang="en-US" dirty="0" smtClean="0">
                <a:solidFill>
                  <a:srgbClr val="CC3300"/>
                </a:solidFill>
                <a:latin typeface="Calibri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13670" name="Rectangle 27"/>
          <p:cNvSpPr>
            <a:spLocks noChangeArrowheads="1"/>
          </p:cNvSpPr>
          <p:nvPr/>
        </p:nvSpPr>
        <p:spPr bwMode="auto">
          <a:xfrm>
            <a:off x="1269844" y="5229811"/>
            <a:ext cx="2051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Innate Immunity</a:t>
            </a:r>
            <a:r>
              <a:rPr lang="el-GR" sz="16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APR</a:t>
            </a:r>
          </a:p>
        </p:txBody>
      </p:sp>
      <p:sp>
        <p:nvSpPr>
          <p:cNvPr id="113671" name="Rectangle 28"/>
          <p:cNvSpPr>
            <a:spLocks noChangeArrowheads="1"/>
          </p:cNvSpPr>
          <p:nvPr/>
        </p:nvSpPr>
        <p:spPr bwMode="auto">
          <a:xfrm>
            <a:off x="5641975" y="5196473"/>
            <a:ext cx="19878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Chronic inflammation</a:t>
            </a:r>
          </a:p>
        </p:txBody>
      </p:sp>
      <p:pic>
        <p:nvPicPr>
          <p:cNvPr id="113672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062038"/>
            <a:ext cx="4284662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3" name="Rectangle 12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alibri"/>
              </a:rPr>
              <a:t>IL-6 signaling </a:t>
            </a:r>
            <a:endParaRPr lang="el-GR" sz="3200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986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896100" cy="1095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2 - Ορθογώνιο"/>
          <p:cNvSpPr>
            <a:spLocks noChangeArrowheads="1"/>
          </p:cNvSpPr>
          <p:nvPr/>
        </p:nvSpPr>
        <p:spPr bwMode="auto">
          <a:xfrm>
            <a:off x="6156945" y="6525344"/>
            <a:ext cx="29870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1600" dirty="0" err="1">
                <a:latin typeface="Calibri" charset="0"/>
                <a:cs typeface="Calibri" charset="0"/>
              </a:rPr>
              <a:t>JExpMed</a:t>
            </a:r>
            <a:r>
              <a:rPr lang="sv-SE" sz="1600" dirty="0">
                <a:latin typeface="Calibri" charset="0"/>
                <a:cs typeface="Calibri" charset="0"/>
              </a:rPr>
              <a:t> 2002 </a:t>
            </a:r>
            <a:r>
              <a:rPr lang="sv-SE" sz="1600" dirty="0" err="1">
                <a:latin typeface="Calibri" charset="0"/>
                <a:cs typeface="Calibri" charset="0"/>
              </a:rPr>
              <a:t>Oct</a:t>
            </a:r>
            <a:r>
              <a:rPr lang="sv-SE" sz="1600" dirty="0">
                <a:latin typeface="Calibri" charset="0"/>
                <a:cs typeface="Calibri" charset="0"/>
              </a:rPr>
              <a:t> 7;196(7):</a:t>
            </a:r>
            <a:r>
              <a:rPr lang="sv-SE" sz="1600" dirty="0" smtClean="0">
                <a:latin typeface="Calibri" charset="0"/>
                <a:cs typeface="Calibri" charset="0"/>
              </a:rPr>
              <a:t>979</a:t>
            </a:r>
            <a:endParaRPr lang="el-GR" sz="1600" dirty="0">
              <a:latin typeface="Calibri" charset="0"/>
              <a:cs typeface="Calibri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220072" y="548680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59632" y="908720"/>
            <a:ext cx="41764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4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896100" cy="1095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2 - Ορθογώνιο"/>
          <p:cNvSpPr>
            <a:spLocks noChangeArrowheads="1"/>
          </p:cNvSpPr>
          <p:nvPr/>
        </p:nvSpPr>
        <p:spPr bwMode="auto">
          <a:xfrm>
            <a:off x="6156945" y="6525344"/>
            <a:ext cx="29870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1600" dirty="0" err="1">
                <a:latin typeface="Calibri" charset="0"/>
                <a:cs typeface="Calibri" charset="0"/>
              </a:rPr>
              <a:t>JExpMed</a:t>
            </a:r>
            <a:r>
              <a:rPr lang="sv-SE" sz="1600" dirty="0">
                <a:latin typeface="Calibri" charset="0"/>
                <a:cs typeface="Calibri" charset="0"/>
              </a:rPr>
              <a:t> 2002 </a:t>
            </a:r>
            <a:r>
              <a:rPr lang="sv-SE" sz="1600" dirty="0" err="1">
                <a:latin typeface="Calibri" charset="0"/>
                <a:cs typeface="Calibri" charset="0"/>
              </a:rPr>
              <a:t>Oct</a:t>
            </a:r>
            <a:r>
              <a:rPr lang="sv-SE" sz="1600" dirty="0">
                <a:latin typeface="Calibri" charset="0"/>
                <a:cs typeface="Calibri" charset="0"/>
              </a:rPr>
              <a:t> 7;196(7):</a:t>
            </a:r>
            <a:r>
              <a:rPr lang="sv-SE" sz="1600" dirty="0" smtClean="0">
                <a:latin typeface="Calibri" charset="0"/>
                <a:cs typeface="Calibri" charset="0"/>
              </a:rPr>
              <a:t>979</a:t>
            </a:r>
            <a:endParaRPr lang="el-GR" sz="1600" dirty="0">
              <a:latin typeface="Calibri" charset="0"/>
              <a:cs typeface="Calibri" charset="0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3" b="51875"/>
          <a:stretch>
            <a:fillRect/>
          </a:stretch>
        </p:blipFill>
        <p:spPr bwMode="auto">
          <a:xfrm>
            <a:off x="4356100" y="4652963"/>
            <a:ext cx="437038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4977" r="34605" b="33118"/>
          <a:stretch>
            <a:fillRect/>
          </a:stretch>
        </p:blipFill>
        <p:spPr bwMode="auto">
          <a:xfrm>
            <a:off x="4356100" y="2276475"/>
            <a:ext cx="43195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83" b="4329"/>
          <a:stretch>
            <a:fillRect/>
          </a:stretch>
        </p:blipFill>
        <p:spPr bwMode="auto">
          <a:xfrm>
            <a:off x="467544" y="3068960"/>
            <a:ext cx="3097212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220072" y="548680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59632" y="908720"/>
            <a:ext cx="41764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23528" y="2276872"/>
            <a:ext cx="3312368" cy="64633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Development of spontaneous arthritis in </a:t>
            </a:r>
            <a:r>
              <a:rPr lang="en-US" dirty="0" smtClean="0"/>
              <a:t>gp130 </a:t>
            </a:r>
            <a:r>
              <a:rPr lang="en-US" baseline="30000" dirty="0" smtClean="0"/>
              <a:t>F759</a:t>
            </a:r>
            <a:r>
              <a:rPr lang="en-US" baseline="30000" dirty="0"/>
              <a:t>/F759 </a:t>
            </a:r>
            <a:r>
              <a:rPr lang="en-US" dirty="0"/>
              <a:t>mice.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6016" y="1916832"/>
            <a:ext cx="3484159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i="1" dirty="0" smtClean="0"/>
              <a:t>gp130 </a:t>
            </a:r>
            <a:r>
              <a:rPr lang="en-US" i="1" baseline="30000" dirty="0" smtClean="0"/>
              <a:t>WT</a:t>
            </a:r>
            <a:r>
              <a:rPr lang="en-US" i="1" baseline="30000" dirty="0"/>
              <a:t>/WT </a:t>
            </a:r>
            <a:r>
              <a:rPr lang="en-US" dirty="0" smtClean="0"/>
              <a:t>               </a:t>
            </a:r>
            <a:r>
              <a:rPr lang="en-US" i="1" dirty="0" smtClean="0"/>
              <a:t>gp130F </a:t>
            </a:r>
            <a:r>
              <a:rPr lang="en-US" i="1" baseline="30000" dirty="0" smtClean="0"/>
              <a:t>759</a:t>
            </a:r>
            <a:r>
              <a:rPr lang="en-US" i="1" baseline="30000" dirty="0"/>
              <a:t>/F759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6866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/>
              </a:rPr>
              <a:t>RA Animal models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14313" y="1981200"/>
            <a:ext cx="8786812" cy="4114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dirty="0">
                <a:latin typeface="Calibri"/>
              </a:rPr>
              <a:t>Pros</a:t>
            </a:r>
          </a:p>
          <a:p>
            <a:r>
              <a:rPr lang="en-US" sz="2400" dirty="0">
                <a:latin typeface="Calibri"/>
              </a:rPr>
              <a:t>Tools to study RA pathogenesis </a:t>
            </a:r>
          </a:p>
          <a:p>
            <a:r>
              <a:rPr lang="en-US" sz="2400" dirty="0">
                <a:latin typeface="Calibri"/>
              </a:rPr>
              <a:t>Provide the possibility to address the role of individual components of the immune system (T &amp; B-cells, cytokines, innate-immunity)</a:t>
            </a:r>
            <a:endParaRPr lang="el-GR" sz="2400" dirty="0">
              <a:latin typeface="Calibri"/>
            </a:endParaRPr>
          </a:p>
          <a:p>
            <a:r>
              <a:rPr lang="el-GR" sz="2400" dirty="0">
                <a:latin typeface="Calibri"/>
              </a:rPr>
              <a:t>Τ</a:t>
            </a:r>
            <a:r>
              <a:rPr lang="en-US" sz="2400" dirty="0" err="1">
                <a:latin typeface="Calibri"/>
              </a:rPr>
              <a:t>ools</a:t>
            </a:r>
            <a:r>
              <a:rPr lang="en-US" sz="2400" dirty="0">
                <a:latin typeface="Calibri"/>
              </a:rPr>
              <a:t> for the assessment  of new therapeutic agents</a:t>
            </a:r>
          </a:p>
          <a:p>
            <a:pPr>
              <a:buFontTx/>
              <a:buNone/>
            </a:pPr>
            <a:r>
              <a:rPr lang="en-US" sz="2400" dirty="0">
                <a:latin typeface="Calibri"/>
              </a:rPr>
              <a:t>Cons</a:t>
            </a:r>
          </a:p>
          <a:p>
            <a:r>
              <a:rPr lang="en-US" sz="2400" dirty="0">
                <a:latin typeface="Calibri"/>
              </a:rPr>
              <a:t>Humans are not mice</a:t>
            </a:r>
          </a:p>
          <a:p>
            <a:r>
              <a:rPr lang="en-US" sz="2400" dirty="0">
                <a:latin typeface="Calibri"/>
              </a:rPr>
              <a:t>High cost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5946">
            <a:off x="7331075" y="1508125"/>
            <a:ext cx="15367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99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2 - Ορθογώνιο"/>
          <p:cNvSpPr>
            <a:spLocks noChangeArrowheads="1"/>
          </p:cNvSpPr>
          <p:nvPr/>
        </p:nvSpPr>
        <p:spPr bwMode="auto">
          <a:xfrm>
            <a:off x="6156945" y="6525344"/>
            <a:ext cx="29870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1600" dirty="0" err="1">
                <a:latin typeface="Calibri" charset="0"/>
                <a:cs typeface="Calibri" charset="0"/>
              </a:rPr>
              <a:t>JExpMed</a:t>
            </a:r>
            <a:r>
              <a:rPr lang="sv-SE" sz="1600" dirty="0">
                <a:latin typeface="Calibri" charset="0"/>
                <a:cs typeface="Calibri" charset="0"/>
              </a:rPr>
              <a:t> 2002 </a:t>
            </a:r>
            <a:r>
              <a:rPr lang="sv-SE" sz="1600" dirty="0" err="1">
                <a:latin typeface="Calibri" charset="0"/>
                <a:cs typeface="Calibri" charset="0"/>
              </a:rPr>
              <a:t>Oct</a:t>
            </a:r>
            <a:r>
              <a:rPr lang="sv-SE" sz="1600" dirty="0">
                <a:latin typeface="Calibri" charset="0"/>
                <a:cs typeface="Calibri" charset="0"/>
              </a:rPr>
              <a:t> 7;196(7):</a:t>
            </a:r>
            <a:r>
              <a:rPr lang="sv-SE" sz="1600" dirty="0" smtClean="0">
                <a:latin typeface="Calibri" charset="0"/>
                <a:cs typeface="Calibri" charset="0"/>
              </a:rPr>
              <a:t>979</a:t>
            </a:r>
            <a:endParaRPr lang="el-GR" sz="1600" dirty="0">
              <a:latin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96" y="1700808"/>
            <a:ext cx="8640960" cy="343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2000" i="1" dirty="0" smtClean="0"/>
              <a:t>Mutation in the IL-6 Family of receptors gp130  (gp130 </a:t>
            </a:r>
            <a:r>
              <a:rPr lang="mr-IN" sz="2000" i="1" baseline="30000" dirty="0" smtClean="0"/>
              <a:t>F759</a:t>
            </a:r>
            <a:r>
              <a:rPr lang="mr-IN" sz="2000" i="1" baseline="30000" dirty="0"/>
              <a:t>/</a:t>
            </a:r>
            <a:r>
              <a:rPr lang="mr-IN" sz="2000" i="1" baseline="30000" dirty="0" smtClean="0"/>
              <a:t>F759</a:t>
            </a:r>
            <a:r>
              <a:rPr lang="en-US" sz="2000" i="1" baseline="30000" dirty="0" smtClean="0"/>
              <a:t> </a:t>
            </a:r>
            <a:r>
              <a:rPr lang="en-US" sz="2000" dirty="0" smtClean="0"/>
              <a:t>mice)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Spontaneously </a:t>
            </a:r>
            <a:r>
              <a:rPr lang="en-US" sz="2000" dirty="0"/>
              <a:t>developed arthritis </a:t>
            </a:r>
            <a:r>
              <a:rPr lang="en-US" sz="2000" dirty="0" smtClean="0"/>
              <a:t>dependent </a:t>
            </a:r>
            <a:r>
              <a:rPr lang="en-US" sz="2000" dirty="0"/>
              <a:t>on lymphocytes accompanied by </a:t>
            </a:r>
            <a:r>
              <a:rPr lang="en-US" sz="2000" dirty="0" smtClean="0"/>
              <a:t>autoantibody production </a:t>
            </a:r>
            <a:r>
              <a:rPr lang="en-US" sz="2000" dirty="0"/>
              <a:t>and T cell abnormalities </a:t>
            </a:r>
            <a:r>
              <a:rPr lang="en-US" sz="2000" b="1" dirty="0" smtClean="0"/>
              <a:t>at  </a:t>
            </a:r>
            <a:r>
              <a:rPr lang="es-ES_tradnl" sz="2000" b="1" dirty="0" smtClean="0"/>
              <a:t>1 </a:t>
            </a:r>
            <a:r>
              <a:rPr lang="es-ES_tradnl" sz="2000" b="1" dirty="0" err="1" smtClean="0"/>
              <a:t>year</a:t>
            </a:r>
            <a:r>
              <a:rPr lang="es-ES_tradnl" sz="2000" b="1" dirty="0" smtClean="0"/>
              <a:t> of </a:t>
            </a:r>
            <a:r>
              <a:rPr lang="es-ES_tradnl" sz="2000" b="1" dirty="0" err="1" smtClean="0"/>
              <a:t>age</a:t>
            </a:r>
            <a:r>
              <a:rPr lang="es-ES_tradnl" sz="2000" dirty="0"/>
              <a:t>.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ncreased </a:t>
            </a:r>
            <a:r>
              <a:rPr lang="en-US" sz="2000" dirty="0"/>
              <a:t>production of Th1-type cytokines and </a:t>
            </a:r>
            <a:r>
              <a:rPr lang="en-US" sz="2000" dirty="0" err="1" smtClean="0"/>
              <a:t>Igs</a:t>
            </a:r>
            <a:endParaRPr lang="en-US" sz="20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Effects probably mediated through positive </a:t>
            </a:r>
            <a:r>
              <a:rPr lang="en-US" sz="2000" dirty="0"/>
              <a:t>STAT-</a:t>
            </a:r>
            <a:r>
              <a:rPr lang="en-US" sz="2000" dirty="0" smtClean="0"/>
              <a:t>3 signaling </a:t>
            </a:r>
            <a:endParaRPr lang="en-US" sz="2000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400" b="1" dirty="0" smtClean="0"/>
              <a:t>Unique animal model </a:t>
            </a:r>
            <a:r>
              <a:rPr lang="en-US" sz="2400" b="1" dirty="0"/>
              <a:t>in which a point mutation in a cytokine receptor </a:t>
            </a:r>
            <a:r>
              <a:rPr lang="en-US" sz="2400" b="1" dirty="0" smtClean="0"/>
              <a:t>results in </a:t>
            </a:r>
            <a:r>
              <a:rPr lang="en-US" sz="2400" b="1" dirty="0"/>
              <a:t>a RA-like autoimmune disease</a:t>
            </a:r>
            <a:r>
              <a:rPr lang="en-US" sz="2400" b="1" dirty="0" smtClean="0"/>
              <a:t>.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896100" cy="1095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220072" y="548680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59632" y="908720"/>
            <a:ext cx="41764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87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32"/>
          <p:cNvSpPr>
            <a:spLocks noChangeArrowheads="1"/>
          </p:cNvSpPr>
          <p:nvPr/>
        </p:nvSpPr>
        <p:spPr bwMode="auto">
          <a:xfrm>
            <a:off x="5681663" y="6583362"/>
            <a:ext cx="3462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Alonzi</a:t>
            </a:r>
            <a:r>
              <a:rPr lang="en-US" sz="1200" b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, T et al., 1998 J. Exp. Med., 187(4): 461-468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14313"/>
            <a:ext cx="6200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4691" name="Group 39"/>
          <p:cNvGrpSpPr>
            <a:grpSpLocks/>
          </p:cNvGrpSpPr>
          <p:nvPr/>
        </p:nvGrpSpPr>
        <p:grpSpPr bwMode="auto">
          <a:xfrm>
            <a:off x="1907704" y="1252538"/>
            <a:ext cx="4311650" cy="4120678"/>
            <a:chOff x="1292" y="789"/>
            <a:chExt cx="2716" cy="3124"/>
          </a:xfrm>
        </p:grpSpPr>
        <p:pic>
          <p:nvPicPr>
            <p:cNvPr id="114692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2069"/>
              <a:ext cx="2630" cy="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4693" name="Group 41"/>
            <p:cNvGrpSpPr>
              <a:grpSpLocks/>
            </p:cNvGrpSpPr>
            <p:nvPr/>
          </p:nvGrpSpPr>
          <p:grpSpPr bwMode="auto">
            <a:xfrm>
              <a:off x="1519" y="789"/>
              <a:ext cx="2489" cy="1008"/>
              <a:chOff x="170" y="1344"/>
              <a:chExt cx="2489" cy="1008"/>
            </a:xfrm>
          </p:grpSpPr>
          <p:grpSp>
            <p:nvGrpSpPr>
              <p:cNvPr id="114696" name="Group 42"/>
              <p:cNvGrpSpPr>
                <a:grpSpLocks/>
              </p:cNvGrpSpPr>
              <p:nvPr/>
            </p:nvGrpSpPr>
            <p:grpSpPr bwMode="auto">
              <a:xfrm>
                <a:off x="170" y="1344"/>
                <a:ext cx="1648" cy="1008"/>
                <a:chOff x="249" y="1117"/>
                <a:chExt cx="1648" cy="1008"/>
              </a:xfrm>
            </p:grpSpPr>
            <p:pic>
              <p:nvPicPr>
                <p:cNvPr id="114699" name="Picture 4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" y="1117"/>
                  <a:ext cx="1458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470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519" y="1298"/>
                  <a:ext cx="378" cy="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 smtClean="0">
                      <a:solidFill>
                        <a:srgbClr val="000000"/>
                      </a:solidFill>
                      <a:latin typeface="Calibri"/>
                    </a:rPr>
                    <a:t>CII-</a:t>
                  </a:r>
                </a:p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 smtClean="0">
                      <a:solidFill>
                        <a:srgbClr val="000000"/>
                      </a:solidFill>
                      <a:latin typeface="Calibri"/>
                    </a:rPr>
                    <a:t>H37Ra</a:t>
                  </a:r>
                </a:p>
              </p:txBody>
            </p:sp>
            <p:sp>
              <p:nvSpPr>
                <p:cNvPr id="11470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67" y="1117"/>
                  <a:ext cx="302" cy="2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600" b="1" dirty="0" smtClean="0">
                      <a:solidFill>
                        <a:srgbClr val="000000"/>
                      </a:solidFill>
                      <a:latin typeface="Calibri"/>
                    </a:rPr>
                    <a:t>CIA</a:t>
                  </a:r>
                </a:p>
              </p:txBody>
            </p:sp>
            <p:sp>
              <p:nvSpPr>
                <p:cNvPr id="11470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45" y="1752"/>
                  <a:ext cx="310" cy="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dirty="0" smtClean="0">
                      <a:solidFill>
                        <a:srgbClr val="000000"/>
                      </a:solidFill>
                      <a:latin typeface="Calibri"/>
                    </a:rPr>
                    <a:t>IL-6 </a:t>
                  </a:r>
                  <a:r>
                    <a:rPr lang="en-US" sz="1000" b="1" baseline="30000" dirty="0" smtClean="0">
                      <a:solidFill>
                        <a:srgbClr val="000000"/>
                      </a:solidFill>
                      <a:latin typeface="Calibri"/>
                    </a:rPr>
                    <a:t>-/-</a:t>
                  </a:r>
                </a:p>
              </p:txBody>
            </p:sp>
          </p:grpSp>
          <p:sp>
            <p:nvSpPr>
              <p:cNvPr id="114697" name="Line 47"/>
              <p:cNvSpPr>
                <a:spLocks noChangeShapeType="1"/>
              </p:cNvSpPr>
              <p:nvPr/>
            </p:nvSpPr>
            <p:spPr bwMode="auto">
              <a:xfrm>
                <a:off x="1474" y="1934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698" name="Text Box 48"/>
              <p:cNvSpPr txBox="1">
                <a:spLocks noChangeArrowheads="1"/>
              </p:cNvSpPr>
              <p:nvPr/>
            </p:nvSpPr>
            <p:spPr bwMode="auto">
              <a:xfrm>
                <a:off x="1837" y="1810"/>
                <a:ext cx="82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 dirty="0" smtClean="0">
                    <a:solidFill>
                      <a:srgbClr val="000000"/>
                    </a:solidFill>
                    <a:latin typeface="Calibri"/>
                  </a:rPr>
                  <a:t>No Arthritis</a:t>
                </a:r>
              </a:p>
            </p:txBody>
          </p:sp>
        </p:grpSp>
        <p:sp>
          <p:nvSpPr>
            <p:cNvPr id="114694" name="Text Box 49"/>
            <p:cNvSpPr txBox="1">
              <a:spLocks noChangeArrowheads="1"/>
            </p:cNvSpPr>
            <p:nvPr/>
          </p:nvSpPr>
          <p:spPr bwMode="auto">
            <a:xfrm>
              <a:off x="3360" y="1963"/>
              <a:ext cx="633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Calibri"/>
                </a:rPr>
                <a:t>WT</a:t>
              </a:r>
              <a:endParaRPr lang="en-US" sz="1200" b="1" baseline="30000" dirty="0" smtClean="0">
                <a:solidFill>
                  <a:srgbClr val="000000"/>
                </a:solidFill>
                <a:latin typeface="Calibri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Calibri"/>
                </a:rPr>
                <a:t>(12/17 mice)</a:t>
              </a:r>
            </a:p>
          </p:txBody>
        </p:sp>
        <p:sp>
          <p:nvSpPr>
            <p:cNvPr id="114695" name="Text Box 50"/>
            <p:cNvSpPr txBox="1">
              <a:spLocks noChangeArrowheads="1"/>
            </p:cNvSpPr>
            <p:nvPr/>
          </p:nvSpPr>
          <p:spPr bwMode="auto">
            <a:xfrm>
              <a:off x="3360" y="3233"/>
              <a:ext cx="585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Calibri"/>
                </a:rPr>
                <a:t>IL-6</a:t>
              </a:r>
              <a:r>
                <a:rPr lang="en-US" sz="1200" b="1" baseline="30000" dirty="0" smtClean="0">
                  <a:solidFill>
                    <a:srgbClr val="000000"/>
                  </a:solidFill>
                  <a:latin typeface="Calibri"/>
                </a:rPr>
                <a:t>-/-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Calibri"/>
                </a:rPr>
                <a:t>(0/16 mice)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51520" y="1844824"/>
            <a:ext cx="2085089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 smtClean="0"/>
              <a:t>IL6 -/- in the </a:t>
            </a:r>
          </a:p>
          <a:p>
            <a:pPr algn="ctr"/>
            <a:r>
              <a:rPr lang="en-US" dirty="0" smtClean="0"/>
              <a:t>DBA</a:t>
            </a:r>
            <a:r>
              <a:rPr lang="en-US" dirty="0"/>
              <a:t>/1J </a:t>
            </a:r>
            <a:r>
              <a:rPr lang="en-US" dirty="0" smtClean="0"/>
              <a:t>background</a:t>
            </a:r>
            <a:r>
              <a:rPr lang="en-US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552" y="5589240"/>
            <a:ext cx="8280920" cy="98488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ü"/>
            </a:pPr>
            <a:r>
              <a:rPr lang="en-US" b="1" dirty="0"/>
              <a:t>IL-6 is absolutely required for the development of </a:t>
            </a:r>
            <a:r>
              <a:rPr lang="en-US" b="1" dirty="0" smtClean="0"/>
              <a:t>CIA</a:t>
            </a:r>
          </a:p>
          <a:p>
            <a:pPr marL="342900" indent="-342900" algn="ctr">
              <a:buFont typeface="Wingdings" charset="2"/>
              <a:buChar char="ü"/>
            </a:pPr>
            <a:r>
              <a:rPr lang="en-US" sz="2000" b="1" dirty="0" smtClean="0"/>
              <a:t>Our </a:t>
            </a:r>
            <a:r>
              <a:rPr lang="en-US" sz="2000" b="1" dirty="0"/>
              <a:t>data support the idea that IL-6 blockade could </a:t>
            </a:r>
            <a:r>
              <a:rPr lang="en-US" sz="2000" b="1" dirty="0" smtClean="0"/>
              <a:t>be beneficial </a:t>
            </a:r>
            <a:r>
              <a:rPr lang="en-US" sz="2000" b="1" dirty="0"/>
              <a:t>for the treatment of human autoimmune arthritis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1403648" y="116632"/>
            <a:ext cx="6192688" cy="936104"/>
          </a:xfrm>
          <a:prstGeom prst="rect">
            <a:avLst/>
          </a:prstGeom>
          <a:noFill/>
          <a:ln w="63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796136" y="4077072"/>
            <a:ext cx="648072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7777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32"/>
          <p:cNvSpPr>
            <a:spLocks noChangeArrowheads="1"/>
          </p:cNvSpPr>
          <p:nvPr/>
        </p:nvSpPr>
        <p:spPr bwMode="auto">
          <a:xfrm>
            <a:off x="5681663" y="6583362"/>
            <a:ext cx="3462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Alonzi</a:t>
            </a:r>
            <a:r>
              <a:rPr lang="en-US" sz="1200" b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, T et al., 1998 J. Exp. Med., 187(4): 461-468</a:t>
            </a:r>
          </a:p>
        </p:txBody>
      </p:sp>
      <p:sp>
        <p:nvSpPr>
          <p:cNvPr id="3" name="Rectangle 2"/>
          <p:cNvSpPr/>
          <p:nvPr/>
        </p:nvSpPr>
        <p:spPr>
          <a:xfrm>
            <a:off x="899592" y="1484784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Anti IL-6R monoclonal </a:t>
            </a:r>
            <a:r>
              <a:rPr lang="en-US" b="1" dirty="0" err="1" smtClean="0"/>
              <a:t>ab</a:t>
            </a:r>
            <a:r>
              <a:rPr lang="en-US" b="1" dirty="0" smtClean="0"/>
              <a:t> (15A7) </a:t>
            </a:r>
            <a:r>
              <a:rPr lang="en-US" b="1" dirty="0"/>
              <a:t>significantly decreased arthritis </a:t>
            </a:r>
            <a:r>
              <a:rPr lang="en-US" b="1" dirty="0" smtClean="0"/>
              <a:t>development in CIA mouse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348880"/>
            <a:ext cx="4896544" cy="42498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9872" y="2780928"/>
            <a:ext cx="796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(Anti IL6R) </a:t>
            </a:r>
            <a:endParaRPr lang="en-US" sz="1100" dirty="0">
              <a:solidFill>
                <a:schemeClr val="bg1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37813" y="4823574"/>
            <a:ext cx="7104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cs typeface="Calibri"/>
              </a:rPr>
              <a:t>Anti IL6R </a:t>
            </a:r>
            <a:endParaRPr lang="en-US" sz="11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0152" y="479715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</a:rPr>
              <a:t>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14313"/>
            <a:ext cx="6200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03648" y="116632"/>
            <a:ext cx="6192688" cy="936104"/>
          </a:xfrm>
          <a:prstGeom prst="rect">
            <a:avLst/>
          </a:prstGeom>
          <a:noFill/>
          <a:ln w="63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37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l-GR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7762" name="Rectangle 6"/>
          <p:cNvSpPr>
            <a:spLocks noChangeArrowheads="1"/>
          </p:cNvSpPr>
          <p:nvPr/>
        </p:nvSpPr>
        <p:spPr bwMode="auto">
          <a:xfrm>
            <a:off x="6929438" y="6500813"/>
            <a:ext cx="20697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/>
              </a:rPr>
              <a:t>Lancet 2008; 371: 987–97</a:t>
            </a:r>
          </a:p>
        </p:txBody>
      </p:sp>
      <p:pic>
        <p:nvPicPr>
          <p:cNvPr id="1177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57188"/>
            <a:ext cx="635158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Rectangle 8"/>
          <p:cNvSpPr>
            <a:spLocks noChangeArrowheads="1"/>
          </p:cNvSpPr>
          <p:nvPr/>
        </p:nvSpPr>
        <p:spPr bwMode="auto">
          <a:xfrm>
            <a:off x="1547664" y="1628800"/>
            <a:ext cx="6449342" cy="915988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/>
              </a:rPr>
              <a:t>Interpretation: 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  <a:latin typeface="Calibri"/>
              </a:rPr>
              <a:t>Tocilizumab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could be an effective therapeutic approach in patients with moderate to severe active rheumatoid arthritis.</a:t>
            </a:r>
          </a:p>
        </p:txBody>
      </p:sp>
      <p:grpSp>
        <p:nvGrpSpPr>
          <p:cNvPr id="117765" name="Group 9"/>
          <p:cNvGrpSpPr>
            <a:grpSpLocks/>
          </p:cNvGrpSpPr>
          <p:nvPr/>
        </p:nvGrpSpPr>
        <p:grpSpPr bwMode="auto">
          <a:xfrm>
            <a:off x="1907704" y="2852936"/>
            <a:ext cx="5590381" cy="3455095"/>
            <a:chOff x="1357290" y="1904990"/>
            <a:chExt cx="6667532" cy="3881464"/>
          </a:xfrm>
        </p:grpSpPr>
        <p:grpSp>
          <p:nvGrpSpPr>
            <p:cNvPr id="117766" name="Group 5"/>
            <p:cNvGrpSpPr>
              <a:grpSpLocks/>
            </p:cNvGrpSpPr>
            <p:nvPr/>
          </p:nvGrpSpPr>
          <p:grpSpPr bwMode="auto">
            <a:xfrm>
              <a:off x="1357290" y="1904990"/>
              <a:ext cx="6667532" cy="3881464"/>
              <a:chOff x="1000100" y="2786058"/>
              <a:chExt cx="6667532" cy="3881464"/>
            </a:xfrm>
          </p:grpSpPr>
          <p:pic>
            <p:nvPicPr>
              <p:cNvPr id="11776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0100" y="2786058"/>
                <a:ext cx="6667532" cy="333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776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8794" y="6000767"/>
                <a:ext cx="5572164" cy="666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7767" name="Rectangle 3"/>
            <p:cNvSpPr>
              <a:spLocks noChangeArrowheads="1"/>
            </p:cNvSpPr>
            <p:nvPr/>
          </p:nvSpPr>
          <p:spPr bwMode="auto">
            <a:xfrm>
              <a:off x="2645527" y="2066778"/>
              <a:ext cx="1673267" cy="345758"/>
            </a:xfrm>
            <a:prstGeom prst="rect">
              <a:avLst/>
            </a:pr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Calibri"/>
                </a:rPr>
                <a:t>ACR20 response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03648" y="332656"/>
            <a:ext cx="6480720" cy="1008112"/>
          </a:xfrm>
          <a:prstGeom prst="rect">
            <a:avLst/>
          </a:prstGeom>
          <a:noFill/>
          <a:ln w="63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00054" y="2803732"/>
            <a:ext cx="1436442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 IL-6R (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tocilizumab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57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/>
              <a:t>Interleukin-6 blocking agents other than </a:t>
            </a:r>
            <a:r>
              <a:rPr lang="en-US" sz="2800" dirty="0" err="1" smtClean="0"/>
              <a:t>tocilizumab</a:t>
            </a:r>
            <a:r>
              <a:rPr lang="en-US" sz="2800" dirty="0" smtClean="0"/>
              <a:t> </a:t>
            </a:r>
            <a:r>
              <a:rPr lang="en-US" sz="2800" dirty="0"/>
              <a:t>currently under development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7444680" y="6525344"/>
            <a:ext cx="1663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dirty="0"/>
              <a:t>Drugs (2013) 73:341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51520" y="2231570"/>
            <a:ext cx="8676456" cy="2336925"/>
            <a:chOff x="251520" y="2231570"/>
            <a:chExt cx="8676456" cy="23369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11869"/>
            <a:stretch/>
          </p:blipFill>
          <p:spPr>
            <a:xfrm>
              <a:off x="251520" y="2231570"/>
              <a:ext cx="8676456" cy="23369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131840" y="2348880"/>
              <a:ext cx="288032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763688" y="2348880"/>
              <a:ext cx="288032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88024" y="2348880"/>
              <a:ext cx="288032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156176" y="2348880"/>
              <a:ext cx="288032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100392" y="2348880"/>
              <a:ext cx="288032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881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latin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426416"/>
              </p:ext>
            </p:extLst>
          </p:nvPr>
        </p:nvGraphicFramePr>
        <p:xfrm>
          <a:off x="179512" y="260648"/>
          <a:ext cx="8712967" cy="5364480"/>
        </p:xfrm>
        <a:graphic>
          <a:graphicData uri="http://schemas.openxmlformats.org/drawingml/2006/table">
            <a:tbl>
              <a:tblPr/>
              <a:tblGrid>
                <a:gridCol w="2141363"/>
                <a:gridCol w="1531045"/>
                <a:gridCol w="2088232"/>
                <a:gridCol w="1368152"/>
                <a:gridCol w="1584175"/>
              </a:tblGrid>
              <a:tr h="37147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Animal models of inflammatory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arthritides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Induced models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Spontaneous models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Antigen-induced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Auto-Antibody transfer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Altered Cytokine  Responses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TCR transgenic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-cell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 Induced arthritis (CIA)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 Induced arthritis (AIA)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bovine serum albumin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Collagen-antibody induced arthritis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Anti-collagen antibody mixture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 serum transfer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Anti-G6PI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hTNF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α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transgenic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IL-1Ra -/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IL-6R family (gp130)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da-DK" sz="1600" b="0" i="1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gp130 </a:t>
                      </a:r>
                      <a:r>
                        <a:rPr lang="mr-IN" sz="1600" b="0" i="1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F759/F759</a:t>
                      </a: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G6PI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SKG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ZAP-70 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MRL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Fas gene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PD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-1 -/-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779912" y="2780928"/>
            <a:ext cx="2160240" cy="50405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8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37"/>
          <a:stretch>
            <a:fillRect/>
          </a:stretch>
        </p:blipFill>
        <p:spPr bwMode="auto">
          <a:xfrm>
            <a:off x="34925" y="2348880"/>
            <a:ext cx="91090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3"/>
          <p:cNvSpPr>
            <a:spLocks noGrp="1" noChangeArrowheads="1"/>
          </p:cNvSpPr>
          <p:nvPr>
            <p:ph type="title"/>
          </p:nvPr>
        </p:nvSpPr>
        <p:spPr>
          <a:xfrm>
            <a:off x="2195736" y="260648"/>
            <a:ext cx="4762872" cy="86409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sz="3200" dirty="0">
                <a:solidFill>
                  <a:srgbClr val="FFFFFF"/>
                </a:solidFill>
                <a:latin typeface="Calibri" charset="0"/>
              </a:rPr>
              <a:t>IL-1β</a:t>
            </a:r>
            <a:r>
              <a:rPr lang="en-US" sz="3200" dirty="0">
                <a:solidFill>
                  <a:srgbClr val="FFFFFF"/>
                </a:solidFill>
                <a:latin typeface="Calibri" charset="0"/>
              </a:rPr>
              <a:t> &amp; </a:t>
            </a:r>
            <a:r>
              <a:rPr lang="el-GR" sz="3200" dirty="0">
                <a:solidFill>
                  <a:srgbClr val="FFFFFF"/>
                </a:solidFill>
                <a:latin typeface="Calibri" charset="0"/>
              </a:rPr>
              <a:t>IL-1</a:t>
            </a:r>
            <a:r>
              <a:rPr lang="en-US" sz="3200" dirty="0">
                <a:solidFill>
                  <a:srgbClr val="FFFFFF"/>
                </a:solidFill>
                <a:latin typeface="Calibri" charset="0"/>
              </a:rPr>
              <a:t>Ra </a:t>
            </a:r>
            <a:endParaRPr lang="el-GR" sz="32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6205091" y="6553200"/>
            <a:ext cx="26742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l-GR" sz="1400">
                <a:solidFill>
                  <a:srgbClr val="000000"/>
                </a:solidFill>
              </a:rPr>
              <a:t>NATURE MEDICINE</a:t>
            </a:r>
            <a:r>
              <a:rPr lang="en-US" sz="1400">
                <a:solidFill>
                  <a:srgbClr val="000000"/>
                </a:solidFill>
              </a:rPr>
              <a:t>.</a:t>
            </a:r>
            <a:r>
              <a:rPr lang="el-GR" sz="1400">
                <a:solidFill>
                  <a:srgbClr val="000000"/>
                </a:solidFill>
              </a:rPr>
              <a:t> 2003</a:t>
            </a:r>
            <a:r>
              <a:rPr lang="en-US" sz="1400">
                <a:solidFill>
                  <a:srgbClr val="000000"/>
                </a:solidFill>
              </a:rPr>
              <a:t>;</a:t>
            </a:r>
            <a:r>
              <a:rPr lang="el-GR" sz="1400">
                <a:solidFill>
                  <a:srgbClr val="000000"/>
                </a:solidFill>
              </a:rPr>
              <a:t> 9</a:t>
            </a:r>
            <a:r>
              <a:rPr lang="en-US" sz="1400">
                <a:solidFill>
                  <a:srgbClr val="000000"/>
                </a:solidFill>
              </a:rPr>
              <a:t>(1): 47</a:t>
            </a:r>
            <a:endParaRPr lang="el-GR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b="1" dirty="0"/>
              <a:t>Development of Chronic Inflammatory </a:t>
            </a:r>
            <a:r>
              <a:rPr lang="en-US" sz="2400" b="1" dirty="0" err="1"/>
              <a:t>Arthropathy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Resembling Rheumatoid Arthritis in </a:t>
            </a:r>
            <a:r>
              <a:rPr lang="en-US" sz="2400" b="1" u="sng" dirty="0"/>
              <a:t>Interleukin 1 Receptor</a:t>
            </a:r>
            <a:br>
              <a:rPr lang="en-US" sz="2400" b="1" u="sng" dirty="0"/>
            </a:br>
            <a:r>
              <a:rPr lang="en-US" sz="2400" b="1" u="sng" dirty="0"/>
              <a:t>Antagonist–deficient Mice</a:t>
            </a:r>
            <a:endParaRPr lang="en-US" sz="2400" u="sng" dirty="0"/>
          </a:p>
        </p:txBody>
      </p:sp>
      <p:sp>
        <p:nvSpPr>
          <p:cNvPr id="3" name="Rectangle 2"/>
          <p:cNvSpPr/>
          <p:nvPr/>
        </p:nvSpPr>
        <p:spPr>
          <a:xfrm>
            <a:off x="323528" y="1340768"/>
            <a:ext cx="54006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IL-</a:t>
            </a:r>
            <a:r>
              <a:rPr lang="en-US" dirty="0" smtClean="0"/>
              <a:t>1Ra -/- mice to </a:t>
            </a:r>
            <a:r>
              <a:rPr lang="en-US" dirty="0"/>
              <a:t>BALB/</a:t>
            </a:r>
            <a:r>
              <a:rPr lang="en-US" dirty="0" err="1"/>
              <a:t>cA</a:t>
            </a:r>
            <a:r>
              <a:rPr lang="en-US" dirty="0"/>
              <a:t> </a:t>
            </a:r>
            <a:r>
              <a:rPr lang="en-US" dirty="0" smtClean="0"/>
              <a:t>background </a:t>
            </a:r>
            <a:r>
              <a:rPr lang="en-US" b="1" dirty="0" smtClean="0"/>
              <a:t>spontaneously</a:t>
            </a:r>
            <a:r>
              <a:rPr lang="en-US" dirty="0" smtClean="0"/>
              <a:t> </a:t>
            </a:r>
            <a:r>
              <a:rPr lang="en-US" dirty="0"/>
              <a:t>developed chronic inflammatory </a:t>
            </a:r>
            <a:r>
              <a:rPr lang="en-US" dirty="0" err="1"/>
              <a:t>arthropathy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08920"/>
            <a:ext cx="4519663" cy="400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2267580"/>
            <a:ext cx="2448272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normal IL</a:t>
            </a:r>
            <a:r>
              <a:rPr lang="en-US" dirty="0"/>
              <a:t>-</a:t>
            </a:r>
            <a:r>
              <a:rPr lang="en-US" dirty="0" smtClean="0"/>
              <a:t>1Ra wild type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75856" y="2267580"/>
            <a:ext cx="259228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affected </a:t>
            </a:r>
            <a:r>
              <a:rPr lang="en-US" dirty="0"/>
              <a:t>IL-</a:t>
            </a:r>
            <a:r>
              <a:rPr lang="en-US" dirty="0" smtClean="0"/>
              <a:t>1ra -/- </a:t>
            </a:r>
            <a:r>
              <a:rPr lang="en-US" dirty="0"/>
              <a:t>mouse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09220" y="3717032"/>
            <a:ext cx="59077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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6834" y="6488668"/>
            <a:ext cx="3073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600" dirty="0"/>
              <a:t>J Exp Med. 2000 Jan 17;191(2):313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4004" y="3429000"/>
            <a:ext cx="100811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Clinical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5373216"/>
            <a:ext cx="118762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Histology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5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1340768"/>
            <a:ext cx="54006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IL-</a:t>
            </a:r>
            <a:r>
              <a:rPr lang="en-US" dirty="0" smtClean="0"/>
              <a:t>1Ra -/- mice to </a:t>
            </a:r>
            <a:r>
              <a:rPr lang="en-US" dirty="0"/>
              <a:t>BALB/</a:t>
            </a:r>
            <a:r>
              <a:rPr lang="en-US" dirty="0" err="1"/>
              <a:t>cA</a:t>
            </a:r>
            <a:r>
              <a:rPr lang="en-US" dirty="0"/>
              <a:t> </a:t>
            </a:r>
            <a:r>
              <a:rPr lang="en-US" dirty="0" smtClean="0"/>
              <a:t>background </a:t>
            </a:r>
            <a:r>
              <a:rPr lang="en-US" b="1" dirty="0" smtClean="0"/>
              <a:t>spontaneously</a:t>
            </a:r>
            <a:r>
              <a:rPr lang="en-US" dirty="0" smtClean="0"/>
              <a:t> </a:t>
            </a:r>
            <a:r>
              <a:rPr lang="en-US" dirty="0"/>
              <a:t>developed chronic inflammatory </a:t>
            </a:r>
            <a:r>
              <a:rPr lang="en-US" dirty="0" err="1"/>
              <a:t>arthropathy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106834" y="6488668"/>
            <a:ext cx="3073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600" dirty="0"/>
              <a:t>J Exp Med. 2000 Jan 17;191(2):313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492896"/>
            <a:ext cx="4953000" cy="34163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292080" y="2708920"/>
            <a:ext cx="590772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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2780928"/>
            <a:ext cx="18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Incidence: 100%!!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b="1" dirty="0"/>
              <a:t>Development of Chronic Inflammatory </a:t>
            </a:r>
            <a:r>
              <a:rPr lang="en-US" sz="2400" b="1" dirty="0" err="1"/>
              <a:t>Arthropathy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Resembling Rheumatoid Arthritis in </a:t>
            </a:r>
            <a:r>
              <a:rPr lang="en-US" sz="2400" b="1" u="sng" dirty="0"/>
              <a:t>Interleukin 1 Receptor</a:t>
            </a:r>
            <a:br>
              <a:rPr lang="en-US" sz="2400" b="1" u="sng" dirty="0"/>
            </a:br>
            <a:r>
              <a:rPr lang="en-US" sz="2400" b="1" u="sng" dirty="0"/>
              <a:t>Antagonist–deficient Mice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399365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348925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IL</a:t>
            </a:r>
            <a:r>
              <a:rPr lang="en-US" sz="2400" dirty="0"/>
              <a:t>-1ra gene deficiency causes autoimmunity </a:t>
            </a:r>
            <a:endParaRPr lang="en-US" sz="2400" dirty="0" smtClean="0"/>
          </a:p>
          <a:p>
            <a:pPr lvl="1"/>
            <a:r>
              <a:rPr lang="en-US" sz="2000" dirty="0"/>
              <a:t>elevated levels of antibodies </a:t>
            </a:r>
            <a:r>
              <a:rPr lang="en-US" sz="2000" dirty="0" smtClean="0"/>
              <a:t>to </a:t>
            </a:r>
            <a:r>
              <a:rPr lang="en-US" sz="2000" dirty="0" err="1" smtClean="0"/>
              <a:t>immunoglobulins</a:t>
            </a:r>
            <a:r>
              <a:rPr lang="en-US" sz="2000" dirty="0"/>
              <a:t>, type II collagen, </a:t>
            </a:r>
            <a:r>
              <a:rPr lang="en-US" sz="2000" dirty="0" smtClean="0"/>
              <a:t>and </a:t>
            </a:r>
            <a:r>
              <a:rPr lang="en-US" sz="2000" dirty="0" err="1" smtClean="0"/>
              <a:t>dsDNA</a:t>
            </a:r>
            <a:endParaRPr lang="en-US" sz="2000" dirty="0"/>
          </a:p>
          <a:p>
            <a:r>
              <a:rPr lang="en-US" sz="2400" dirty="0"/>
              <a:t>J</a:t>
            </a:r>
            <a:r>
              <a:rPr lang="en-US" sz="2400" dirty="0" smtClean="0"/>
              <a:t>oint</a:t>
            </a:r>
            <a:r>
              <a:rPr lang="en-US" sz="2400" dirty="0"/>
              <a:t>-specific inflammation </a:t>
            </a:r>
            <a:endParaRPr lang="en-US" sz="2400" dirty="0" smtClean="0"/>
          </a:p>
          <a:p>
            <a:r>
              <a:rPr lang="en-US" sz="2400" dirty="0" smtClean="0"/>
              <a:t>IL</a:t>
            </a:r>
            <a:r>
              <a:rPr lang="en-US" sz="2400" dirty="0"/>
              <a:t>-1ra is important in maintaining homeostasis of the immune system.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06834" y="6488668"/>
            <a:ext cx="3073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600" dirty="0"/>
              <a:t>J Exp Med. 2000 Jan 17;191(2):313</a:t>
            </a:r>
            <a:endParaRPr lang="en-US" sz="1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/>
              <a:t>Development of Chronic Inflammatory Arthropathy</a:t>
            </a:r>
            <a:br>
              <a:rPr lang="en-US" sz="2400" b="1" smtClean="0"/>
            </a:br>
            <a:r>
              <a:rPr lang="en-US" sz="2400" b="1" smtClean="0"/>
              <a:t>Resembling Rheumatoid Arthritis in </a:t>
            </a:r>
            <a:r>
              <a:rPr lang="en-US" sz="2400" b="1" u="sng" smtClean="0"/>
              <a:t>Interleukin 1 Receptor</a:t>
            </a:r>
            <a:br>
              <a:rPr lang="en-US" sz="2400" b="1" u="sng" smtClean="0"/>
            </a:br>
            <a:r>
              <a:rPr lang="en-US" sz="2400" b="1" u="sng" smtClean="0"/>
              <a:t>Antagonist–deficient Mice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46704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latin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376251"/>
              </p:ext>
            </p:extLst>
          </p:nvPr>
        </p:nvGraphicFramePr>
        <p:xfrm>
          <a:off x="179512" y="260648"/>
          <a:ext cx="8712967" cy="5364480"/>
        </p:xfrm>
        <a:graphic>
          <a:graphicData uri="http://schemas.openxmlformats.org/drawingml/2006/table">
            <a:tbl>
              <a:tblPr/>
              <a:tblGrid>
                <a:gridCol w="2141363"/>
                <a:gridCol w="1531045"/>
                <a:gridCol w="2088232"/>
                <a:gridCol w="1368152"/>
                <a:gridCol w="1584175"/>
              </a:tblGrid>
              <a:tr h="37147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Animal models of inflammatory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arthritides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Induced models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Spontaneous models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Antigen-induced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Auto-Antibody transfer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Altered Cytokine  Responses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TCR transgenic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-cell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 Induced arthritis (CIA)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 Induced arthritis (AIA)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bovine serum albumin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Collagen-antibody induced arthritis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Anti-collagen antibody mixture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 serum transfer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Anti-G6PI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hTNF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α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transgenic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IL-1Ra -/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IL-6R family (gp130)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da-DK" sz="1600" b="0" i="1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gp130 </a:t>
                      </a:r>
                      <a:r>
                        <a:rPr lang="mr-IN" sz="1600" b="0" i="1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F759/F759</a:t>
                      </a: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G6PI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SKG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ZAP-70 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MRL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Fas gene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PD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-1 -/-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05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852738"/>
            <a:ext cx="4427538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024563" y="6488113"/>
            <a:ext cx="2778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Calibri"/>
              </a:rPr>
              <a:t>Clin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Exp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Immunol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1994; 95:237-243</a:t>
            </a: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11"/>
          <a:stretch>
            <a:fillRect/>
          </a:stretch>
        </p:blipFill>
        <p:spPr bwMode="auto">
          <a:xfrm>
            <a:off x="4932363" y="3573463"/>
            <a:ext cx="21161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8"/>
          <a:stretch>
            <a:fillRect/>
          </a:stretch>
        </p:blipFill>
        <p:spPr bwMode="auto">
          <a:xfrm>
            <a:off x="7115175" y="3573463"/>
            <a:ext cx="20288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9"/>
          <p:cNvSpPr>
            <a:spLocks noChangeArrowheads="1"/>
          </p:cNvSpPr>
          <p:nvPr/>
        </p:nvSpPr>
        <p:spPr bwMode="auto">
          <a:xfrm>
            <a:off x="5148263" y="3163888"/>
            <a:ext cx="35986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(a) Arthritic control. (b) Anti-IL- 1-treated</a:t>
            </a:r>
            <a:endParaRPr lang="el-GR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1680" y="260648"/>
            <a:ext cx="6552728" cy="1512168"/>
          </a:xfrm>
          <a:prstGeom prst="rect">
            <a:avLst/>
          </a:prstGeom>
          <a:noFill/>
          <a:ln w="63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2"/>
          <a:stretch/>
        </p:blipFill>
        <p:spPr bwMode="auto">
          <a:xfrm>
            <a:off x="971600" y="188640"/>
            <a:ext cx="7153275" cy="144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98438"/>
            <a:ext cx="5324475" cy="130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6064250" y="6550025"/>
            <a:ext cx="28007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+mj-lt"/>
              </a:rPr>
              <a:t>Ann Rheum Dis 2004;63:1062–1068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54"/>
          <a:stretch>
            <a:fillRect/>
          </a:stretch>
        </p:blipFill>
        <p:spPr bwMode="auto">
          <a:xfrm>
            <a:off x="323850" y="2924175"/>
            <a:ext cx="39624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6"/>
          <a:stretch>
            <a:fillRect/>
          </a:stretch>
        </p:blipFill>
        <p:spPr bwMode="auto">
          <a:xfrm>
            <a:off x="4643438" y="2997200"/>
            <a:ext cx="3962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6296" y="1628800"/>
            <a:ext cx="1436442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 IL-1Ra (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anakinra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71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168275" y="274638"/>
            <a:ext cx="9083675" cy="1143000"/>
          </a:xfrm>
        </p:spPr>
        <p:txBody>
          <a:bodyPr/>
          <a:lstStyle/>
          <a:p>
            <a:r>
              <a:rPr lang="en-US" sz="3200">
                <a:solidFill>
                  <a:srgbClr val="FFFFFF"/>
                </a:solidFill>
              </a:rPr>
              <a:t>NICE recommendation for IL-1R antagonist</a:t>
            </a:r>
            <a:endParaRPr lang="el-GR" sz="3200">
              <a:solidFill>
                <a:srgbClr val="FFFFFF"/>
              </a:solidFill>
            </a:endParaRP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250825" y="2205038"/>
            <a:ext cx="8686800" cy="39211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ja-JP" altLang="en-US" sz="2400" dirty="0">
                <a:solidFill>
                  <a:srgbClr val="FFFFFF"/>
                </a:solidFill>
                <a:latin typeface="+mj-lt"/>
              </a:rPr>
              <a:t>“</a:t>
            </a:r>
            <a:r>
              <a:rPr lang="en-US" altLang="ja-JP" sz="2400" dirty="0">
                <a:solidFill>
                  <a:srgbClr val="FFFFFF"/>
                </a:solidFill>
                <a:latin typeface="+mj-lt"/>
              </a:rPr>
              <a:t>…..On the balance of its clinical benefits and cost effectiveness, </a:t>
            </a:r>
            <a:r>
              <a:rPr lang="en-US" altLang="ja-JP" sz="2400" b="1" u="sng" dirty="0" err="1">
                <a:solidFill>
                  <a:srgbClr val="FFFFFF"/>
                </a:solidFill>
                <a:latin typeface="+mj-lt"/>
              </a:rPr>
              <a:t>anakinra</a:t>
            </a:r>
            <a:r>
              <a:rPr lang="en-US" altLang="ja-JP" sz="2400" b="1" u="sng" dirty="0">
                <a:solidFill>
                  <a:srgbClr val="FFFFFF"/>
                </a:solidFill>
                <a:latin typeface="+mj-lt"/>
              </a:rPr>
              <a:t> is not recommended </a:t>
            </a:r>
            <a:r>
              <a:rPr lang="en-US" altLang="ja-JP" sz="2400" dirty="0">
                <a:solidFill>
                  <a:srgbClr val="FFFFFF"/>
                </a:solidFill>
                <a:latin typeface="+mj-lt"/>
              </a:rPr>
              <a:t>for the treatment of rheumatoid arthritis, except in the context of a controlled, long-term clinical study …..</a:t>
            </a:r>
            <a:r>
              <a:rPr lang="ja-JP" altLang="en-US" sz="2400" dirty="0">
                <a:solidFill>
                  <a:srgbClr val="FFFFFF"/>
                </a:solidFill>
                <a:latin typeface="+mj-lt"/>
              </a:rPr>
              <a:t>”</a:t>
            </a: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767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Title 1"/>
          <p:cNvSpPr>
            <a:spLocks noGrp="1"/>
          </p:cNvSpPr>
          <p:nvPr>
            <p:ph type="title"/>
          </p:nvPr>
        </p:nvSpPr>
        <p:spPr>
          <a:xfrm>
            <a:off x="428625" y="-142875"/>
            <a:ext cx="8229600" cy="1143000"/>
          </a:xfrm>
        </p:spPr>
        <p:txBody>
          <a:bodyPr/>
          <a:lstStyle/>
          <a:p>
            <a:r>
              <a:rPr lang="el-GR" sz="2800" dirty="0">
                <a:latin typeface="Calibri" charset="0"/>
              </a:rPr>
              <a:t>Αναστολή της </a:t>
            </a:r>
            <a:r>
              <a:rPr lang="en-US" sz="2800" dirty="0">
                <a:latin typeface="Calibri" charset="0"/>
              </a:rPr>
              <a:t>IL-1</a:t>
            </a:r>
            <a:r>
              <a:rPr lang="el-GR" sz="2800" dirty="0">
                <a:latin typeface="Calibri" charset="0"/>
              </a:rPr>
              <a:t>β με βιολογικούς παράγοντες</a:t>
            </a:r>
            <a:r>
              <a:rPr lang="en-US" sz="2800" dirty="0">
                <a:latin typeface="Calibri" charset="0"/>
              </a:rPr>
              <a:t>:</a:t>
            </a:r>
            <a:br>
              <a:rPr lang="en-US" sz="2800" dirty="0">
                <a:latin typeface="Calibri" charset="0"/>
              </a:rPr>
            </a:br>
            <a:r>
              <a:rPr lang="en-US" sz="2800" dirty="0" err="1">
                <a:latin typeface="Calibri" charset="0"/>
              </a:rPr>
              <a:t>anakinra</a:t>
            </a:r>
            <a:r>
              <a:rPr lang="en-US" sz="2800" dirty="0">
                <a:latin typeface="Calibri" charset="0"/>
              </a:rPr>
              <a:t> - </a:t>
            </a:r>
            <a:r>
              <a:rPr lang="en-US" sz="2800" dirty="0" err="1" smtClean="0">
                <a:latin typeface="Calibri" charset="0"/>
              </a:rPr>
              <a:t>rilonacept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>
                <a:latin typeface="Calibri" charset="0"/>
              </a:rPr>
              <a:t>- </a:t>
            </a:r>
            <a:r>
              <a:rPr lang="en-US" sz="2800" dirty="0" err="1">
                <a:latin typeface="Calibri" charset="0"/>
              </a:rPr>
              <a:t>canakinumab</a:t>
            </a:r>
            <a:endParaRPr lang="en-US" sz="2800" dirty="0">
              <a:latin typeface="Calibri" charset="0"/>
            </a:endParaRPr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95"/>
          <a:stretch>
            <a:fillRect/>
          </a:stretch>
        </p:blipFill>
        <p:spPr bwMode="auto">
          <a:xfrm>
            <a:off x="34925" y="3429000"/>
            <a:ext cx="59467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TextBox 8"/>
          <p:cNvSpPr txBox="1">
            <a:spLocks noChangeArrowheads="1"/>
          </p:cNvSpPr>
          <p:nvPr/>
        </p:nvSpPr>
        <p:spPr bwMode="auto">
          <a:xfrm>
            <a:off x="6858000" y="3714750"/>
            <a:ext cx="378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D</a:t>
            </a:r>
          </a:p>
        </p:txBody>
      </p:sp>
      <p:sp>
        <p:nvSpPr>
          <p:cNvPr id="10" name="Oval 9"/>
          <p:cNvSpPr/>
          <p:nvPr/>
        </p:nvSpPr>
        <p:spPr>
          <a:xfrm>
            <a:off x="6858000" y="3643313"/>
            <a:ext cx="428625" cy="42862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4501" name="Picture 6" descr="NORA013-PA-HD-Fig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543300"/>
            <a:ext cx="2833688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2" name="Text Box 8"/>
          <p:cNvSpPr txBox="1">
            <a:spLocks noChangeArrowheads="1"/>
          </p:cNvSpPr>
          <p:nvPr/>
        </p:nvSpPr>
        <p:spPr bwMode="auto">
          <a:xfrm>
            <a:off x="7572375" y="3786188"/>
            <a:ext cx="1285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100" b="1" dirty="0" err="1" smtClean="0">
                <a:solidFill>
                  <a:srgbClr val="29303B"/>
                </a:solidFill>
                <a:latin typeface="Calibri"/>
              </a:rPr>
              <a:t>Canakinumab</a:t>
            </a:r>
            <a:endParaRPr lang="en-US" sz="1100" b="1" dirty="0" smtClean="0">
              <a:solidFill>
                <a:srgbClr val="29303B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6363" y="4437113"/>
            <a:ext cx="865237" cy="504776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4506" name="Group 16"/>
          <p:cNvGrpSpPr>
            <a:grpSpLocks/>
          </p:cNvGrpSpPr>
          <p:nvPr/>
        </p:nvGrpSpPr>
        <p:grpSpPr bwMode="auto">
          <a:xfrm>
            <a:off x="2500313" y="1214438"/>
            <a:ext cx="4303712" cy="2070100"/>
            <a:chOff x="2500313" y="1214438"/>
            <a:chExt cx="3714761" cy="1571620"/>
          </a:xfrm>
        </p:grpSpPr>
        <p:pic>
          <p:nvPicPr>
            <p:cNvPr id="23450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52" b="69395"/>
            <a:stretch>
              <a:fillRect/>
            </a:stretch>
          </p:blipFill>
          <p:spPr bwMode="auto">
            <a:xfrm>
              <a:off x="2500313" y="1214438"/>
              <a:ext cx="2786067" cy="1500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929202" y="2429310"/>
              <a:ext cx="1285299" cy="3567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29775" y="2429310"/>
              <a:ext cx="1285299" cy="3567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7308304" y="3717032"/>
            <a:ext cx="1368152" cy="504776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85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60648"/>
            <a:ext cx="5276850" cy="148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000750" y="6550025"/>
            <a:ext cx="3143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+mj-lt"/>
              </a:rPr>
              <a:t>N Engl J Med 355;6 : 2006</a:t>
            </a:r>
          </a:p>
        </p:txBody>
      </p:sp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81"/>
          <a:stretch>
            <a:fillRect/>
          </a:stretch>
        </p:blipFill>
        <p:spPr bwMode="auto">
          <a:xfrm>
            <a:off x="323850" y="2781300"/>
            <a:ext cx="4284663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9"/>
          <a:stretch>
            <a:fillRect/>
          </a:stretch>
        </p:blipFill>
        <p:spPr bwMode="auto">
          <a:xfrm>
            <a:off x="4932363" y="2492375"/>
            <a:ext cx="38465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3648" y="1916832"/>
            <a:ext cx="5472608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Calibri" charset="0"/>
              </a:rPr>
              <a:t>Anakinra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 improves rash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, conjunctivitis, </a:t>
            </a:r>
            <a:r>
              <a:rPr lang="en-US" dirty="0" err="1" smtClean="0">
                <a:solidFill>
                  <a:schemeClr val="bg1"/>
                </a:solidFill>
                <a:latin typeface="Calibri" charset="0"/>
              </a:rPr>
              <a:t>leptomeningeal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and cochlear 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inflammation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188640"/>
            <a:ext cx="5256584" cy="1584176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628800"/>
            <a:ext cx="1436442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 IL-1Ra (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anakinra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00392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C</a:t>
            </a:r>
            <a:r>
              <a:rPr lang="en-US" sz="2400" dirty="0" err="1" smtClean="0"/>
              <a:t>anakinumab</a:t>
            </a:r>
            <a:r>
              <a:rPr lang="en-US" sz="2400" dirty="0" smtClean="0"/>
              <a:t> </a:t>
            </a:r>
            <a:r>
              <a:rPr lang="en-US" sz="2400" dirty="0"/>
              <a:t>in patients with </a:t>
            </a:r>
            <a:r>
              <a:rPr lang="en-US" sz="2400" dirty="0" err="1"/>
              <a:t>cryopyrin</a:t>
            </a:r>
            <a:r>
              <a:rPr lang="en-US" sz="2400" dirty="0"/>
              <a:t>-</a:t>
            </a:r>
            <a:r>
              <a:rPr lang="en-US" sz="2400" dirty="0" smtClean="0"/>
              <a:t>associated periodic </a:t>
            </a:r>
            <a:r>
              <a:rPr lang="en-US" sz="2400" dirty="0"/>
              <a:t>syndrome </a:t>
            </a:r>
            <a:r>
              <a:rPr lang="en-US" sz="2400" dirty="0" smtClean="0"/>
              <a:t>(CAPS) across </a:t>
            </a:r>
            <a:r>
              <a:rPr lang="en-US" sz="2400" dirty="0"/>
              <a:t>different </a:t>
            </a:r>
            <a:r>
              <a:rPr lang="en-US" sz="2400" dirty="0" smtClean="0"/>
              <a:t>severity phenotypes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185187" y="6488668"/>
            <a:ext cx="3002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Ann </a:t>
            </a:r>
            <a:r>
              <a:rPr lang="de-DE" dirty="0" err="1"/>
              <a:t>Rheum</a:t>
            </a:r>
            <a:r>
              <a:rPr lang="de-DE" dirty="0"/>
              <a:t> Dis 2011;</a:t>
            </a:r>
            <a:r>
              <a:rPr lang="de-DE" b="1" dirty="0"/>
              <a:t>70</a:t>
            </a:r>
            <a:r>
              <a:rPr lang="de-DE" dirty="0"/>
              <a:t>:2095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132856"/>
            <a:ext cx="6660232" cy="288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95736" y="1628800"/>
            <a:ext cx="482453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Clinical response to </a:t>
            </a:r>
            <a:r>
              <a:rPr lang="en-US" dirty="0" err="1" smtClean="0"/>
              <a:t>canakinumab</a:t>
            </a:r>
            <a:r>
              <a:rPr lang="en-US" dirty="0" smtClean="0"/>
              <a:t> during 2 years. </a:t>
            </a:r>
            <a:r>
              <a:rPr lang="en-US" dirty="0"/>
              <a:t>Sustained remission with </a:t>
            </a:r>
            <a:r>
              <a:rPr lang="en-US" dirty="0" err="1"/>
              <a:t>canakinumab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9512" y="5229200"/>
            <a:ext cx="8496944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Conclusions </a:t>
            </a:r>
            <a:r>
              <a:rPr lang="en-US" sz="2000" dirty="0"/>
              <a:t>Subcutaneous </a:t>
            </a:r>
            <a:r>
              <a:rPr lang="en-US" sz="2000" dirty="0" err="1"/>
              <a:t>canakinumab</a:t>
            </a:r>
            <a:r>
              <a:rPr lang="en-US" sz="2000" dirty="0"/>
              <a:t> 150 mg </a:t>
            </a:r>
            <a:r>
              <a:rPr lang="en-US" sz="2000" dirty="0" smtClean="0"/>
              <a:t>every 8 </a:t>
            </a:r>
            <a:r>
              <a:rPr lang="en-US" sz="2000" dirty="0"/>
              <a:t>weeks was well tolerated and provided </a:t>
            </a:r>
            <a:r>
              <a:rPr lang="en-US" sz="2000" dirty="0" smtClean="0"/>
              <a:t>substantial disease </a:t>
            </a:r>
            <a:r>
              <a:rPr lang="en-US" sz="2000" dirty="0"/>
              <a:t>control in children and adults across all </a:t>
            </a:r>
            <a:r>
              <a:rPr lang="en-US" sz="2000" dirty="0" smtClean="0"/>
              <a:t>CAPS phenotypes</a:t>
            </a:r>
            <a:r>
              <a:rPr lang="en-US" sz="20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6296" y="1628800"/>
            <a:ext cx="1728192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 IL-1</a:t>
            </a:r>
            <a:r>
              <a:rPr kumimoji="0" lang="el-G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β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lang="en-US" sz="1600" b="1" kern="0" dirty="0" err="1" smtClean="0">
                <a:solidFill>
                  <a:srgbClr val="FFFFFF"/>
                </a:solidFill>
                <a:latin typeface="Arial"/>
              </a:rPr>
              <a:t>canakinumab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49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072"/>
          <a:stretch/>
        </p:blipFill>
        <p:spPr>
          <a:xfrm>
            <a:off x="1979712" y="44624"/>
            <a:ext cx="5580112" cy="1155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68760"/>
            <a:ext cx="7813935" cy="12691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04553" y="6525344"/>
            <a:ext cx="3547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600" dirty="0"/>
              <a:t>N Engl J Med. 2017 Sep 21;377(12):1119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2708920"/>
            <a:ext cx="4075460" cy="34363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3693" y="2227668"/>
            <a:ext cx="1728192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 IL-1</a:t>
            </a:r>
            <a:r>
              <a:rPr kumimoji="0" lang="el-G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β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lang="en-US" sz="1600" b="1" kern="0" dirty="0" err="1" smtClean="0">
                <a:solidFill>
                  <a:srgbClr val="FFFFFF"/>
                </a:solidFill>
                <a:latin typeface="Arial"/>
              </a:rPr>
              <a:t>canakinumab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69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212976"/>
            <a:ext cx="7848872" cy="14193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67377" y="6488668"/>
            <a:ext cx="3547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600" dirty="0"/>
              <a:t>N Engl J Med. 2017 Sep 21;377(12):1119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9072"/>
          <a:stretch/>
        </p:blipFill>
        <p:spPr>
          <a:xfrm>
            <a:off x="1979712" y="44624"/>
            <a:ext cx="5580112" cy="1155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3693" y="2227668"/>
            <a:ext cx="1728192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 IL-1</a:t>
            </a:r>
            <a:r>
              <a:rPr kumimoji="0" lang="el-G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β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lang="en-US" sz="1600" b="1" kern="0" dirty="0" err="1" smtClean="0">
                <a:solidFill>
                  <a:srgbClr val="FFFFFF"/>
                </a:solidFill>
                <a:latin typeface="Arial"/>
              </a:rPr>
              <a:t>canakinumab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21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latin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816771"/>
              </p:ext>
            </p:extLst>
          </p:nvPr>
        </p:nvGraphicFramePr>
        <p:xfrm>
          <a:off x="179512" y="260648"/>
          <a:ext cx="8712967" cy="5364480"/>
        </p:xfrm>
        <a:graphic>
          <a:graphicData uri="http://schemas.openxmlformats.org/drawingml/2006/table">
            <a:tbl>
              <a:tblPr/>
              <a:tblGrid>
                <a:gridCol w="2141363"/>
                <a:gridCol w="1531045"/>
                <a:gridCol w="2088232"/>
                <a:gridCol w="1368152"/>
                <a:gridCol w="1584175"/>
              </a:tblGrid>
              <a:tr h="37147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Animal models of inflammatory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arthritides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Induced models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Spontaneous models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Antigen-induced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Auto-Antibody transfer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Altered Cytokine  Responses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TCR transgenic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-cell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 Induced arthritis (CIA)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 Induced arthritis (AIA)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bovine serum albumin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Collagen-antibody induced arthritis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Anti-collagen antibody mixture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 serum transfer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Anti-G6PI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hTNF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α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transgenic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IL-1Ra -/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IL-6R family (gp130)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da-DK" sz="1600" b="0" i="1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gp130 </a:t>
                      </a:r>
                      <a:r>
                        <a:rPr lang="mr-IN" sz="1600" b="0" i="1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F759/F759</a:t>
                      </a: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G6PI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SKG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ZAP-70 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MRL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Fas gene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PD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-1 -/-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308304" y="1268760"/>
            <a:ext cx="1584176" cy="396044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273"/>
          <a:stretch/>
        </p:blipFill>
        <p:spPr>
          <a:xfrm>
            <a:off x="755576" y="116632"/>
            <a:ext cx="4424536" cy="10811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1772816"/>
            <a:ext cx="648072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The SKG strain, </a:t>
            </a:r>
            <a:r>
              <a:rPr lang="en-US" dirty="0" smtClean="0"/>
              <a:t>(BALB/c background) spontaneously </a:t>
            </a:r>
            <a:r>
              <a:rPr lang="en-US" dirty="0"/>
              <a:t>develops chronic </a:t>
            </a:r>
            <a:r>
              <a:rPr lang="en-US" dirty="0" smtClean="0"/>
              <a:t>arthritis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76323"/>
            <a:ext cx="3162300" cy="386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063"/>
          <a:stretch/>
        </p:blipFill>
        <p:spPr>
          <a:xfrm>
            <a:off x="4001180" y="3501008"/>
            <a:ext cx="3389600" cy="266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1800" y="1124744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Sakaguchi</a:t>
            </a:r>
            <a:r>
              <a:rPr lang="en-US" sz="1400" b="1" dirty="0"/>
              <a:t> S</a:t>
            </a:r>
            <a:r>
              <a:rPr lang="en-US" sz="1400" dirty="0" smtClean="0"/>
              <a:t>. </a:t>
            </a:r>
            <a:r>
              <a:rPr lang="hr-HR" sz="1400" dirty="0" smtClean="0"/>
              <a:t>Nature</a:t>
            </a:r>
            <a:r>
              <a:rPr lang="hr-HR" sz="1400" dirty="0"/>
              <a:t>. </a:t>
            </a:r>
            <a:r>
              <a:rPr lang="hr-HR" sz="1400" b="1" dirty="0"/>
              <a:t>2003</a:t>
            </a:r>
            <a:r>
              <a:rPr lang="hr-HR" sz="1400" dirty="0"/>
              <a:t> Nov 27;426(6965):454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23528" y="2420888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Swelling of joints: </a:t>
            </a:r>
            <a:r>
              <a:rPr lang="en-US" sz="1400" dirty="0" smtClean="0"/>
              <a:t>fingers </a:t>
            </a:r>
            <a:r>
              <a:rPr lang="en-US" sz="1400" dirty="0"/>
              <a:t>and toes </a:t>
            </a:r>
            <a:r>
              <a:rPr lang="en-US" sz="1400" dirty="0" smtClean="0"/>
              <a:t>of a 4</a:t>
            </a:r>
            <a:r>
              <a:rPr lang="en-US" sz="1400" dirty="0"/>
              <a:t>-month-old SKG mouse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67944" y="2852936"/>
            <a:ext cx="32403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Time course </a:t>
            </a:r>
            <a:r>
              <a:rPr lang="en-US" sz="1600" dirty="0" smtClean="0"/>
              <a:t>of joint </a:t>
            </a:r>
            <a:r>
              <a:rPr lang="en-US" sz="1600" dirty="0"/>
              <a:t>swelling in female SKG </a:t>
            </a:r>
            <a:r>
              <a:rPr lang="en-US" sz="1600" dirty="0" smtClean="0"/>
              <a:t>mice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221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latin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870302"/>
              </p:ext>
            </p:extLst>
          </p:nvPr>
        </p:nvGraphicFramePr>
        <p:xfrm>
          <a:off x="179512" y="260648"/>
          <a:ext cx="8712967" cy="5364480"/>
        </p:xfrm>
        <a:graphic>
          <a:graphicData uri="http://schemas.openxmlformats.org/drawingml/2006/table">
            <a:tbl>
              <a:tblPr/>
              <a:tblGrid>
                <a:gridCol w="2141363"/>
                <a:gridCol w="1531045"/>
                <a:gridCol w="2088232"/>
                <a:gridCol w="1368152"/>
                <a:gridCol w="1584175"/>
              </a:tblGrid>
              <a:tr h="37147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Animal models of inflammatory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arthritides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Induced models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Spontaneous models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Antigen-induced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Auto-Antibody transfer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Altered Cytokine  Responses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TCR transgenic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-cell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 Induced arthritis (CIA)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Antigen Induced arthritis (AIA)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bovine serum albumin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Collagen-antibody induced arthritis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Anti-collagen antibody mixture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 serum transfer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Anti-G6PI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hTNF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α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transgenic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IL-1Ra -/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IL-6R family (gp130)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da-DK" sz="1600" b="0" i="1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gp130 </a:t>
                      </a:r>
                      <a:r>
                        <a:rPr lang="mr-IN" sz="1600" b="0" i="1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F759/F759</a:t>
                      </a: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K/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BxN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G6PI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SKG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ZAP-70 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MRL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lpr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Fas gene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Ø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PD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-1 -/-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79512" y="1268760"/>
            <a:ext cx="2160240" cy="396044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3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273"/>
          <a:stretch/>
        </p:blipFill>
        <p:spPr>
          <a:xfrm>
            <a:off x="755576" y="116632"/>
            <a:ext cx="4424536" cy="10811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608" y="1556792"/>
            <a:ext cx="648072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Histology of arthritis and extra-articular lesions in SKG mice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71800" y="1124744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Sakaguchi</a:t>
            </a:r>
            <a:r>
              <a:rPr lang="en-US" sz="1400" b="1" dirty="0"/>
              <a:t> S</a:t>
            </a:r>
            <a:r>
              <a:rPr lang="en-US" sz="1400" dirty="0" smtClean="0"/>
              <a:t>. </a:t>
            </a:r>
            <a:r>
              <a:rPr lang="hr-HR" sz="1400" dirty="0" smtClean="0"/>
              <a:t>Nature</a:t>
            </a:r>
            <a:r>
              <a:rPr lang="hr-HR" sz="1400" dirty="0"/>
              <a:t>. </a:t>
            </a:r>
            <a:r>
              <a:rPr lang="hr-HR" sz="1400" b="1" dirty="0"/>
              <a:t>2003</a:t>
            </a:r>
            <a:r>
              <a:rPr lang="hr-HR" sz="1400" dirty="0"/>
              <a:t> Nov 27;426(6965):454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9795"/>
          <a:stretch/>
        </p:blipFill>
        <p:spPr>
          <a:xfrm>
            <a:off x="1547664" y="2348881"/>
            <a:ext cx="1282041" cy="1872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2502188"/>
            <a:ext cx="4536504" cy="15825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91880" y="2142148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</a:t>
            </a:r>
            <a:r>
              <a:rPr lang="en-US" sz="1600" dirty="0" smtClean="0"/>
              <a:t>nterstitial pneumonitis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868144" y="2060848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</a:t>
            </a:r>
            <a:r>
              <a:rPr lang="en-US" sz="1600" dirty="0" smtClean="0"/>
              <a:t>heumatoid </a:t>
            </a:r>
            <a:r>
              <a:rPr lang="en-US" sz="1600" dirty="0"/>
              <a:t>nodule-like lesion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35696" y="1988840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Synovitis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4369544"/>
            <a:ext cx="2868570" cy="2078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6483286"/>
            <a:ext cx="2664296" cy="3300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91880" y="4149080"/>
            <a:ext cx="2160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Autoimmunity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2915816" y="4221088"/>
            <a:ext cx="3312368" cy="263691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1880" y="2204864"/>
            <a:ext cx="2232248" cy="2880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3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400" dirty="0" err="1"/>
              <a:t>Thymic</a:t>
            </a:r>
            <a:r>
              <a:rPr lang="en-US" sz="2400" dirty="0"/>
              <a:t> production of </a:t>
            </a:r>
            <a:r>
              <a:rPr lang="en-US" sz="2400" dirty="0" err="1"/>
              <a:t>arthritogenic</a:t>
            </a:r>
            <a:r>
              <a:rPr lang="en-US" sz="2400" dirty="0"/>
              <a:t> T cells due to a genetically</a:t>
            </a:r>
            <a:br>
              <a:rPr lang="en-US" sz="2400" dirty="0"/>
            </a:br>
            <a:r>
              <a:rPr lang="en-US" sz="2400" dirty="0"/>
              <a:t>determined selection shift of the T-cell repertoire towards </a:t>
            </a:r>
            <a:r>
              <a:rPr lang="en-US" sz="2400" dirty="0" smtClean="0"/>
              <a:t>high self</a:t>
            </a:r>
            <a:r>
              <a:rPr lang="en-US" sz="2400" dirty="0"/>
              <a:t>-reactivity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7"/>
            <a:ext cx="8579296" cy="3168352"/>
          </a:xfrm>
        </p:spPr>
        <p:txBody>
          <a:bodyPr>
            <a:normAutofit/>
          </a:bodyPr>
          <a:lstStyle/>
          <a:p>
            <a:r>
              <a:rPr lang="en-US" sz="2000" dirty="0"/>
              <a:t>The primary cause of the arthritis in SKG mice is a </a:t>
            </a:r>
            <a:r>
              <a:rPr lang="en-US" sz="2000" dirty="0" smtClean="0"/>
              <a:t>genetic abnormality</a:t>
            </a:r>
          </a:p>
          <a:p>
            <a:pPr lvl="1"/>
            <a:r>
              <a:rPr lang="en-US" sz="1800" dirty="0" smtClean="0"/>
              <a:t>A mutation of the ZAP</a:t>
            </a:r>
            <a:r>
              <a:rPr lang="en-US" sz="1800" dirty="0"/>
              <a:t>-</a:t>
            </a:r>
            <a:r>
              <a:rPr lang="en-US" sz="1800" dirty="0" smtClean="0"/>
              <a:t>70 kinase (ZAP-70</a:t>
            </a:r>
            <a:r>
              <a:rPr lang="en-US" sz="1800" baseline="30000" dirty="0" smtClean="0"/>
              <a:t>W163C</a:t>
            </a:r>
            <a:r>
              <a:rPr lang="en-US" sz="1800" dirty="0" smtClean="0"/>
              <a:t>)</a:t>
            </a:r>
          </a:p>
          <a:p>
            <a:r>
              <a:rPr lang="en-US" sz="2000" dirty="0"/>
              <a:t>ZAP-70</a:t>
            </a:r>
            <a:r>
              <a:rPr lang="en-US" sz="2000" baseline="30000" dirty="0"/>
              <a:t>W163C</a:t>
            </a:r>
            <a:r>
              <a:rPr lang="en-US" sz="2000" dirty="0"/>
              <a:t> mutation might </a:t>
            </a:r>
            <a:r>
              <a:rPr lang="en-US" sz="2000" dirty="0" smtClean="0"/>
              <a:t>impair signal transduction mediated by TCR (TCR</a:t>
            </a:r>
            <a:r>
              <a:rPr lang="en-US" sz="2000" dirty="0"/>
              <a:t>-z and CD3 </a:t>
            </a:r>
            <a:r>
              <a:rPr lang="en-US" sz="2000" dirty="0" smtClean="0"/>
              <a:t>chains)</a:t>
            </a:r>
            <a:endParaRPr lang="en-US" sz="2000" dirty="0"/>
          </a:p>
          <a:p>
            <a:r>
              <a:rPr lang="en-US" sz="2000" dirty="0"/>
              <a:t>This results in a ‘selection shift’ of the T-cell repertoire towards </a:t>
            </a:r>
            <a:r>
              <a:rPr lang="en-US" sz="2000" dirty="0" smtClean="0"/>
              <a:t>high reactivity </a:t>
            </a:r>
            <a:r>
              <a:rPr lang="en-US" sz="2000" dirty="0"/>
              <a:t>to self-peptide/MHC ligands in the thymus, </a:t>
            </a:r>
            <a:r>
              <a:rPr lang="en-US" sz="2000" b="1" dirty="0"/>
              <a:t>leading to </a:t>
            </a:r>
            <a:r>
              <a:rPr lang="en-US" sz="2000" b="1" dirty="0" smtClean="0"/>
              <a:t>the </a:t>
            </a:r>
            <a:r>
              <a:rPr lang="en-US" sz="2000" b="1" dirty="0" err="1" smtClean="0"/>
              <a:t>thymic</a:t>
            </a:r>
            <a:r>
              <a:rPr lang="en-US" sz="2000" b="1" dirty="0" smtClean="0"/>
              <a:t> </a:t>
            </a:r>
            <a:r>
              <a:rPr lang="en-US" sz="2000" b="1" dirty="0"/>
              <a:t>production of highly self-reactive T cells</a:t>
            </a:r>
            <a:r>
              <a:rPr lang="en-US" sz="2000" dirty="0"/>
              <a:t> that would not </a:t>
            </a:r>
            <a:r>
              <a:rPr lang="en-US" sz="2000" dirty="0" smtClean="0"/>
              <a:t>be produced </a:t>
            </a:r>
            <a:r>
              <a:rPr lang="en-US" sz="2000" dirty="0"/>
              <a:t>by the normal thymuses of ZAP-70-intact animals.</a:t>
            </a: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365104"/>
            <a:ext cx="4851400" cy="2349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20072" y="5517232"/>
            <a:ext cx="3384376" cy="5847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Lower proliferative </a:t>
            </a:r>
            <a:r>
              <a:rPr lang="en-US" sz="1600" dirty="0"/>
              <a:t>responses of </a:t>
            </a:r>
            <a:r>
              <a:rPr lang="en-US" sz="1600" dirty="0" smtClean="0"/>
              <a:t>SKG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600" dirty="0"/>
              <a:t>T cells to various T-cell </a:t>
            </a:r>
            <a:r>
              <a:rPr lang="en-US" sz="1600" dirty="0" smtClean="0"/>
              <a:t>stimulation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11560" y="5229200"/>
            <a:ext cx="3456384" cy="64807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1560" y="5877272"/>
            <a:ext cx="4104456" cy="79208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8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7"/>
          <a:stretch>
            <a:fillRect/>
          </a:stretch>
        </p:blipFill>
        <p:spPr bwMode="auto">
          <a:xfrm>
            <a:off x="2987675" y="3933825"/>
            <a:ext cx="5683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2 - Ορθογώνιο"/>
          <p:cNvSpPr>
            <a:spLocks noChangeArrowheads="1"/>
          </p:cNvSpPr>
          <p:nvPr/>
        </p:nvSpPr>
        <p:spPr bwMode="auto">
          <a:xfrm>
            <a:off x="0" y="765175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  <a:cs typeface="Calibri" charset="0"/>
              </a:rPr>
              <a:t>TCR transgenic </a:t>
            </a:r>
            <a:r>
              <a:rPr lang="el-GR" sz="2000" dirty="0" smtClean="0">
                <a:latin typeface="Calibri" charset="0"/>
                <a:cs typeface="Calibri" charset="0"/>
              </a:rPr>
              <a:t>(</a:t>
            </a:r>
            <a:r>
              <a:rPr lang="en-US" sz="2000" dirty="0"/>
              <a:t>epitope of bovine </a:t>
            </a:r>
            <a:r>
              <a:rPr lang="en-US" sz="2000" dirty="0" err="1" smtClean="0"/>
              <a:t>Rnase</a:t>
            </a:r>
            <a:r>
              <a:rPr lang="en-US" sz="2000" dirty="0" smtClean="0"/>
              <a:t>)</a:t>
            </a:r>
            <a:r>
              <a:rPr lang="en-US" sz="2000" dirty="0">
                <a:latin typeface="Calibri" charset="0"/>
                <a:cs typeface="Calibri" charset="0"/>
              </a:rPr>
              <a:t> KRN line </a:t>
            </a:r>
            <a:r>
              <a:rPr lang="en-US" sz="2000" u="sng" dirty="0">
                <a:latin typeface="Calibri" charset="0"/>
                <a:cs typeface="Calibri" charset="0"/>
              </a:rPr>
              <a:t>crossed</a:t>
            </a:r>
            <a:r>
              <a:rPr lang="en-US" sz="2000" dirty="0">
                <a:latin typeface="Calibri" charset="0"/>
                <a:cs typeface="Calibri" charset="0"/>
              </a:rPr>
              <a:t> to mice expressing the MHC class II </a:t>
            </a:r>
            <a:r>
              <a:rPr lang="fr-FR" sz="2000" dirty="0" err="1">
                <a:latin typeface="Calibri" charset="0"/>
                <a:cs typeface="Calibri" charset="0"/>
              </a:rPr>
              <a:t>molecule</a:t>
            </a:r>
            <a:r>
              <a:rPr lang="fr-FR" sz="2000" dirty="0">
                <a:latin typeface="Calibri" charset="0"/>
                <a:cs typeface="Calibri" charset="0"/>
              </a:rPr>
              <a:t> </a:t>
            </a:r>
            <a:r>
              <a:rPr lang="fr-FR" sz="2000" dirty="0" smtClean="0">
                <a:latin typeface="Calibri" charset="0"/>
                <a:cs typeface="Calibri" charset="0"/>
              </a:rPr>
              <a:t>A</a:t>
            </a:r>
            <a:r>
              <a:rPr lang="fr-FR" sz="2000" baseline="30000" dirty="0" smtClean="0">
                <a:latin typeface="Calibri" charset="0"/>
                <a:cs typeface="Calibri" charset="0"/>
              </a:rPr>
              <a:t>g7</a:t>
            </a:r>
            <a:r>
              <a:rPr lang="fr-FR" sz="2000" dirty="0">
                <a:latin typeface="Calibri" charset="0"/>
                <a:cs typeface="Calibri" charset="0"/>
              </a:rPr>
              <a:t> </a:t>
            </a:r>
            <a:r>
              <a:rPr lang="fr-FR" sz="2000" dirty="0" smtClean="0">
                <a:latin typeface="Calibri" charset="0"/>
                <a:cs typeface="Calibri" charset="0"/>
              </a:rPr>
              <a:t>(NOD) </a:t>
            </a:r>
            <a:endParaRPr lang="fr-FR" sz="2000" dirty="0">
              <a:latin typeface="Calibri" charset="0"/>
              <a:cs typeface="Calibri" charset="0"/>
            </a:endParaRPr>
          </a:p>
          <a:p>
            <a:endParaRPr lang="fr-FR" sz="2000" dirty="0">
              <a:latin typeface="Calibri" charset="0"/>
              <a:cs typeface="Calibri" charset="0"/>
            </a:endParaRPr>
          </a:p>
          <a:p>
            <a:pPr>
              <a:buFont typeface="Wingdings" charset="0"/>
              <a:buChar char="Ø"/>
            </a:pPr>
            <a:r>
              <a:rPr lang="fr-FR" sz="2000" dirty="0">
                <a:latin typeface="Calibri" charset="0"/>
                <a:cs typeface="Calibri" charset="0"/>
              </a:rPr>
              <a:t>K/</a:t>
            </a:r>
            <a:r>
              <a:rPr lang="fr-FR" sz="2000" dirty="0" err="1" smtClean="0">
                <a:latin typeface="Calibri" charset="0"/>
                <a:cs typeface="Calibri" charset="0"/>
              </a:rPr>
              <a:t>BxN</a:t>
            </a:r>
            <a:r>
              <a:rPr lang="fr-FR" sz="2000" dirty="0" smtClean="0">
                <a:latin typeface="Calibri" charset="0"/>
                <a:cs typeface="Calibri" charset="0"/>
              </a:rPr>
              <a:t> </a:t>
            </a:r>
            <a:r>
              <a:rPr lang="fr-FR" sz="2000" dirty="0" err="1">
                <a:latin typeface="Calibri" charset="0"/>
                <a:cs typeface="Calibri" charset="0"/>
              </a:rPr>
              <a:t>mice</a:t>
            </a:r>
            <a:r>
              <a:rPr lang="fr-FR" sz="2000" dirty="0">
                <a:latin typeface="Calibri" charset="0"/>
                <a:cs typeface="Calibri" charset="0"/>
              </a:rPr>
              <a:t> </a:t>
            </a:r>
            <a:r>
              <a:rPr lang="fr-FR" sz="2000" dirty="0" err="1">
                <a:latin typeface="Calibri" charset="0"/>
                <a:cs typeface="Calibri" charset="0"/>
              </a:rPr>
              <a:t>develop</a:t>
            </a:r>
            <a:r>
              <a:rPr lang="fr-FR" sz="2000" dirty="0">
                <a:latin typeface="Calibri" charset="0"/>
                <a:cs typeface="Calibri" charset="0"/>
              </a:rPr>
              <a:t> </a:t>
            </a:r>
            <a:r>
              <a:rPr lang="en-US" sz="2000" dirty="0">
                <a:latin typeface="Calibri" charset="0"/>
                <a:cs typeface="Calibri" charset="0"/>
              </a:rPr>
              <a:t>severe and destructive inflammatory arthritis. </a:t>
            </a:r>
          </a:p>
          <a:p>
            <a:pPr>
              <a:buFont typeface="Wingdings" charset="0"/>
              <a:buChar char="Ø"/>
            </a:pPr>
            <a:r>
              <a:rPr lang="en-US" sz="2000" dirty="0">
                <a:latin typeface="Calibri" charset="0"/>
                <a:cs typeface="Calibri" charset="0"/>
              </a:rPr>
              <a:t>They have high titers of autoantibodies recognizing glucose-6-</a:t>
            </a:r>
            <a:r>
              <a:rPr lang="en-US" sz="2000" dirty="0" smtClean="0">
                <a:latin typeface="Calibri" charset="0"/>
                <a:cs typeface="Calibri" charset="0"/>
              </a:rPr>
              <a:t>phosphate </a:t>
            </a:r>
            <a:r>
              <a:rPr lang="en-US" sz="2000" dirty="0" err="1" smtClean="0">
                <a:latin typeface="Calibri" charset="0"/>
                <a:cs typeface="Calibri" charset="0"/>
              </a:rPr>
              <a:t>Isomerase</a:t>
            </a:r>
            <a:endParaRPr lang="en-US" sz="2000" dirty="0">
              <a:latin typeface="Calibri" charset="0"/>
              <a:cs typeface="Calibri" charset="0"/>
            </a:endParaRPr>
          </a:p>
          <a:p>
            <a:pPr>
              <a:buFont typeface="Wingdings" charset="0"/>
              <a:buChar char="Ø"/>
            </a:pPr>
            <a:r>
              <a:rPr lang="en-US" sz="2000" dirty="0">
                <a:latin typeface="Calibri" charset="0"/>
                <a:cs typeface="Calibri" charset="0"/>
              </a:rPr>
              <a:t>serum from these mice induces arthritis in a wide range of normal recipient mouse strains (serum transfer model).</a:t>
            </a:r>
            <a:endParaRPr lang="el-GR" sz="2000" dirty="0">
              <a:latin typeface="Calibri" charset="0"/>
              <a:cs typeface="Calibri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4" r="38069"/>
          <a:stretch>
            <a:fillRect/>
          </a:stretch>
        </p:blipFill>
        <p:spPr bwMode="auto">
          <a:xfrm>
            <a:off x="684213" y="3141663"/>
            <a:ext cx="3519487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4 - Ορθογώνιο"/>
          <p:cNvSpPr>
            <a:spLocks noChangeArrowheads="1"/>
          </p:cNvSpPr>
          <p:nvPr/>
        </p:nvSpPr>
        <p:spPr bwMode="auto">
          <a:xfrm>
            <a:off x="1763688" y="188640"/>
            <a:ext cx="667702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Calibri" charset="0"/>
                <a:cs typeface="Calibri" charset="0"/>
              </a:rPr>
              <a:t>Tcell</a:t>
            </a:r>
            <a:r>
              <a:rPr lang="en-US" sz="3200" b="1" dirty="0" smtClean="0">
                <a:latin typeface="Calibri" charset="0"/>
                <a:cs typeface="Calibri" charset="0"/>
              </a:rPr>
              <a:t> receptor (TCR) transgenic: K/</a:t>
            </a:r>
            <a:r>
              <a:rPr lang="en-US" sz="3200" b="1" dirty="0" err="1" smtClean="0">
                <a:latin typeface="Calibri" charset="0"/>
                <a:cs typeface="Calibri" charset="0"/>
              </a:rPr>
              <a:t>BxN</a:t>
            </a:r>
            <a:endParaRPr lang="en-US" sz="3200" b="1" dirty="0">
              <a:latin typeface="Calibri" charset="0"/>
              <a:cs typeface="Calibri" charset="0"/>
            </a:endParaRPr>
          </a:p>
        </p:txBody>
      </p:sp>
      <p:sp>
        <p:nvSpPr>
          <p:cNvPr id="52230" name="5 - Ορθογώνιο"/>
          <p:cNvSpPr>
            <a:spLocks noChangeArrowheads="1"/>
          </p:cNvSpPr>
          <p:nvPr/>
        </p:nvSpPr>
        <p:spPr bwMode="auto">
          <a:xfrm>
            <a:off x="4932363" y="64881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NL" sz="1800">
                <a:latin typeface="Calibri" charset="0"/>
                <a:cs typeface="Calibri" charset="0"/>
              </a:rPr>
              <a:t>Cell, Vol. 87, 811–822, November 29, 1996</a:t>
            </a:r>
            <a:endParaRPr lang="el-GR" sz="180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3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851104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400" dirty="0"/>
              <a:t>Dual specificity of the KRN TCR responsible for an autoimmune response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484784"/>
            <a:ext cx="4881860" cy="3677128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4" name="Right Arrow 3"/>
          <p:cNvSpPr/>
          <p:nvPr/>
        </p:nvSpPr>
        <p:spPr>
          <a:xfrm rot="1868979">
            <a:off x="6368006" y="5044955"/>
            <a:ext cx="739076" cy="2130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6660232" y="5301208"/>
            <a:ext cx="1584176" cy="792088"/>
          </a:xfrm>
          <a:prstGeom prst="clou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Arthritis</a:t>
            </a:r>
          </a:p>
        </p:txBody>
      </p:sp>
      <p:sp>
        <p:nvSpPr>
          <p:cNvPr id="8" name="Rectangle 7"/>
          <p:cNvSpPr/>
          <p:nvPr/>
        </p:nvSpPr>
        <p:spPr>
          <a:xfrm>
            <a:off x="5763886" y="6550223"/>
            <a:ext cx="3380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Springer </a:t>
            </a:r>
            <a:r>
              <a:rPr lang="en-US" sz="1400" dirty="0" err="1"/>
              <a:t>Semin</a:t>
            </a:r>
            <a:r>
              <a:rPr lang="en-US" sz="1400" dirty="0"/>
              <a:t> </a:t>
            </a:r>
            <a:r>
              <a:rPr lang="en-US" sz="1400" dirty="0" err="1"/>
              <a:t>Immunopathol</a:t>
            </a:r>
            <a:r>
              <a:rPr lang="en-US" sz="1400" dirty="0"/>
              <a:t> (2003) 25:79</a:t>
            </a:r>
          </a:p>
        </p:txBody>
      </p:sp>
    </p:spTree>
    <p:extLst>
      <p:ext uri="{BB962C8B-B14F-4D97-AF65-F5344CB8AC3E}">
        <p14:creationId xmlns:p14="http://schemas.microsoft.com/office/powerpoint/2010/main" val="400533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 idx="4294967295"/>
          </p:nvPr>
        </p:nvSpPr>
        <p:spPr>
          <a:xfrm>
            <a:off x="571500" y="142875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latin typeface="Calibri"/>
              </a:rPr>
              <a:t>T cell immunomodulation</a:t>
            </a:r>
            <a:br>
              <a:rPr lang="en-US" sz="3200" dirty="0">
                <a:solidFill>
                  <a:srgbClr val="000000"/>
                </a:solidFill>
                <a:latin typeface="Calibri"/>
              </a:rPr>
            </a:br>
            <a:r>
              <a:rPr lang="en-US" sz="3200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Calibri"/>
              </a:rPr>
            </a:br>
            <a:r>
              <a:rPr lang="en-US" sz="2000" dirty="0">
                <a:solidFill>
                  <a:srgbClr val="000000"/>
                </a:solidFill>
                <a:latin typeface="Calibri"/>
              </a:rPr>
              <a:t>T cell surface antigens that served as therapeutic targets</a:t>
            </a:r>
            <a:endParaRPr lang="en-US" sz="32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4360863" cy="4533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300192" y="1556792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83768" y="1556792"/>
            <a:ext cx="100811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1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"/>
            <a:ext cx="6905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6255682" y="6550223"/>
            <a:ext cx="28883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J. </a:t>
            </a:r>
            <a:r>
              <a:rPr lang="en-US" sz="1400" dirty="0" err="1">
                <a:solidFill>
                  <a:srgbClr val="000000"/>
                </a:solidFill>
              </a:rPr>
              <a:t>ExP.</a:t>
            </a:r>
            <a:r>
              <a:rPr lang="en-US" sz="1400" dirty="0">
                <a:solidFill>
                  <a:srgbClr val="000000"/>
                </a:solidFill>
              </a:rPr>
              <a:t> MED Volume 162 ; 1985 :1105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547938"/>
            <a:ext cx="47815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642938" y="4857750"/>
            <a:ext cx="8286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000">
                <a:solidFill>
                  <a:srgbClr val="000000"/>
                </a:solidFill>
              </a:rPr>
              <a:t>“</a:t>
            </a:r>
            <a:r>
              <a:rPr lang="en-US" altLang="ja-JP" sz="2000">
                <a:solidFill>
                  <a:srgbClr val="000000"/>
                </a:solidFill>
              </a:rPr>
              <a:t>In this paper we </a:t>
            </a:r>
            <a:r>
              <a:rPr lang="en-US" altLang="ja-JP" sz="2000" u="sng">
                <a:solidFill>
                  <a:srgbClr val="000000"/>
                </a:solidFill>
              </a:rPr>
              <a:t>demonstrate the prevention of murine CIA </a:t>
            </a:r>
            <a:r>
              <a:rPr lang="en-US" altLang="ja-JP" sz="2000">
                <a:solidFill>
                  <a:srgbClr val="000000"/>
                </a:solidFill>
              </a:rPr>
              <a:t>by in vivo treatment with monoclonai antibody to the L3T4 antigen</a:t>
            </a:r>
            <a:r>
              <a:rPr lang="ja-JP" altLang="en-US" sz="2000">
                <a:solidFill>
                  <a:srgbClr val="000000"/>
                </a:solidFill>
              </a:rPr>
              <a:t>”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214563" y="3929063"/>
            <a:ext cx="1285875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43438" y="3929063"/>
            <a:ext cx="1285875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1619250" y="1700213"/>
            <a:ext cx="6769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L3T4 antigen analogous to the OKT4/Leu-3 (CD4) antigen on human T cells</a:t>
            </a:r>
          </a:p>
        </p:txBody>
      </p:sp>
    </p:spTree>
    <p:extLst>
      <p:ext uri="{BB962C8B-B14F-4D97-AF65-F5344CB8AC3E}">
        <p14:creationId xmlns:p14="http://schemas.microsoft.com/office/powerpoint/2010/main" val="44128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4459"/>
            <a:ext cx="6804248" cy="993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0152" y="6546830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PP </a:t>
            </a:r>
            <a:r>
              <a:rPr lang="en-US" sz="1600" dirty="0" err="1" smtClean="0"/>
              <a:t>Tak</a:t>
            </a:r>
            <a:r>
              <a:rPr lang="en-US" sz="1600" dirty="0" smtClean="0"/>
              <a:t>. A &amp; R Vol</a:t>
            </a:r>
            <a:r>
              <a:rPr lang="en-US" sz="1600" dirty="0"/>
              <a:t>. 38, </a:t>
            </a:r>
            <a:r>
              <a:rPr lang="en-US" sz="1600" dirty="0" smtClean="0"/>
              <a:t>1995</a:t>
            </a:r>
            <a:r>
              <a:rPr lang="en-US" sz="1600" dirty="0"/>
              <a:t>, </a:t>
            </a:r>
            <a:r>
              <a:rPr lang="en-US" sz="1600" dirty="0" err="1"/>
              <a:t>pp</a:t>
            </a:r>
            <a:r>
              <a:rPr lang="en-US" sz="1600" dirty="0"/>
              <a:t> </a:t>
            </a:r>
            <a:r>
              <a:rPr lang="en-US" sz="1600" dirty="0" smtClean="0"/>
              <a:t>1457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51520" y="4797152"/>
            <a:ext cx="8748464" cy="178510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Conclusion. </a:t>
            </a:r>
            <a:endParaRPr lang="en-US" sz="2000" b="1" dirty="0" smtClean="0">
              <a:solidFill>
                <a:srgbClr val="FFFFFF"/>
              </a:solidFill>
            </a:endParaRPr>
          </a:p>
          <a:p>
            <a:pPr marL="285750" indent="-285750" algn="ctr">
              <a:buFont typeface="Wingdings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The </a:t>
            </a:r>
            <a:r>
              <a:rPr lang="en-US" dirty="0">
                <a:solidFill>
                  <a:srgbClr val="FFFFFF"/>
                </a:solidFill>
              </a:rPr>
              <a:t>decline </a:t>
            </a:r>
            <a:r>
              <a:rPr lang="en-US" dirty="0" smtClean="0">
                <a:solidFill>
                  <a:srgbClr val="FFFFFF"/>
                </a:solidFill>
              </a:rPr>
              <a:t>of inflammatory cells </a:t>
            </a:r>
            <a:r>
              <a:rPr lang="en-US" dirty="0">
                <a:solidFill>
                  <a:srgbClr val="FFFFFF"/>
                </a:solidFill>
              </a:rPr>
              <a:t>and adhesion molecules in synovial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tissue after CD4+ cell depletion supports the view </a:t>
            </a:r>
            <a:r>
              <a:rPr lang="en-US" dirty="0" smtClean="0">
                <a:solidFill>
                  <a:srgbClr val="FFFFFF"/>
                </a:solidFill>
              </a:rPr>
              <a:t>that </a:t>
            </a:r>
            <a:r>
              <a:rPr lang="en-US" dirty="0">
                <a:solidFill>
                  <a:srgbClr val="FFFFFF"/>
                </a:solidFill>
              </a:rPr>
              <a:t>CD4+ T cells orchestrate local cellular infiltration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 The lack </a:t>
            </a:r>
            <a:r>
              <a:rPr lang="en-US" dirty="0">
                <a:solidFill>
                  <a:srgbClr val="FFFFFF"/>
                </a:solidFill>
              </a:rPr>
              <a:t>of clinical effect of anti-CD4 therapy might </a:t>
            </a:r>
            <a:r>
              <a:rPr lang="en-US" dirty="0" smtClean="0">
                <a:solidFill>
                  <a:srgbClr val="FFFFFF"/>
                </a:solidFill>
              </a:rPr>
              <a:t>be explained </a:t>
            </a:r>
            <a:r>
              <a:rPr lang="en-US" dirty="0">
                <a:solidFill>
                  <a:srgbClr val="FFFFFF"/>
                </a:solidFill>
              </a:rPr>
              <a:t>by an insufficient decrease in the number </a:t>
            </a:r>
            <a:r>
              <a:rPr lang="en-US" dirty="0" smtClean="0">
                <a:solidFill>
                  <a:srgbClr val="FFFFFF"/>
                </a:solidFill>
              </a:rPr>
              <a:t>of synovial </a:t>
            </a:r>
            <a:r>
              <a:rPr lang="en-US" dirty="0">
                <a:solidFill>
                  <a:srgbClr val="FFFFFF"/>
                </a:solidFill>
              </a:rPr>
              <a:t>CD4+ cells and by the persistence of cytokines.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3331"/>
          <a:stretch/>
        </p:blipFill>
        <p:spPr>
          <a:xfrm>
            <a:off x="2627784" y="1196752"/>
            <a:ext cx="2508285" cy="345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95189"/>
          <a:stretch/>
        </p:blipFill>
        <p:spPr>
          <a:xfrm>
            <a:off x="2627785" y="980728"/>
            <a:ext cx="2520280" cy="2179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48064" y="1484784"/>
            <a:ext cx="16561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CD3</a:t>
            </a:r>
            <a:r>
              <a:rPr lang="en-US" sz="1600" baseline="30000" dirty="0"/>
              <a:t>+</a:t>
            </a:r>
            <a:r>
              <a:rPr lang="en-US" sz="1600" dirty="0"/>
              <a:t> T </a:t>
            </a:r>
            <a:r>
              <a:rPr lang="en-US" sz="1600" dirty="0" smtClean="0"/>
              <a:t>cells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CD4</a:t>
            </a:r>
            <a:r>
              <a:rPr lang="en-US" sz="1600" baseline="30000" dirty="0"/>
              <a:t>+</a:t>
            </a:r>
            <a:r>
              <a:rPr lang="en-US" sz="1600" dirty="0"/>
              <a:t> </a:t>
            </a:r>
            <a:r>
              <a:rPr lang="en-US" sz="1600" dirty="0" smtClean="0"/>
              <a:t>cells</a:t>
            </a:r>
          </a:p>
          <a:p>
            <a:endParaRPr lang="en-US" sz="1600" dirty="0" smtClean="0"/>
          </a:p>
          <a:p>
            <a:endParaRPr lang="en-US" sz="1600" b="1" dirty="0" smtClean="0"/>
          </a:p>
          <a:p>
            <a:r>
              <a:rPr lang="en-US" sz="1600" dirty="0" smtClean="0"/>
              <a:t>Mab67</a:t>
            </a:r>
            <a:r>
              <a:rPr lang="en-US" sz="1600" baseline="30000" dirty="0"/>
              <a:t>+</a:t>
            </a:r>
            <a:r>
              <a:rPr lang="en-US" sz="1600" dirty="0"/>
              <a:t> type B </a:t>
            </a:r>
            <a:r>
              <a:rPr lang="en-US" sz="1600" dirty="0" err="1" smtClean="0"/>
              <a:t>synoviocytes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CD68</a:t>
            </a:r>
            <a:r>
              <a:rPr lang="en-US" sz="1600" baseline="30000" dirty="0"/>
              <a:t>+</a:t>
            </a:r>
            <a:r>
              <a:rPr lang="en-US" sz="1600" dirty="0"/>
              <a:t> macrophages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52320" y="1484784"/>
            <a:ext cx="1512168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algn="ctr"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 CD4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algn="ctr"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lang="mr-IN" sz="1600" dirty="0">
                <a:solidFill>
                  <a:srgbClr val="FFFFFF"/>
                </a:solidFill>
              </a:rPr>
              <a:t>cM-</a:t>
            </a:r>
            <a:r>
              <a:rPr lang="mr-IN" sz="1600" dirty="0" smtClean="0">
                <a:solidFill>
                  <a:srgbClr val="FFFFFF"/>
                </a:solidFill>
              </a:rPr>
              <a:t>T412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2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380312" cy="1011882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276872"/>
            <a:ext cx="4392488" cy="2523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5013176"/>
            <a:ext cx="7488832" cy="92333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Conclusion. </a:t>
            </a:r>
            <a:endParaRPr lang="en-US" b="1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Treatment </a:t>
            </a:r>
            <a:r>
              <a:rPr lang="en-US" dirty="0">
                <a:solidFill>
                  <a:srgbClr val="FFFFFF"/>
                </a:solidFill>
              </a:rPr>
              <a:t>with cM-</a:t>
            </a:r>
            <a:r>
              <a:rPr lang="en-US" dirty="0" smtClean="0">
                <a:solidFill>
                  <a:srgbClr val="FFFFFF"/>
                </a:solidFill>
              </a:rPr>
              <a:t>T412 combined with methotrexate was </a:t>
            </a:r>
            <a:r>
              <a:rPr lang="en-US" dirty="0">
                <a:solidFill>
                  <a:srgbClr val="FFFFFF"/>
                </a:solidFill>
              </a:rPr>
              <a:t>not associated with clinical </a:t>
            </a:r>
            <a:r>
              <a:rPr lang="en-US" dirty="0" smtClean="0">
                <a:solidFill>
                  <a:srgbClr val="FFFFFF"/>
                </a:solidFill>
              </a:rPr>
              <a:t>efficacy, </a:t>
            </a:r>
            <a:r>
              <a:rPr lang="en-US" dirty="0">
                <a:solidFill>
                  <a:srgbClr val="FFFFFF"/>
                </a:solidFill>
              </a:rPr>
              <a:t>despite </a:t>
            </a:r>
            <a:r>
              <a:rPr lang="en-US" dirty="0" smtClean="0">
                <a:solidFill>
                  <a:srgbClr val="FFFFFF"/>
                </a:solidFill>
              </a:rPr>
              <a:t>significant peripheral </a:t>
            </a:r>
            <a:r>
              <a:rPr lang="en-US" dirty="0">
                <a:solidFill>
                  <a:srgbClr val="FFFFFF"/>
                </a:solidFill>
              </a:rPr>
              <a:t>CD4+ T cell depletion.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1772816"/>
            <a:ext cx="40754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No clinical efficacy of CD4 depletion in RA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5865" y="6519446"/>
            <a:ext cx="39581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600" dirty="0" smtClean="0"/>
              <a:t>L. </a:t>
            </a:r>
            <a:r>
              <a:rPr lang="nb-NO" sz="1600" dirty="0" err="1" smtClean="0"/>
              <a:t>Moreland</a:t>
            </a:r>
            <a:r>
              <a:rPr lang="nb-NO" sz="1600" dirty="0" smtClean="0"/>
              <a:t>. A&amp;R. </a:t>
            </a:r>
            <a:r>
              <a:rPr lang="nb-NO" sz="1600" dirty="0"/>
              <a:t>38, No. 11, </a:t>
            </a:r>
            <a:r>
              <a:rPr lang="nb-NO" sz="1600" dirty="0" smtClean="0"/>
              <a:t>1995</a:t>
            </a:r>
            <a:r>
              <a:rPr lang="nb-NO" sz="1600" dirty="0"/>
              <a:t>, </a:t>
            </a:r>
            <a:r>
              <a:rPr lang="nb-NO" sz="1600" dirty="0" err="1"/>
              <a:t>pp</a:t>
            </a:r>
            <a:r>
              <a:rPr lang="nb-NO" sz="1600" dirty="0"/>
              <a:t> </a:t>
            </a:r>
            <a:r>
              <a:rPr lang="nb-NO" sz="1600" dirty="0" smtClean="0"/>
              <a:t>1581</a:t>
            </a:r>
            <a:endParaRPr lang="en-US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619672" y="836712"/>
            <a:ext cx="61206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52320" y="1484784"/>
            <a:ext cx="1512168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algn="ctr"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 CD4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algn="ctr"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lang="mr-IN" sz="1600" dirty="0">
                <a:solidFill>
                  <a:srgbClr val="FFFFFF"/>
                </a:solidFill>
              </a:rPr>
              <a:t>cM-</a:t>
            </a:r>
            <a:r>
              <a:rPr lang="mr-IN" sz="1600" dirty="0" smtClean="0">
                <a:solidFill>
                  <a:srgbClr val="FFFFFF"/>
                </a:solidFill>
              </a:rPr>
              <a:t>T412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97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14313"/>
            <a:ext cx="6742113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5786438" y="6550025"/>
            <a:ext cx="2958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alibri"/>
              </a:rPr>
              <a:t>Nat Rev Drug </a:t>
            </a:r>
            <a:r>
              <a:rPr lang="en-US" sz="1400" dirty="0" err="1">
                <a:solidFill>
                  <a:srgbClr val="FFFFFF"/>
                </a:solidFill>
                <a:latin typeface="Calibri"/>
              </a:rPr>
              <a:t>Discov</a:t>
            </a:r>
            <a:r>
              <a:rPr lang="en-US" sz="1400" dirty="0">
                <a:solidFill>
                  <a:srgbClr val="FFFFFF"/>
                </a:solidFill>
                <a:latin typeface="Calibri"/>
              </a:rPr>
              <a:t>. 2007 Jan;6(1):75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3648" y="2060848"/>
            <a:ext cx="662473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115888"/>
            <a:ext cx="51974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3"/>
          <p:cNvSpPr>
            <a:spLocks noChangeArrowheads="1"/>
          </p:cNvSpPr>
          <p:nvPr/>
        </p:nvSpPr>
        <p:spPr bwMode="auto">
          <a:xfrm>
            <a:off x="5148263" y="6508750"/>
            <a:ext cx="4248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alibri"/>
              </a:rPr>
              <a:t>Current Opinion in Rheumatology 2003, 15:253</a:t>
            </a:r>
          </a:p>
        </p:txBody>
      </p:sp>
      <p:sp>
        <p:nvSpPr>
          <p:cNvPr id="75779" name="Rectangle 5"/>
          <p:cNvSpPr>
            <a:spLocks noChangeArrowheads="1"/>
          </p:cNvSpPr>
          <p:nvPr/>
        </p:nvSpPr>
        <p:spPr bwMode="auto">
          <a:xfrm>
            <a:off x="133350" y="1687513"/>
            <a:ext cx="87868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sng" dirty="0">
                <a:solidFill>
                  <a:srgbClr val="FFFFFF"/>
                </a:solidFill>
                <a:latin typeface="Calibri"/>
              </a:rPr>
              <a:t>1989 -1995 anti-CD4 </a:t>
            </a:r>
            <a:r>
              <a:rPr lang="en-US" sz="2000" u="sng" dirty="0" err="1">
                <a:solidFill>
                  <a:srgbClr val="FFFFFF"/>
                </a:solidFill>
                <a:latin typeface="Calibri"/>
              </a:rPr>
              <a:t>Mab</a:t>
            </a:r>
            <a:r>
              <a:rPr lang="en-US" sz="2000" u="sng" dirty="0">
                <a:solidFill>
                  <a:srgbClr val="FFFFFF"/>
                </a:solidFill>
                <a:latin typeface="Calibri"/>
              </a:rPr>
              <a:t> RA</a:t>
            </a:r>
          </a:p>
          <a:p>
            <a:pPr algn="ctr"/>
            <a:endParaRPr lang="en-US" sz="2000" u="sng" dirty="0">
              <a:solidFill>
                <a:srgbClr val="FFFFFF"/>
              </a:solidFill>
              <a:latin typeface="Calibri"/>
            </a:endParaRPr>
          </a:p>
          <a:p>
            <a:pPr algn="ctr">
              <a:buFont typeface="Arial" charset="0"/>
              <a:buChar char="•"/>
            </a:pPr>
            <a:r>
              <a:rPr lang="en-US" sz="2000" u="sng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positive clinical benefits in 8 of the studies, which were open trials (n=129)</a:t>
            </a:r>
          </a:p>
          <a:p>
            <a:pPr algn="ctr"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 no clinical benefit in 3 of the studies, which were blinded, PCB trials (n=133)</a:t>
            </a:r>
          </a:p>
          <a:p>
            <a:pPr algn="ctr">
              <a:buFont typeface="Arial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algn="ctr">
              <a:buFont typeface="Arial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algn="ctr">
              <a:buFont typeface="Arial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algn="ctr"/>
            <a:r>
              <a:rPr lang="en-US" sz="2000" u="sng" dirty="0">
                <a:solidFill>
                  <a:srgbClr val="FFFFFF"/>
                </a:solidFill>
                <a:latin typeface="Calibri"/>
              </a:rPr>
              <a:t>Reasons for failure </a:t>
            </a:r>
          </a:p>
          <a:p>
            <a:pPr algn="ctr"/>
            <a:endParaRPr lang="en-US" sz="2000" u="sng" dirty="0">
              <a:solidFill>
                <a:srgbClr val="FFFFFF"/>
              </a:solidFill>
              <a:latin typeface="Calibri"/>
            </a:endParaRPr>
          </a:p>
          <a:p>
            <a:pPr algn="ctr"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 Inadequate tissue T-cell depletion</a:t>
            </a:r>
          </a:p>
          <a:p>
            <a:pPr algn="ctr"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Resistance of pathogenic memory T-cells</a:t>
            </a:r>
          </a:p>
          <a:p>
            <a:pPr algn="ctr"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 Inadequate dosing</a:t>
            </a:r>
          </a:p>
          <a:p>
            <a:pPr algn="ctr"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Short-term observation might have missed clinical </a:t>
            </a: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benefit</a:t>
            </a:r>
          </a:p>
          <a:p>
            <a:pPr algn="ctr">
              <a:buFont typeface="Arial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Immunogenicity </a:t>
            </a:r>
          </a:p>
          <a:p>
            <a:pPr algn="ctr">
              <a:buFont typeface="Arial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Prolonged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</a:rPr>
              <a:t>Lymphopenia</a:t>
            </a: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 </a:t>
            </a: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30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Collagen Induced Arthritis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I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nducible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in susceptible strains of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mice following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inoculation with type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II heterologous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collagen in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complete Freund’s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adjuvant. </a:t>
            </a:r>
            <a:endParaRPr lang="en-US" sz="2000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Susceptibility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has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been linked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to strains that have MHC Class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II I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-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Aq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haplotypes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however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it is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clear that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many mouse strains have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variable degrees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of susceptibility to CIA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DBA/1 mice are most widely used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in the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CIA model. </a:t>
            </a:r>
            <a:endParaRPr lang="en-US" sz="2000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Clinical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signs of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disease typically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develop 21–25 days after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the initial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inoculation and presents as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a polyarthritis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585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 idx="4294967295"/>
          </p:nvPr>
        </p:nvSpPr>
        <p:spPr>
          <a:xfrm>
            <a:off x="819522" y="0"/>
            <a:ext cx="7496894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  <a:latin typeface="Calibri" charset="0"/>
              </a:rPr>
              <a:t>Costimulation</a:t>
            </a:r>
            <a:r>
              <a:rPr lang="en-US" sz="2400" dirty="0" smtClean="0">
                <a:solidFill>
                  <a:srgbClr val="FFFFFF"/>
                </a:solidFill>
                <a:latin typeface="Calibri" charset="0"/>
              </a:rPr>
              <a:t> of T-cells as a therapeutic target</a:t>
            </a:r>
            <a:br>
              <a:rPr lang="en-US" sz="2400" dirty="0" smtClean="0">
                <a:solidFill>
                  <a:srgbClr val="FFFFFF"/>
                </a:solidFill>
                <a:latin typeface="Calibri" charset="0"/>
              </a:rPr>
            </a:br>
            <a:r>
              <a:rPr lang="en-US" sz="2400" dirty="0">
                <a:solidFill>
                  <a:srgbClr val="FFFFFF"/>
                </a:solidFill>
                <a:latin typeface="Calibri" charset="0"/>
              </a:rPr>
              <a:t/>
            </a:r>
            <a:br>
              <a:rPr lang="en-US" sz="2400" dirty="0">
                <a:solidFill>
                  <a:srgbClr val="FFFFFF"/>
                </a:solidFill>
                <a:latin typeface="Calibri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alibri" charset="0"/>
              </a:rPr>
              <a:t>Roles </a:t>
            </a:r>
            <a:r>
              <a:rPr lang="en-US" sz="2000" dirty="0">
                <a:solidFill>
                  <a:srgbClr val="FFFFFF"/>
                </a:solidFill>
                <a:latin typeface="Calibri" charset="0"/>
              </a:rPr>
              <a:t>of the B7–CD28/CTLA-4 Pathway in Regulating T-Cell Activation</a:t>
            </a:r>
          </a:p>
        </p:txBody>
      </p:sp>
      <p:sp>
        <p:nvSpPr>
          <p:cNvPr id="76802" name="Rectangle 5"/>
          <p:cNvSpPr>
            <a:spLocks noChangeArrowheads="1"/>
          </p:cNvSpPr>
          <p:nvPr/>
        </p:nvSpPr>
        <p:spPr bwMode="auto">
          <a:xfrm>
            <a:off x="6361113" y="6621463"/>
            <a:ext cx="25511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3F3F3F"/>
                </a:solidFill>
                <a:latin typeface="Calibri"/>
              </a:rPr>
              <a:t>N </a:t>
            </a:r>
            <a:r>
              <a:rPr lang="en-US" sz="1200" dirty="0" err="1">
                <a:solidFill>
                  <a:srgbClr val="3F3F3F"/>
                </a:solidFill>
                <a:latin typeface="Calibri"/>
              </a:rPr>
              <a:t>Engl</a:t>
            </a:r>
            <a:r>
              <a:rPr lang="en-US" sz="1200" dirty="0">
                <a:solidFill>
                  <a:srgbClr val="3F3F3F"/>
                </a:solidFill>
                <a:latin typeface="Calibri"/>
              </a:rPr>
              <a:t> J Med. 2006 Sep 7;355(10):973</a:t>
            </a:r>
          </a:p>
        </p:txBody>
      </p:sp>
      <p:grpSp>
        <p:nvGrpSpPr>
          <p:cNvPr id="76803" name="Group 10"/>
          <p:cNvGrpSpPr>
            <a:grpSpLocks/>
          </p:cNvGrpSpPr>
          <p:nvPr/>
        </p:nvGrpSpPr>
        <p:grpSpPr bwMode="auto">
          <a:xfrm>
            <a:off x="1403648" y="1268760"/>
            <a:ext cx="5689600" cy="4870450"/>
            <a:chOff x="1357290" y="1000108"/>
            <a:chExt cx="6204247" cy="5643602"/>
          </a:xfrm>
        </p:grpSpPr>
        <p:pic>
          <p:nvPicPr>
            <p:cNvPr id="7680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290" y="1000108"/>
              <a:ext cx="6204247" cy="564360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2929125" y="2999650"/>
              <a:ext cx="714943" cy="3587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3F3F3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81461" y="4785810"/>
              <a:ext cx="562607" cy="2869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3F3F3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27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4"/>
          <p:cNvGrpSpPr/>
          <p:nvPr/>
        </p:nvGrpSpPr>
        <p:grpSpPr>
          <a:xfrm>
            <a:off x="898496" y="5322971"/>
            <a:ext cx="7488000" cy="72000"/>
            <a:chOff x="1579009" y="2044249"/>
            <a:chExt cx="6425453" cy="108000"/>
          </a:xfrm>
        </p:grpSpPr>
        <p:cxnSp>
          <p:nvCxnSpPr>
            <p:cNvPr id="52" name="Straight Connector 51"/>
            <p:cNvCxnSpPr/>
            <p:nvPr/>
          </p:nvCxnSpPr>
          <p:spPr bwMode="auto">
            <a:xfrm flipH="1">
              <a:off x="1579009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flipH="1">
              <a:off x="1713952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flipH="1">
              <a:off x="1841617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H="1">
              <a:off x="2083998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H="1">
              <a:off x="2347740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 flipH="1">
              <a:off x="2574219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H="1">
              <a:off x="4066025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H="1">
              <a:off x="4558329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H="1">
              <a:off x="4311190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 flipH="1">
              <a:off x="5542937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 bwMode="auto">
            <a:xfrm flipH="1">
              <a:off x="6297624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 flipH="1">
              <a:off x="7019849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 flipH="1">
              <a:off x="8004461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2833573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flipH="1">
              <a:off x="3073438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flipH="1">
              <a:off x="3321254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 flipH="1">
              <a:off x="3569070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flipH="1">
              <a:off x="3808934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>
              <a:off x="4796221" y="2044249"/>
              <a:ext cx="1" cy="108000"/>
            </a:xfrm>
            <a:prstGeom prst="lin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620688"/>
            <a:ext cx="6984776" cy="71095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sz="2000" noProof="0" dirty="0" smtClean="0"/>
              <a:t>CTLA4-Ig (</a:t>
            </a:r>
            <a:r>
              <a:rPr lang="en-GB" sz="2000" noProof="0" dirty="0" err="1" smtClean="0"/>
              <a:t>abatacept</a:t>
            </a:r>
            <a:r>
              <a:rPr lang="en-GB" sz="2000" noProof="0" dirty="0" smtClean="0"/>
              <a:t>) </a:t>
            </a:r>
            <a:r>
              <a:rPr lang="en-GB" sz="2000" noProof="0" dirty="0" err="1" smtClean="0"/>
              <a:t>vs</a:t>
            </a:r>
            <a:r>
              <a:rPr lang="en-GB" sz="2000" noProof="0" dirty="0" smtClean="0"/>
              <a:t> </a:t>
            </a:r>
            <a:r>
              <a:rPr lang="en-GB" sz="2000" noProof="0" dirty="0" err="1" smtClean="0"/>
              <a:t>antiTNF</a:t>
            </a:r>
            <a:r>
              <a:rPr lang="en-GB" sz="2000" noProof="0" dirty="0" smtClean="0"/>
              <a:t> (</a:t>
            </a:r>
            <a:r>
              <a:rPr lang="en-GB" sz="2000" noProof="0" dirty="0" err="1" smtClean="0"/>
              <a:t>adalimumab</a:t>
            </a:r>
            <a:r>
              <a:rPr lang="en-GB" sz="2000" noProof="0" dirty="0" smtClean="0"/>
              <a:t>):</a:t>
            </a:r>
            <a:br>
              <a:rPr lang="en-GB" sz="2000" noProof="0" dirty="0" smtClean="0"/>
            </a:br>
            <a:r>
              <a:rPr lang="en-GB" sz="2000" noProof="0" dirty="0" smtClean="0"/>
              <a:t>Similar ACR responses through 2 years</a:t>
            </a:r>
            <a:endParaRPr lang="en-GB" sz="2000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932040" y="6525344"/>
            <a:ext cx="4211960" cy="309290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tx1"/>
                </a:solidFill>
              </a:rPr>
              <a:t>Schiff M, et al. </a:t>
            </a:r>
            <a:r>
              <a:rPr lang="en-GB" i="1" dirty="0">
                <a:solidFill>
                  <a:schemeClr val="tx1"/>
                </a:solidFill>
              </a:rPr>
              <a:t>Ann Rheum Dis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2014;73:86–94.</a:t>
            </a:r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630872" y="5677598"/>
            <a:ext cx="63519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3C3D3C"/>
                </a:solidFill>
                <a:latin typeface="Arial"/>
              </a:rPr>
              <a:t>Day</a:t>
            </a:r>
            <a:endParaRPr lang="en-GB" sz="14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40" name="TextBox 139"/>
          <p:cNvSpPr txBox="1"/>
          <p:nvPr/>
        </p:nvSpPr>
        <p:spPr>
          <a:xfrm rot="16200000">
            <a:off x="-1761381" y="3144368"/>
            <a:ext cx="4116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3F3F3F"/>
                </a:solidFill>
                <a:latin typeface="Arial"/>
              </a:rPr>
              <a:t>ACR Response Rate (%)</a:t>
            </a:r>
            <a:endParaRPr lang="en-GB" sz="1400" b="1" dirty="0">
              <a:solidFill>
                <a:srgbClr val="3F3F3F"/>
              </a:solid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8091" y="5393845"/>
            <a:ext cx="8037153" cy="261610"/>
            <a:chOff x="628091" y="5364349"/>
            <a:chExt cx="8037153" cy="261610"/>
          </a:xfrm>
        </p:grpSpPr>
        <p:sp>
          <p:nvSpPr>
            <p:cNvPr id="54" name="TextBox 53"/>
            <p:cNvSpPr txBox="1"/>
            <p:nvPr/>
          </p:nvSpPr>
          <p:spPr>
            <a:xfrm>
              <a:off x="628091" y="5364349"/>
              <a:ext cx="48885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0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00961" y="5364349"/>
              <a:ext cx="48885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15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02881" y="5364349"/>
              <a:ext cx="48885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29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249925" y="5364349"/>
              <a:ext cx="48885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57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53798" y="5364349"/>
              <a:ext cx="48885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85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783257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113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076356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141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358915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169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45987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197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930016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225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201285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253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504914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281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805479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309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098360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337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384241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365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35432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449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114034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533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52564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617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110861" y="5364349"/>
              <a:ext cx="55438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3F3F3F"/>
                  </a:solidFill>
                  <a:latin typeface="Arial"/>
                </a:rPr>
                <a:t>729</a:t>
              </a:r>
              <a:endParaRPr lang="en-GB" sz="1100" dirty="0">
                <a:solidFill>
                  <a:srgbClr val="3F3F3F"/>
                </a:solidFill>
                <a:latin typeface="Arial"/>
              </a:endParaRPr>
            </a:p>
          </p:txBody>
        </p:sp>
      </p:grpSp>
      <p:graphicFrame>
        <p:nvGraphicFramePr>
          <p:cNvPr id="49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450175"/>
              </p:ext>
            </p:extLst>
          </p:nvPr>
        </p:nvGraphicFramePr>
        <p:xfrm>
          <a:off x="241299" y="1240060"/>
          <a:ext cx="8285999" cy="4320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3" name="Rectangle 92"/>
          <p:cNvSpPr/>
          <p:nvPr/>
        </p:nvSpPr>
        <p:spPr>
          <a:xfrm>
            <a:off x="375200" y="6085053"/>
            <a:ext cx="34366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rgbClr val="3F3F3F"/>
                </a:solidFill>
                <a:latin typeface="Arial"/>
              </a:rPr>
              <a:t>ITT Population (NRI). </a:t>
            </a:r>
            <a:r>
              <a:rPr lang="en-US" altLang="ja-JP" sz="1050" dirty="0">
                <a:solidFill>
                  <a:srgbClr val="3F3F3F"/>
                </a:solidFill>
                <a:latin typeface="Arial"/>
                <a:ea typeface="MS Mincho" pitchFamily="49" charset="-128"/>
              </a:rPr>
              <a:t>Error bars represent 95% CI</a:t>
            </a:r>
          </a:p>
          <a:p>
            <a:endParaRPr lang="en-GB" sz="1050" dirty="0">
              <a:solidFill>
                <a:srgbClr val="3F3F3F"/>
              </a:solidFill>
              <a:latin typeface="Arial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8418596" y="2915210"/>
            <a:ext cx="619080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C3D3C"/>
                </a:solidFill>
                <a:latin typeface="Arial"/>
              </a:rPr>
              <a:t>59.7%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8418596" y="2763685"/>
            <a:ext cx="619080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C3D3C"/>
                </a:solidFill>
                <a:latin typeface="Arial"/>
              </a:rPr>
              <a:t>60.1%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8418596" y="3471003"/>
            <a:ext cx="619080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C3D3C"/>
                </a:solidFill>
                <a:latin typeface="Arial"/>
              </a:rPr>
              <a:t>44.7%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8418596" y="3298863"/>
            <a:ext cx="619080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C3D3C"/>
                </a:solidFill>
                <a:latin typeface="Arial"/>
              </a:rPr>
              <a:t>46.6%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8418596" y="3902955"/>
            <a:ext cx="619080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C3D3C"/>
                </a:solidFill>
                <a:latin typeface="Arial"/>
              </a:rPr>
              <a:t>31.1%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8418596" y="4077719"/>
            <a:ext cx="619080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C3D3C"/>
                </a:solidFill>
                <a:latin typeface="Arial"/>
              </a:rPr>
              <a:t>29.3%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8418596" y="4867518"/>
            <a:ext cx="534121" cy="276999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C3D3C"/>
                </a:solidFill>
                <a:latin typeface="Arial"/>
              </a:rPr>
              <a:t>8.2%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8418596" y="4624404"/>
            <a:ext cx="619080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C3D3C"/>
                </a:solidFill>
                <a:latin typeface="Arial"/>
              </a:rPr>
              <a:t>14.5%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74136" y="2639867"/>
            <a:ext cx="792000" cy="288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3C3D3C"/>
                </a:solidFill>
                <a:latin typeface="Arial"/>
              </a:rPr>
              <a:t>ACR 20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474136" y="3248314"/>
            <a:ext cx="792000" cy="288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3C3D3C"/>
                </a:solidFill>
                <a:latin typeface="Arial"/>
              </a:rPr>
              <a:t>ACR 50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474136" y="3856762"/>
            <a:ext cx="792000" cy="288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3C3D3C"/>
                </a:solidFill>
                <a:latin typeface="Arial"/>
              </a:rPr>
              <a:t>ACR 70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474136" y="4551881"/>
            <a:ext cx="792000" cy="288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3C3D3C"/>
                </a:solidFill>
                <a:latin typeface="Arial"/>
              </a:rPr>
              <a:t>ACR 90</a:t>
            </a:r>
            <a:endParaRPr lang="en-GB" sz="1200" b="1" dirty="0">
              <a:solidFill>
                <a:srgbClr val="3C3D3C"/>
              </a:solid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32854" y="1416185"/>
            <a:ext cx="2134099" cy="617339"/>
            <a:chOff x="5732854" y="1293353"/>
            <a:chExt cx="2134099" cy="617339"/>
          </a:xfrm>
        </p:grpSpPr>
        <p:grpSp>
          <p:nvGrpSpPr>
            <p:cNvPr id="4" name="Group 147"/>
            <p:cNvGrpSpPr/>
            <p:nvPr/>
          </p:nvGrpSpPr>
          <p:grpSpPr>
            <a:xfrm>
              <a:off x="5732854" y="1293353"/>
              <a:ext cx="2134099" cy="617339"/>
              <a:chOff x="5829275" y="1443038"/>
              <a:chExt cx="2047900" cy="617339"/>
            </a:xfrm>
          </p:grpSpPr>
          <p:cxnSp>
            <p:nvCxnSpPr>
              <p:cNvPr id="149" name="Straight Connector 148"/>
              <p:cNvCxnSpPr/>
              <p:nvPr/>
            </p:nvCxnSpPr>
            <p:spPr bwMode="auto">
              <a:xfrm>
                <a:off x="5829275" y="1609725"/>
                <a:ext cx="518191" cy="0"/>
              </a:xfrm>
              <a:prstGeom prst="line">
                <a:avLst/>
              </a:prstGeom>
              <a:solidFill>
                <a:srgbClr val="3366FF"/>
              </a:solidFill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1" name="TextBox 150"/>
              <p:cNvSpPr txBox="1"/>
              <p:nvPr/>
            </p:nvSpPr>
            <p:spPr>
              <a:xfrm>
                <a:off x="6334125" y="1443038"/>
                <a:ext cx="1309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3F3F3F"/>
                    </a:solidFill>
                    <a:latin typeface="Arial"/>
                  </a:rPr>
                  <a:t>Abatacept SC</a:t>
                </a:r>
                <a:endParaRPr lang="en-GB" sz="1400" b="1" dirty="0">
                  <a:solidFill>
                    <a:srgbClr val="3F3F3F"/>
                  </a:solidFill>
                  <a:latin typeface="Arial"/>
                </a:endParaRPr>
              </a:p>
            </p:txBody>
          </p:sp>
          <p:cxnSp>
            <p:nvCxnSpPr>
              <p:cNvPr id="152" name="Straight Connector 151"/>
              <p:cNvCxnSpPr/>
              <p:nvPr/>
            </p:nvCxnSpPr>
            <p:spPr bwMode="auto">
              <a:xfrm>
                <a:off x="5829275" y="1919287"/>
                <a:ext cx="518191" cy="0"/>
              </a:xfrm>
              <a:prstGeom prst="line">
                <a:avLst/>
              </a:prstGeom>
              <a:solidFill>
                <a:srgbClr val="3366FF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4" name="TextBox 153"/>
              <p:cNvSpPr txBox="1"/>
              <p:nvPr/>
            </p:nvSpPr>
            <p:spPr>
              <a:xfrm>
                <a:off x="6334125" y="1752600"/>
                <a:ext cx="15430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3F3F3F"/>
                    </a:solidFill>
                    <a:latin typeface="Arial"/>
                  </a:rPr>
                  <a:t>Adalimumab</a:t>
                </a:r>
                <a:endParaRPr lang="en-GB" sz="1400" b="1" dirty="0">
                  <a:solidFill>
                    <a:srgbClr val="3F3F3F"/>
                  </a:solidFill>
                  <a:latin typeface="Arial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928789" y="1710663"/>
              <a:ext cx="126000" cy="126000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5919789" y="1385226"/>
              <a:ext cx="144000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7740351" y="1484784"/>
            <a:ext cx="1377167" cy="625268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anchor="ctr" anchorCtr="1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FFFFFF"/>
                </a:solidFill>
              </a:rPr>
              <a:t>CTLA4-Ig (</a:t>
            </a:r>
            <a:r>
              <a:rPr lang="en-GB" sz="1600" b="1" dirty="0" err="1">
                <a:solidFill>
                  <a:srgbClr val="FFFFFF"/>
                </a:solidFill>
              </a:rPr>
              <a:t>abatacept</a:t>
            </a:r>
            <a:r>
              <a:rPr lang="en-GB" sz="1600" b="1" dirty="0">
                <a:solidFill>
                  <a:srgbClr val="FFFFFF"/>
                </a:solidFill>
              </a:rPr>
              <a:t>) </a:t>
            </a: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3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852936"/>
            <a:ext cx="8229600" cy="1143000"/>
          </a:xfrm>
        </p:spPr>
        <p:txBody>
          <a:bodyPr/>
          <a:lstStyle/>
          <a:p>
            <a:r>
              <a:rPr lang="en-US" sz="3600" dirty="0" smtClean="0"/>
              <a:t>IL-17 &amp; IL-23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454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36712"/>
            <a:ext cx="7329110" cy="57389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1513" y="6519446"/>
            <a:ext cx="3612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600" dirty="0"/>
              <a:t>Nat Rev Rheumatol. 2015 Oct;11(10):562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en-US" sz="2400" dirty="0"/>
              <a:t>CD4+ memory T‑helper cells consist of different subpopulations. </a:t>
            </a:r>
          </a:p>
        </p:txBody>
      </p:sp>
    </p:spTree>
    <p:extLst>
      <p:ext uri="{BB962C8B-B14F-4D97-AF65-F5344CB8AC3E}">
        <p14:creationId xmlns:p14="http://schemas.microsoft.com/office/powerpoint/2010/main" val="2855744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468"/>
            <a:ext cx="792088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200" dirty="0"/>
              <a:t>Absence of Interleukin-17 Receptor A </a:t>
            </a:r>
            <a:r>
              <a:rPr lang="en-US" sz="2200" dirty="0" smtClean="0"/>
              <a:t>Signaling</a:t>
            </a:r>
            <a:r>
              <a:rPr lang="el-GR" sz="2200" dirty="0"/>
              <a:t> </a:t>
            </a:r>
            <a:r>
              <a:rPr lang="en-US" sz="2200" dirty="0" smtClean="0"/>
              <a:t>Prevents </a:t>
            </a:r>
            <a:r>
              <a:rPr lang="en-US" sz="2200" dirty="0"/>
              <a:t>Autoimmune Inflammation of the </a:t>
            </a:r>
            <a:r>
              <a:rPr lang="en-US" sz="2200" dirty="0" smtClean="0"/>
              <a:t>Joint in </a:t>
            </a:r>
            <a:r>
              <a:rPr lang="en-US" sz="2200" dirty="0"/>
              <a:t>Collagen-Induced Arthritis</a:t>
            </a:r>
          </a:p>
        </p:txBody>
      </p:sp>
      <p:sp>
        <p:nvSpPr>
          <p:cNvPr id="4" name="Rectangle 3"/>
          <p:cNvSpPr/>
          <p:nvPr/>
        </p:nvSpPr>
        <p:spPr>
          <a:xfrm>
            <a:off x="6732240" y="6488668"/>
            <a:ext cx="2220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A&amp;R 66</a:t>
            </a:r>
            <a:r>
              <a:rPr lang="en-US" dirty="0"/>
              <a:t>, </a:t>
            </a:r>
            <a:r>
              <a:rPr lang="en-US" dirty="0" smtClean="0"/>
              <a:t>2014</a:t>
            </a:r>
            <a:r>
              <a:rPr lang="en-US" dirty="0"/>
              <a:t>, </a:t>
            </a:r>
            <a:r>
              <a:rPr lang="en-US" dirty="0" err="1"/>
              <a:t>pp</a:t>
            </a:r>
            <a:r>
              <a:rPr lang="en-US" dirty="0"/>
              <a:t> 340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31640" y="2348880"/>
            <a:ext cx="6068310" cy="4012113"/>
            <a:chOff x="1331640" y="1700808"/>
            <a:chExt cx="6068310" cy="40121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49366" t="59705" r="1"/>
            <a:stretch/>
          </p:blipFill>
          <p:spPr>
            <a:xfrm>
              <a:off x="2267744" y="4149080"/>
              <a:ext cx="3794535" cy="156384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39470" b="48323"/>
            <a:stretch/>
          </p:blipFill>
          <p:spPr>
            <a:xfrm>
              <a:off x="1331640" y="1700808"/>
              <a:ext cx="4894047" cy="216377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86398" b="49159"/>
            <a:stretch/>
          </p:blipFill>
          <p:spPr>
            <a:xfrm>
              <a:off x="6300192" y="1700808"/>
              <a:ext cx="1099758" cy="212876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11760" y="3861048"/>
              <a:ext cx="36724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IL-17RA–KO mouse </a:t>
              </a:r>
              <a:r>
                <a:rPr lang="en-US" sz="1600" b="1" dirty="0" smtClean="0"/>
                <a:t>    IL</a:t>
              </a:r>
              <a:r>
                <a:rPr lang="en-US" sz="1600" b="1" dirty="0"/>
                <a:t>-23–KO mouse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755576" y="1628800"/>
            <a:ext cx="7704856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IL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-17RA–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deficient comparable to </a:t>
            </a:r>
            <a:r>
              <a:rPr lang="mr-IN" b="1" dirty="0" smtClean="0">
                <a:solidFill>
                  <a:schemeClr val="bg1"/>
                </a:solidFill>
                <a:latin typeface="+mj-lt"/>
              </a:rPr>
              <a:t>IL</a:t>
            </a:r>
            <a:r>
              <a:rPr lang="mr-IN" b="1" dirty="0">
                <a:solidFill>
                  <a:schemeClr val="bg1"/>
                </a:solidFill>
                <a:latin typeface="+mj-lt"/>
              </a:rPr>
              <a:t>-23p19–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deficient mice,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were </a:t>
            </a:r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completely </a:t>
            </a:r>
            <a:endParaRPr lang="en-US" b="1" u="sng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b="1" u="sng" dirty="0">
                <a:solidFill>
                  <a:schemeClr val="bg1"/>
                </a:solidFill>
                <a:latin typeface="+mj-lt"/>
              </a:rPr>
              <a:t>protected against the development of collagen-</a:t>
            </a:r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induced arthritis </a:t>
            </a:r>
            <a:r>
              <a:rPr lang="en-US" b="1" u="sng" dirty="0">
                <a:solidFill>
                  <a:schemeClr val="bg1"/>
                </a:solidFill>
                <a:latin typeface="+mj-lt"/>
              </a:rPr>
              <a:t>(CIA).</a:t>
            </a:r>
            <a:endParaRPr lang="en-US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2200" y="3356992"/>
            <a:ext cx="1080120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2160" y="3717032"/>
            <a:ext cx="360040" cy="1440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45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chemeClr val="tx1"/>
          </a:solidFill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Efficacy and safety of </a:t>
            </a:r>
            <a:r>
              <a:rPr lang="en-US" sz="2400" dirty="0" err="1">
                <a:solidFill>
                  <a:srgbClr val="FFFFFF"/>
                </a:solidFill>
              </a:rPr>
              <a:t>secukinumab</a:t>
            </a:r>
            <a:r>
              <a:rPr lang="en-US" sz="2400" dirty="0">
                <a:solidFill>
                  <a:srgbClr val="FFFFFF"/>
                </a:solidFill>
              </a:rPr>
              <a:t> in patients with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rheumatoid arthritis: a phase II, dose-finding,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double-blind, </a:t>
            </a:r>
            <a:r>
              <a:rPr lang="en-US" sz="2400" dirty="0" err="1">
                <a:solidFill>
                  <a:srgbClr val="FFFFFF"/>
                </a:solidFill>
              </a:rPr>
              <a:t>randomised</a:t>
            </a:r>
            <a:r>
              <a:rPr lang="en-US" sz="2400" dirty="0">
                <a:solidFill>
                  <a:srgbClr val="FFFFFF"/>
                </a:solidFill>
              </a:rPr>
              <a:t>, placebo controlled study</a:t>
            </a:r>
          </a:p>
        </p:txBody>
      </p:sp>
      <p:sp>
        <p:nvSpPr>
          <p:cNvPr id="3" name="Rectangle 2"/>
          <p:cNvSpPr/>
          <p:nvPr/>
        </p:nvSpPr>
        <p:spPr>
          <a:xfrm>
            <a:off x="5635177" y="6516052"/>
            <a:ext cx="34733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/>
              <a:t>Genovese</a:t>
            </a:r>
            <a:r>
              <a:rPr lang="de-DE" sz="1600" dirty="0" smtClean="0"/>
              <a:t>. Ann </a:t>
            </a:r>
            <a:r>
              <a:rPr lang="de-DE" sz="1600" dirty="0" err="1"/>
              <a:t>Rheum</a:t>
            </a:r>
            <a:r>
              <a:rPr lang="de-DE" sz="1600" dirty="0"/>
              <a:t> Dis 2013;72:863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827584" y="1412776"/>
            <a:ext cx="662473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Objective: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To </a:t>
            </a:r>
            <a:r>
              <a:rPr lang="en-US" sz="1600" dirty="0"/>
              <a:t>assess the safety and efficacy </a:t>
            </a:r>
            <a:r>
              <a:rPr lang="en-US" sz="1600" dirty="0" smtClean="0"/>
              <a:t>of </a:t>
            </a:r>
            <a:r>
              <a:rPr lang="en-US" sz="1600" dirty="0" err="1" smtClean="0"/>
              <a:t>secukinumab</a:t>
            </a:r>
            <a:r>
              <a:rPr lang="en-US" sz="1600" dirty="0"/>
              <a:t>, a fully human </a:t>
            </a:r>
            <a:r>
              <a:rPr lang="en-US" sz="1600" dirty="0" smtClean="0"/>
              <a:t>monoclonal </a:t>
            </a:r>
            <a:r>
              <a:rPr lang="en-US" sz="1600" dirty="0"/>
              <a:t>anti-interleukin</a:t>
            </a:r>
            <a:r>
              <a:rPr lang="en-US" sz="1600" dirty="0" smtClean="0"/>
              <a:t>-17A </a:t>
            </a:r>
            <a:r>
              <a:rPr lang="en-US" sz="1600" dirty="0"/>
              <a:t>antibody, in patients with rheumatoid arthritis (RA)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389474"/>
            <a:ext cx="5400600" cy="39555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5776" y="4405698"/>
            <a:ext cx="57606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91880" y="4405698"/>
            <a:ext cx="57606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27984" y="4189674"/>
            <a:ext cx="576064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64088" y="3613610"/>
            <a:ext cx="576064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00192" y="2893530"/>
            <a:ext cx="720080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6319973"/>
            <a:ext cx="5472608" cy="2773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87824" y="2420888"/>
            <a:ext cx="3074179" cy="338554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20% response (ACR20) at week 16.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6256" y="2852936"/>
            <a:ext cx="911728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b="1" dirty="0" smtClean="0"/>
              <a:t>All patients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31832" y="1628800"/>
            <a:ext cx="1512168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algn="ctr"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IL-17A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lang="en-US" sz="1600" dirty="0" err="1" smtClean="0">
                <a:solidFill>
                  <a:srgbClr val="FFFFFF"/>
                </a:solidFill>
              </a:rPr>
              <a:t>secukinumab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99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chemeClr val="tx1"/>
          </a:solidFill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Efficacy and safety of </a:t>
            </a:r>
            <a:r>
              <a:rPr lang="en-US" sz="2400" dirty="0" err="1">
                <a:solidFill>
                  <a:srgbClr val="FFFFFF"/>
                </a:solidFill>
              </a:rPr>
              <a:t>secukinumab</a:t>
            </a:r>
            <a:r>
              <a:rPr lang="en-US" sz="2400" dirty="0">
                <a:solidFill>
                  <a:srgbClr val="FFFFFF"/>
                </a:solidFill>
              </a:rPr>
              <a:t> in patients with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rheumatoid arthritis: a phase II, dose-finding,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double-blind, </a:t>
            </a:r>
            <a:r>
              <a:rPr lang="en-US" sz="2400" dirty="0" err="1">
                <a:solidFill>
                  <a:srgbClr val="FFFFFF"/>
                </a:solidFill>
              </a:rPr>
              <a:t>randomised</a:t>
            </a:r>
            <a:r>
              <a:rPr lang="en-US" sz="2400" dirty="0">
                <a:solidFill>
                  <a:srgbClr val="FFFFFF"/>
                </a:solidFill>
              </a:rPr>
              <a:t>, placebo controlled study</a:t>
            </a:r>
          </a:p>
        </p:txBody>
      </p:sp>
      <p:sp>
        <p:nvSpPr>
          <p:cNvPr id="3" name="Rectangle 2"/>
          <p:cNvSpPr/>
          <p:nvPr/>
        </p:nvSpPr>
        <p:spPr>
          <a:xfrm>
            <a:off x="5635177" y="6516052"/>
            <a:ext cx="34733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/>
              <a:t>Genovese</a:t>
            </a:r>
            <a:r>
              <a:rPr lang="de-DE" sz="1600" dirty="0" smtClean="0"/>
              <a:t>. Ann </a:t>
            </a:r>
            <a:r>
              <a:rPr lang="de-DE" sz="1600" dirty="0" err="1"/>
              <a:t>Rheum</a:t>
            </a:r>
            <a:r>
              <a:rPr lang="de-DE" sz="1600" dirty="0"/>
              <a:t> Dis 2013;72:863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389474"/>
            <a:ext cx="5400600" cy="3955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6319973"/>
            <a:ext cx="5472608" cy="2773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7824" y="2420888"/>
            <a:ext cx="3074179" cy="338554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20% response (ACR20) at week 16.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6256" y="2852936"/>
            <a:ext cx="1296144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Subgroups based on CRP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31832" y="1628800"/>
            <a:ext cx="1512168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algn="ctr"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IL-17A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lang="en-US" sz="1600" dirty="0" err="1" smtClean="0">
                <a:solidFill>
                  <a:srgbClr val="FFFFFF"/>
                </a:solidFill>
              </a:rPr>
              <a:t>secukinumab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44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Efficacy and safety of </a:t>
            </a:r>
            <a:r>
              <a:rPr lang="en-US" sz="2400" dirty="0" err="1">
                <a:solidFill>
                  <a:srgbClr val="FFFFFF"/>
                </a:solidFill>
              </a:rPr>
              <a:t>secukinumab</a:t>
            </a:r>
            <a:r>
              <a:rPr lang="en-US" sz="2400" dirty="0">
                <a:solidFill>
                  <a:srgbClr val="FFFFFF"/>
                </a:solidFill>
              </a:rPr>
              <a:t> in patients with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rheumatoid arthritis: a phase II, dose-finding,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double-blind, </a:t>
            </a:r>
            <a:r>
              <a:rPr lang="en-US" sz="2400" dirty="0" err="1">
                <a:solidFill>
                  <a:srgbClr val="FFFFFF"/>
                </a:solidFill>
              </a:rPr>
              <a:t>randomised</a:t>
            </a:r>
            <a:r>
              <a:rPr lang="en-US" sz="2400" dirty="0">
                <a:solidFill>
                  <a:srgbClr val="FFFFFF"/>
                </a:solidFill>
              </a:rPr>
              <a:t>, placebo controlled study</a:t>
            </a:r>
          </a:p>
        </p:txBody>
      </p:sp>
      <p:sp>
        <p:nvSpPr>
          <p:cNvPr id="3" name="Rectangle 2"/>
          <p:cNvSpPr/>
          <p:nvPr/>
        </p:nvSpPr>
        <p:spPr>
          <a:xfrm>
            <a:off x="5635177" y="6516052"/>
            <a:ext cx="34733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/>
              <a:t>Genovese</a:t>
            </a:r>
            <a:r>
              <a:rPr lang="de-DE" sz="1600" dirty="0" smtClean="0"/>
              <a:t>. Ann </a:t>
            </a:r>
            <a:r>
              <a:rPr lang="de-DE" sz="1600" dirty="0" err="1"/>
              <a:t>Rheum</a:t>
            </a:r>
            <a:r>
              <a:rPr lang="de-DE" sz="1600" dirty="0"/>
              <a:t> Dis 2013;72:863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67544" y="2348880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CONCLUSIONS</a:t>
            </a:r>
          </a:p>
          <a:p>
            <a:pPr algn="ctr"/>
            <a:r>
              <a:rPr lang="en-US" sz="2000" b="1" dirty="0"/>
              <a:t>In this study, the primary endpoint was not </a:t>
            </a:r>
            <a:r>
              <a:rPr lang="en-US" sz="2000" b="1" dirty="0" smtClean="0"/>
              <a:t>achieved. </a:t>
            </a:r>
            <a:endParaRPr lang="el-GR" sz="2000" b="1" dirty="0" smtClean="0"/>
          </a:p>
          <a:p>
            <a:pPr algn="ctr"/>
            <a:r>
              <a:rPr lang="en-US" sz="2000" dirty="0" smtClean="0"/>
              <a:t>The </a:t>
            </a:r>
            <a:r>
              <a:rPr lang="en-US" sz="2000" dirty="0"/>
              <a:t>differences in response rates </a:t>
            </a:r>
            <a:r>
              <a:rPr lang="en-US" sz="2000" dirty="0" smtClean="0"/>
              <a:t>seen between </a:t>
            </a:r>
            <a:r>
              <a:rPr lang="en-US" sz="2000" dirty="0"/>
              <a:t>active drug and placebo in ACR and DAS28 scores</a:t>
            </a:r>
            <a:r>
              <a:rPr lang="en-US" sz="2000" dirty="0" smtClean="0"/>
              <a:t>, particularly </a:t>
            </a:r>
            <a:r>
              <a:rPr lang="en-US" sz="2000" dirty="0"/>
              <a:t>in 75 mg, 150 mg and 300 mg </a:t>
            </a:r>
            <a:r>
              <a:rPr lang="en-US" sz="2000" dirty="0" smtClean="0"/>
              <a:t>subcutaneously every </a:t>
            </a:r>
            <a:r>
              <a:rPr lang="en-US" sz="2000" dirty="0"/>
              <a:t>4-week arms, have led to the initiation of further studies</a:t>
            </a:r>
            <a:r>
              <a:rPr lang="mr-IN" sz="2000" dirty="0" smtClean="0"/>
              <a:t>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631832" y="1628800"/>
            <a:ext cx="1512168" cy="625268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algn="ctr"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IL-17A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lang="en-US" sz="1600" dirty="0" err="1" smtClean="0">
                <a:solidFill>
                  <a:srgbClr val="FFFFFF"/>
                </a:solidFill>
              </a:rPr>
              <a:t>secukinumab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74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Secukinumab</a:t>
            </a:r>
            <a:r>
              <a:rPr lang="en-US" sz="2400" dirty="0" smtClean="0">
                <a:solidFill>
                  <a:srgbClr val="FFFFFF"/>
                </a:solidFill>
              </a:rPr>
              <a:t> in Active Rheumatoid Arthritis after </a:t>
            </a:r>
            <a:r>
              <a:rPr lang="en-US" sz="2400" dirty="0" err="1" smtClean="0">
                <a:solidFill>
                  <a:srgbClr val="FFFFFF"/>
                </a:solidFill>
              </a:rPr>
              <a:t>TNFi</a:t>
            </a:r>
            <a:r>
              <a:rPr lang="en-US" sz="2400" dirty="0" smtClean="0">
                <a:solidFill>
                  <a:srgbClr val="FFFFFF"/>
                </a:solidFill>
              </a:rPr>
              <a:t> failure:</a:t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A Phase III Randomized, Double-Blind, Active Comparator– and Placebo-Controlled Study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92" y="2348880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Objective. </a:t>
            </a:r>
            <a:r>
              <a:rPr lang="en-US" dirty="0"/>
              <a:t>To evaluate the efficacy and safety </a:t>
            </a:r>
            <a:r>
              <a:rPr lang="en-US" dirty="0" smtClean="0"/>
              <a:t>of </a:t>
            </a:r>
            <a:r>
              <a:rPr lang="en-US" dirty="0" err="1" smtClean="0"/>
              <a:t>secukinumab</a:t>
            </a:r>
            <a:r>
              <a:rPr lang="en-US" dirty="0" smtClean="0"/>
              <a:t> </a:t>
            </a:r>
            <a:r>
              <a:rPr lang="en-US" dirty="0"/>
              <a:t>in patients with active rheumatoid </a:t>
            </a:r>
            <a:r>
              <a:rPr lang="en-US" dirty="0" smtClean="0"/>
              <a:t>arthritis (</a:t>
            </a:r>
            <a:r>
              <a:rPr lang="en-US" dirty="0"/>
              <a:t>RA) who had an inadequate response to or </a:t>
            </a:r>
            <a:r>
              <a:rPr lang="en-US" dirty="0" smtClean="0"/>
              <a:t>intolerance of TNF </a:t>
            </a:r>
            <a:r>
              <a:rPr lang="en-US" dirty="0"/>
              <a:t>inhibitors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b="1" dirty="0"/>
              <a:t>Methods</a:t>
            </a:r>
            <a:r>
              <a:rPr lang="en-US" dirty="0"/>
              <a:t>. In this phase III study, 551 patients </a:t>
            </a:r>
            <a:r>
              <a:rPr lang="en-US" dirty="0" smtClean="0"/>
              <a:t>were randomized </a:t>
            </a:r>
            <a:r>
              <a:rPr lang="en-US" dirty="0"/>
              <a:t>(1:1:1:1) to receive intravenous </a:t>
            </a:r>
            <a:r>
              <a:rPr lang="en-US" b="1" dirty="0" err="1" smtClean="0"/>
              <a:t>secukinumab</a:t>
            </a:r>
            <a:r>
              <a:rPr lang="en-US" dirty="0" smtClean="0"/>
              <a:t> at </a:t>
            </a:r>
            <a:r>
              <a:rPr lang="en-US" dirty="0"/>
              <a:t>a dose of 10 mg/kg (at baseline and weeks 2 and 4) </a:t>
            </a:r>
            <a:r>
              <a:rPr lang="en-US" dirty="0" smtClean="0"/>
              <a:t>followed by </a:t>
            </a:r>
            <a:r>
              <a:rPr lang="en-US" dirty="0"/>
              <a:t>subcutaneous </a:t>
            </a:r>
            <a:r>
              <a:rPr lang="en-US" dirty="0" err="1"/>
              <a:t>secukinumab</a:t>
            </a:r>
            <a:r>
              <a:rPr lang="en-US" dirty="0"/>
              <a:t> at a dose of either</a:t>
            </a:r>
          </a:p>
          <a:p>
            <a:r>
              <a:rPr lang="en-US" dirty="0"/>
              <a:t>150 mg or 75 mg every 4 weeks or, alternatively, </a:t>
            </a:r>
            <a:r>
              <a:rPr lang="en-US" b="1" dirty="0" err="1" smtClean="0"/>
              <a:t>abatacept</a:t>
            </a:r>
            <a:r>
              <a:rPr lang="en-US" b="1" dirty="0" smtClean="0"/>
              <a:t> or </a:t>
            </a:r>
            <a:r>
              <a:rPr lang="en-US" b="1" dirty="0"/>
              <a:t>placebo</a:t>
            </a:r>
            <a:r>
              <a:rPr lang="en-US" dirty="0"/>
              <a:t> on the same dosing schedule.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6096" y="6525344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Blanco. A &amp; R Vol</a:t>
            </a:r>
            <a:r>
              <a:rPr lang="en-US" sz="1600" dirty="0"/>
              <a:t>. 69, </a:t>
            </a:r>
            <a:r>
              <a:rPr lang="en-US" sz="1600" dirty="0" smtClean="0"/>
              <a:t>June </a:t>
            </a:r>
            <a:r>
              <a:rPr lang="en-US" sz="1600" dirty="0"/>
              <a:t>2017, </a:t>
            </a:r>
            <a:r>
              <a:rPr lang="en-US" sz="1600" dirty="0" err="1"/>
              <a:t>pp</a:t>
            </a:r>
            <a:r>
              <a:rPr lang="en-US" sz="1600" dirty="0"/>
              <a:t> </a:t>
            </a:r>
            <a:r>
              <a:rPr lang="en-US" sz="1600" dirty="0" smtClean="0"/>
              <a:t>1144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763688" y="1772816"/>
            <a:ext cx="545534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secukinumab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vs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abatacept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vs</a:t>
            </a:r>
            <a:r>
              <a:rPr lang="en-US" b="1" dirty="0" smtClean="0">
                <a:solidFill>
                  <a:srgbClr val="FFFFFF"/>
                </a:solidFill>
              </a:rPr>
              <a:t> placebo after </a:t>
            </a:r>
            <a:r>
              <a:rPr lang="en-US" b="1" dirty="0" err="1" smtClean="0">
                <a:solidFill>
                  <a:srgbClr val="FFFFFF"/>
                </a:solidFill>
              </a:rPr>
              <a:t>TNFi</a:t>
            </a:r>
            <a:r>
              <a:rPr lang="en-US" b="1" dirty="0" smtClean="0">
                <a:solidFill>
                  <a:srgbClr val="FFFFFF"/>
                </a:solidFill>
              </a:rPr>
              <a:t> failure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8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Secukinumab</a:t>
            </a:r>
            <a:r>
              <a:rPr lang="en-US" sz="2400" dirty="0" smtClean="0">
                <a:solidFill>
                  <a:srgbClr val="FFFFFF"/>
                </a:solidFill>
              </a:rPr>
              <a:t> in Active Rheumatoid Arthritis after </a:t>
            </a:r>
            <a:r>
              <a:rPr lang="en-US" sz="2400" dirty="0" err="1" smtClean="0">
                <a:solidFill>
                  <a:srgbClr val="FFFFFF"/>
                </a:solidFill>
              </a:rPr>
              <a:t>TNFi</a:t>
            </a:r>
            <a:r>
              <a:rPr lang="en-US" sz="2400" dirty="0" smtClean="0">
                <a:solidFill>
                  <a:srgbClr val="FFFFFF"/>
                </a:solidFill>
              </a:rPr>
              <a:t> failure:</a:t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A Phase III Randomized, Double-Blind, Active Comparator– and Placebo-Controlled Study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708920"/>
            <a:ext cx="6565713" cy="29046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6096" y="6525344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Blanco. A &amp; R Vol</a:t>
            </a:r>
            <a:r>
              <a:rPr lang="en-US" sz="1600" dirty="0"/>
              <a:t>. 69, </a:t>
            </a:r>
            <a:r>
              <a:rPr lang="en-US" sz="1600" dirty="0" smtClean="0"/>
              <a:t>June </a:t>
            </a:r>
            <a:r>
              <a:rPr lang="en-US" sz="1600" dirty="0"/>
              <a:t>2017, </a:t>
            </a:r>
            <a:r>
              <a:rPr lang="en-US" sz="1600" dirty="0" err="1"/>
              <a:t>pp</a:t>
            </a:r>
            <a:r>
              <a:rPr lang="en-US" sz="1600" dirty="0"/>
              <a:t> </a:t>
            </a:r>
            <a:r>
              <a:rPr lang="en-US" sz="1600" dirty="0" smtClean="0"/>
              <a:t>1144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763688" y="1772816"/>
            <a:ext cx="545534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secukinumab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vs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abatacept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vs</a:t>
            </a:r>
            <a:r>
              <a:rPr lang="en-US" b="1" dirty="0" smtClean="0">
                <a:solidFill>
                  <a:srgbClr val="FFFFFF"/>
                </a:solidFill>
              </a:rPr>
              <a:t> placebo after </a:t>
            </a:r>
            <a:r>
              <a:rPr lang="en-US" b="1" dirty="0" err="1" smtClean="0">
                <a:solidFill>
                  <a:srgbClr val="FFFFFF"/>
                </a:solidFill>
              </a:rPr>
              <a:t>TNFi</a:t>
            </a:r>
            <a:r>
              <a:rPr lang="en-US" b="1" dirty="0" smtClean="0">
                <a:solidFill>
                  <a:srgbClr val="FFFFFF"/>
                </a:solidFill>
              </a:rPr>
              <a:t> failure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5517232"/>
            <a:ext cx="5976664" cy="533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6424" y="3429000"/>
            <a:ext cx="787395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CTLA4Ig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2320" y="3933056"/>
            <a:ext cx="954107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anti-IL17A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4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75856" y="260648"/>
            <a:ext cx="3021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EXPERIMENTAL SETUP</a:t>
            </a:r>
            <a:endParaRPr lang="el-GR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707904" y="692696"/>
            <a:ext cx="2015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CIA mouse model</a:t>
            </a:r>
            <a:endParaRPr lang="el-GR" sz="2000" dirty="0"/>
          </a:p>
        </p:txBody>
      </p:sp>
      <p:pic>
        <p:nvPicPr>
          <p:cNvPr id="1027" name="Picture 3" descr="C:\Users\Litsa\Desktop\CIA BM PMN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9150422" cy="209986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716016" y="6488668"/>
            <a:ext cx="454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Papadaki</a:t>
            </a:r>
            <a:r>
              <a:rPr lang="de-DE" dirty="0" smtClean="0"/>
              <a:t> G. </a:t>
            </a:r>
            <a:r>
              <a:rPr lang="de-DE" dirty="0" err="1" smtClean="0"/>
              <a:t>Eur</a:t>
            </a:r>
            <a:r>
              <a:rPr lang="de-DE" dirty="0" smtClean="0"/>
              <a:t> </a:t>
            </a:r>
            <a:r>
              <a:rPr lang="de-DE" dirty="0"/>
              <a:t>J </a:t>
            </a:r>
            <a:r>
              <a:rPr lang="de-DE" dirty="0" err="1"/>
              <a:t>Immunol</a:t>
            </a:r>
            <a:r>
              <a:rPr lang="de-DE" dirty="0"/>
              <a:t>. </a:t>
            </a:r>
            <a:r>
              <a:rPr lang="de-DE" dirty="0" smtClean="0"/>
              <a:t>2016;46</a:t>
            </a:r>
            <a:r>
              <a:rPr lang="de-DE" dirty="0"/>
              <a:t>(11):2542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1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2276872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Conclusion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Font typeface="Wingdings" charset="2"/>
              <a:buChar char="ü"/>
            </a:pPr>
            <a:r>
              <a:rPr lang="en-US" dirty="0" err="1" smtClean="0"/>
              <a:t>Secukinumab</a:t>
            </a:r>
            <a:r>
              <a:rPr lang="en-US" dirty="0" smtClean="0"/>
              <a:t> </a:t>
            </a:r>
            <a:r>
              <a:rPr lang="en-US" dirty="0"/>
              <a:t>at a dose of 150 </a:t>
            </a:r>
            <a:r>
              <a:rPr lang="en-US" dirty="0" smtClean="0"/>
              <a:t>mg resulted </a:t>
            </a:r>
            <a:r>
              <a:rPr lang="en-US" dirty="0"/>
              <a:t>in </a:t>
            </a:r>
            <a:r>
              <a:rPr lang="en-US" dirty="0" smtClean="0"/>
              <a:t>improvement </a:t>
            </a:r>
            <a:r>
              <a:rPr lang="en-US" dirty="0"/>
              <a:t>in signs and symptoms </a:t>
            </a:r>
            <a:r>
              <a:rPr lang="en-US" dirty="0" smtClean="0"/>
              <a:t>and reduced </a:t>
            </a:r>
            <a:r>
              <a:rPr lang="en-US" dirty="0"/>
              <a:t>disease activity in patients with active RA </a:t>
            </a:r>
            <a:r>
              <a:rPr lang="en-US" dirty="0" smtClean="0"/>
              <a:t>who had </a:t>
            </a:r>
            <a:r>
              <a:rPr lang="en-US" dirty="0"/>
              <a:t>an inadequate response to TNF inhibitors</a:t>
            </a:r>
            <a:r>
              <a:rPr lang="en-US" dirty="0" smtClean="0"/>
              <a:t>.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 smtClean="0"/>
              <a:t>Improvements observed </a:t>
            </a:r>
            <a:r>
              <a:rPr lang="en-US" b="1" dirty="0"/>
              <a:t>with </a:t>
            </a:r>
            <a:r>
              <a:rPr lang="en-US" b="1" dirty="0" err="1"/>
              <a:t>abatacept</a:t>
            </a:r>
            <a:r>
              <a:rPr lang="en-US" b="1" dirty="0"/>
              <a:t> were numerically </a:t>
            </a:r>
            <a:r>
              <a:rPr lang="en-US" b="1" dirty="0" smtClean="0"/>
              <a:t>higher than with </a:t>
            </a:r>
            <a:r>
              <a:rPr lang="en-US" b="1" dirty="0" err="1" smtClean="0"/>
              <a:t>secukinumab</a:t>
            </a:r>
            <a:r>
              <a:rPr lang="en-US" dirty="0" smtClean="0"/>
              <a:t>. 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 smtClean="0"/>
              <a:t>No </a:t>
            </a:r>
            <a:r>
              <a:rPr lang="en-US" b="1" dirty="0"/>
              <a:t>incremental benefit </a:t>
            </a:r>
            <a:r>
              <a:rPr lang="en-US" b="1" dirty="0" smtClean="0"/>
              <a:t>of IL</a:t>
            </a:r>
            <a:r>
              <a:rPr lang="en-US" b="1" dirty="0"/>
              <a:t>-17A inhibition was seen over other agents </a:t>
            </a:r>
            <a:r>
              <a:rPr lang="en-US" b="1" dirty="0" smtClean="0"/>
              <a:t>currently approved </a:t>
            </a:r>
            <a:r>
              <a:rPr lang="en-US" b="1" dirty="0"/>
              <a:t>for use in patients in whom TNF </a:t>
            </a:r>
            <a:r>
              <a:rPr lang="en-US" b="1" dirty="0" smtClean="0"/>
              <a:t>inhibitors have </a:t>
            </a:r>
            <a:r>
              <a:rPr lang="en-US" b="1" dirty="0"/>
              <a:t>failed. </a:t>
            </a:r>
            <a:endParaRPr lang="en-US" b="1" dirty="0" smtClean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These </a:t>
            </a:r>
            <a:r>
              <a:rPr lang="en-US" dirty="0"/>
              <a:t>data, along with the findings </a:t>
            </a:r>
            <a:r>
              <a:rPr lang="en-US" dirty="0" smtClean="0"/>
              <a:t>from phase </a:t>
            </a:r>
            <a:r>
              <a:rPr lang="en-US" dirty="0"/>
              <a:t>II studies </a:t>
            </a:r>
            <a:r>
              <a:rPr lang="en-US" dirty="0" smtClean="0"/>
              <a:t>and </a:t>
            </a:r>
            <a:r>
              <a:rPr lang="en-US" dirty="0"/>
              <a:t>data related to the use </a:t>
            </a:r>
            <a:r>
              <a:rPr lang="en-US" dirty="0" smtClean="0"/>
              <a:t>of other </a:t>
            </a:r>
            <a:r>
              <a:rPr lang="en-US" dirty="0"/>
              <a:t>anti–IL-17A agents </a:t>
            </a:r>
            <a:r>
              <a:rPr lang="en-US" b="1" dirty="0" smtClean="0"/>
              <a:t>suggest </a:t>
            </a:r>
            <a:r>
              <a:rPr lang="en-US" b="1" dirty="0"/>
              <a:t>that IL-</a:t>
            </a:r>
            <a:r>
              <a:rPr lang="en-US" b="1" dirty="0" smtClean="0"/>
              <a:t>17A plays </a:t>
            </a:r>
            <a:r>
              <a:rPr lang="en-US" b="1" dirty="0"/>
              <a:t>a lesser role in the pathogenesis of RA. </a:t>
            </a:r>
            <a:endParaRPr lang="en-US" b="1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tx1"/>
          </a:solidFill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Limited clinical efficacy of IL-17A as compared to CTLA4-Ig in RA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3688" y="1772816"/>
            <a:ext cx="545534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secukinumab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vs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abatacept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vs</a:t>
            </a:r>
            <a:r>
              <a:rPr lang="en-US" b="1" dirty="0" smtClean="0">
                <a:solidFill>
                  <a:srgbClr val="FFFFFF"/>
                </a:solidFill>
              </a:rPr>
              <a:t> placebo after </a:t>
            </a:r>
            <a:r>
              <a:rPr lang="en-US" b="1" dirty="0" err="1" smtClean="0">
                <a:solidFill>
                  <a:srgbClr val="FFFFFF"/>
                </a:solidFill>
              </a:rPr>
              <a:t>TNFi</a:t>
            </a:r>
            <a:r>
              <a:rPr lang="en-US" b="1" dirty="0" smtClean="0">
                <a:solidFill>
                  <a:srgbClr val="FFFFFF"/>
                </a:solidFill>
              </a:rPr>
              <a:t> failure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6096" y="6525344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Blanco. A &amp; R Vol</a:t>
            </a:r>
            <a:r>
              <a:rPr lang="en-US" sz="1600" dirty="0"/>
              <a:t>. 69, </a:t>
            </a:r>
            <a:r>
              <a:rPr lang="en-US" sz="1600" dirty="0" smtClean="0"/>
              <a:t>June </a:t>
            </a:r>
            <a:r>
              <a:rPr lang="en-US" sz="1600" dirty="0"/>
              <a:t>2017, </a:t>
            </a:r>
            <a:r>
              <a:rPr lang="en-US" sz="1600" dirty="0" err="1"/>
              <a:t>pp</a:t>
            </a:r>
            <a:r>
              <a:rPr lang="en-US" sz="1600" dirty="0"/>
              <a:t> </a:t>
            </a:r>
            <a:r>
              <a:rPr lang="en-US" sz="1600" dirty="0" smtClean="0"/>
              <a:t>1144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544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en-US" sz="3600" dirty="0" smtClean="0"/>
              <a:t>Kinase inhibitors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363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306288"/>
            <a:ext cx="8229600" cy="1143000"/>
          </a:xfrm>
        </p:spPr>
        <p:txBody>
          <a:bodyPr/>
          <a:lstStyle/>
          <a:p>
            <a:r>
              <a:rPr lang="en-US" sz="3600" dirty="0" smtClean="0"/>
              <a:t>MAP </a:t>
            </a:r>
            <a:r>
              <a:rPr lang="en-US" sz="3600" smtClean="0"/>
              <a:t>Kinase inhibitors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0728"/>
            <a:ext cx="6732612" cy="5557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608" y="2204864"/>
            <a:ext cx="6696744" cy="345638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88224" y="3861048"/>
            <a:ext cx="1008112" cy="36004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56584" y="6577607"/>
            <a:ext cx="3887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Firestein</a:t>
            </a:r>
            <a:r>
              <a:rPr lang="en-US" sz="1400" dirty="0" smtClean="0"/>
              <a:t>. Nat </a:t>
            </a:r>
            <a:r>
              <a:rPr lang="en-US" sz="1400" dirty="0" err="1"/>
              <a:t>Clin</a:t>
            </a:r>
            <a:r>
              <a:rPr lang="en-US" sz="1400" dirty="0"/>
              <a:t> </a:t>
            </a:r>
            <a:r>
              <a:rPr lang="en-US" sz="1400" dirty="0" err="1"/>
              <a:t>Pract</a:t>
            </a:r>
            <a:r>
              <a:rPr lang="en-US" sz="1400" dirty="0"/>
              <a:t> </a:t>
            </a:r>
            <a:r>
              <a:rPr lang="en-US" sz="1400" dirty="0" err="1" smtClean="0"/>
              <a:t>Rheumatol</a:t>
            </a:r>
            <a:r>
              <a:rPr lang="en-US" sz="1400" dirty="0"/>
              <a:t> </a:t>
            </a:r>
            <a:r>
              <a:rPr lang="is-IS" sz="1400" dirty="0" smtClean="0"/>
              <a:t>2007;3</a:t>
            </a:r>
            <a:r>
              <a:rPr lang="is-IS" sz="1400" dirty="0"/>
              <a:t>:651–60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750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Prevention of the Onset and Progression of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Collagen-Induced Arthritis in Rats by the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Potent p38 Mitogen-Activated Protein Kinase Inhibitor FR167653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5616" y="1628800"/>
            <a:ext cx="705678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Clinical findings in rats with collagen-induced arthritis (CIA), showing the prophylactic effect </a:t>
            </a:r>
            <a:r>
              <a:rPr lang="en-US" b="1" dirty="0"/>
              <a:t>(</a:t>
            </a:r>
            <a:r>
              <a:rPr lang="en-US" b="1" dirty="0" smtClean="0"/>
              <a:t>A) </a:t>
            </a:r>
            <a:r>
              <a:rPr lang="en-US" dirty="0"/>
              <a:t>and therapeutic effect </a:t>
            </a:r>
            <a:r>
              <a:rPr lang="en-US" b="1" dirty="0"/>
              <a:t>(</a:t>
            </a:r>
            <a:r>
              <a:rPr lang="en-US" b="1" dirty="0" smtClean="0"/>
              <a:t>C) </a:t>
            </a:r>
            <a:r>
              <a:rPr lang="en-US" dirty="0"/>
              <a:t>of FR167653.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431772" cy="30363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44616" y="647148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A &amp; R </a:t>
            </a:r>
            <a:r>
              <a:rPr lang="is-IS" sz="1400" dirty="0" smtClean="0"/>
              <a:t>Vol</a:t>
            </a:r>
            <a:r>
              <a:rPr lang="is-IS" sz="1400" dirty="0"/>
              <a:t>. 48, No. 9, September 2003, pp 2670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23528" y="5301208"/>
            <a:ext cx="842493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1" dirty="0"/>
              <a:t>Conclusion. </a:t>
            </a:r>
            <a:endParaRPr lang="en-US" b="1" i="1" dirty="0" smtClean="0"/>
          </a:p>
          <a:p>
            <a:pPr algn="ctr"/>
            <a:r>
              <a:rPr lang="en-US" dirty="0" smtClean="0"/>
              <a:t>FR167653 </a:t>
            </a:r>
            <a:r>
              <a:rPr lang="en-US" dirty="0"/>
              <a:t>prevents the onset of </a:t>
            </a:r>
            <a:r>
              <a:rPr lang="en-US" dirty="0" smtClean="0"/>
              <a:t>arthritis in </a:t>
            </a:r>
            <a:r>
              <a:rPr lang="en-US" dirty="0"/>
              <a:t>a prophylactic treatment model and </a:t>
            </a:r>
            <a:r>
              <a:rPr lang="en-US" dirty="0" smtClean="0"/>
              <a:t>suppresses the </a:t>
            </a:r>
            <a:r>
              <a:rPr lang="en-US" dirty="0"/>
              <a:t>progression of joint destruction in a </a:t>
            </a:r>
            <a:r>
              <a:rPr lang="en-US" dirty="0" smtClean="0"/>
              <a:t>therapeutic treatment </a:t>
            </a:r>
            <a:r>
              <a:rPr lang="en-US" dirty="0"/>
              <a:t>model, </a:t>
            </a:r>
            <a:r>
              <a:rPr lang="en-US" b="1" dirty="0"/>
              <a:t>suggesting that p38 MAPK is </a:t>
            </a:r>
            <a:r>
              <a:rPr lang="en-US" b="1" dirty="0" smtClean="0"/>
              <a:t>a potential </a:t>
            </a:r>
            <a:r>
              <a:rPr lang="en-US" b="1" dirty="0"/>
              <a:t>therapeutic target for rheumatoid arthritis</a:t>
            </a:r>
          </a:p>
        </p:txBody>
      </p:sp>
    </p:spTree>
    <p:extLst>
      <p:ext uri="{BB962C8B-B14F-4D97-AF65-F5344CB8AC3E}">
        <p14:creationId xmlns:p14="http://schemas.microsoft.com/office/powerpoint/2010/main" val="368082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  <a:solidFill>
            <a:schemeClr val="tx1"/>
          </a:solidFill>
        </p:spPr>
        <p:txBody>
          <a:bodyPr/>
          <a:lstStyle/>
          <a:p>
            <a:r>
              <a:rPr lang="en-US" sz="2400" dirty="0" err="1">
                <a:solidFill>
                  <a:schemeClr val="bg1"/>
                </a:solidFill>
              </a:rPr>
              <a:t>Pamapimod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 </a:t>
            </a:r>
            <a:r>
              <a:rPr lang="en-US" sz="2400" dirty="0">
                <a:solidFill>
                  <a:schemeClr val="bg1"/>
                </a:solidFill>
              </a:rPr>
              <a:t>p38 MAP Kinase Inhibitor, in a Double-Blind,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Methotrexate-Controlled Study of Patients </a:t>
            </a:r>
            <a:r>
              <a:rPr lang="en-US" sz="2400" dirty="0" smtClean="0">
                <a:solidFill>
                  <a:schemeClr val="bg1"/>
                </a:solidFill>
              </a:rPr>
              <a:t>With Active </a:t>
            </a:r>
            <a:r>
              <a:rPr lang="en-US" sz="2400" dirty="0">
                <a:solidFill>
                  <a:schemeClr val="bg1"/>
                </a:solidFill>
              </a:rPr>
              <a:t>Rheumatoid Arthritis</a:t>
            </a:r>
          </a:p>
        </p:txBody>
      </p:sp>
      <p:sp>
        <p:nvSpPr>
          <p:cNvPr id="3" name="Rectangle 2"/>
          <p:cNvSpPr/>
          <p:nvPr/>
        </p:nvSpPr>
        <p:spPr>
          <a:xfrm>
            <a:off x="6444208" y="645333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Cohen. A &amp; R 2009</a:t>
            </a:r>
            <a:r>
              <a:rPr lang="en-US" dirty="0"/>
              <a:t>, </a:t>
            </a:r>
            <a:r>
              <a:rPr lang="en-US" dirty="0" smtClean="0"/>
              <a:t>p</a:t>
            </a:r>
            <a:r>
              <a:rPr lang="el-GR" dirty="0" smtClean="0"/>
              <a:t> </a:t>
            </a:r>
            <a:r>
              <a:rPr lang="en-US" dirty="0" smtClean="0"/>
              <a:t>335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1700808"/>
            <a:ext cx="7776864" cy="12311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i="1" dirty="0"/>
              <a:t>Objective. </a:t>
            </a:r>
          </a:p>
          <a:p>
            <a:pPr algn="ctr"/>
            <a:r>
              <a:rPr lang="en-US" dirty="0" smtClean="0"/>
              <a:t>To </a:t>
            </a:r>
            <a:r>
              <a:rPr lang="en-US" dirty="0"/>
              <a:t>determine the efficacy and safety </a:t>
            </a:r>
            <a:r>
              <a:rPr lang="en-US" dirty="0" smtClean="0"/>
              <a:t>of </a:t>
            </a:r>
            <a:r>
              <a:rPr lang="en-US" dirty="0" err="1" smtClean="0"/>
              <a:t>pamapimod</a:t>
            </a:r>
            <a:r>
              <a:rPr lang="en-US" dirty="0" smtClean="0"/>
              <a:t> </a:t>
            </a:r>
            <a:r>
              <a:rPr lang="en-US" dirty="0"/>
              <a:t>(a selective inhibitor of the </a:t>
            </a:r>
            <a:r>
              <a:rPr lang="el-GR" dirty="0" smtClean="0"/>
              <a:t>α-</a:t>
            </a:r>
            <a:r>
              <a:rPr lang="en-US" dirty="0" smtClean="0"/>
              <a:t>isoform of p38 </a:t>
            </a:r>
            <a:r>
              <a:rPr lang="en-US" dirty="0"/>
              <a:t>MAP kinase) as </a:t>
            </a:r>
            <a:r>
              <a:rPr lang="en-US" dirty="0" err="1"/>
              <a:t>monotherapy</a:t>
            </a:r>
            <a:r>
              <a:rPr lang="en-US" dirty="0"/>
              <a:t> in comparison </a:t>
            </a:r>
            <a:r>
              <a:rPr lang="en-US" dirty="0" smtClean="0"/>
              <a:t>with methotrexate </a:t>
            </a:r>
            <a:r>
              <a:rPr lang="en-US" dirty="0"/>
              <a:t>(MTX) treatment in adult patients </a:t>
            </a:r>
            <a:r>
              <a:rPr lang="en-US" dirty="0" smtClean="0"/>
              <a:t>with active </a:t>
            </a:r>
            <a:r>
              <a:rPr lang="en-US" dirty="0"/>
              <a:t>rheumatoid arthritis (RA).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361" t="93714" r="9101" b="479"/>
          <a:stretch/>
        </p:blipFill>
        <p:spPr>
          <a:xfrm>
            <a:off x="1038982" y="5888595"/>
            <a:ext cx="7272871" cy="327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9599" b="51830"/>
          <a:stretch/>
        </p:blipFill>
        <p:spPr>
          <a:xfrm>
            <a:off x="1979712" y="3356992"/>
            <a:ext cx="4119479" cy="2425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31832" y="3205168"/>
            <a:ext cx="1512168" cy="897683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p38 MAP Kinase </a:t>
            </a:r>
            <a:r>
              <a:rPr lang="en-US" sz="1600" dirty="0" smtClean="0">
                <a:solidFill>
                  <a:schemeClr val="bg1"/>
                </a:solidFill>
              </a:rPr>
              <a:t>Inhibitor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lang="en-US" sz="1600" dirty="0" err="1" smtClean="0">
                <a:solidFill>
                  <a:srgbClr val="FFFFFF"/>
                </a:solidFill>
              </a:rPr>
              <a:t>pamapimod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47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  <a:solidFill>
            <a:schemeClr val="tx1"/>
          </a:solidFill>
        </p:spPr>
        <p:txBody>
          <a:bodyPr/>
          <a:lstStyle/>
          <a:p>
            <a:r>
              <a:rPr lang="en-US" sz="2400" dirty="0" err="1">
                <a:solidFill>
                  <a:schemeClr val="bg1"/>
                </a:solidFill>
              </a:rPr>
              <a:t>Pamapimod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 </a:t>
            </a:r>
            <a:r>
              <a:rPr lang="en-US" sz="2400" dirty="0">
                <a:solidFill>
                  <a:schemeClr val="bg1"/>
                </a:solidFill>
              </a:rPr>
              <a:t>p38 MAP Kinase Inhibitor, in a Double-Blind,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Methotrexate-Controlled Study of Patients </a:t>
            </a:r>
            <a:r>
              <a:rPr lang="en-US" sz="2400" dirty="0" smtClean="0">
                <a:solidFill>
                  <a:schemeClr val="bg1"/>
                </a:solidFill>
              </a:rPr>
              <a:t>With Active </a:t>
            </a:r>
            <a:r>
              <a:rPr lang="en-US" sz="2400" dirty="0">
                <a:solidFill>
                  <a:schemeClr val="bg1"/>
                </a:solidFill>
              </a:rPr>
              <a:t>Rheumatoid Arthritis</a:t>
            </a:r>
          </a:p>
        </p:txBody>
      </p:sp>
      <p:sp>
        <p:nvSpPr>
          <p:cNvPr id="3" name="Rectangle 2"/>
          <p:cNvSpPr/>
          <p:nvPr/>
        </p:nvSpPr>
        <p:spPr>
          <a:xfrm>
            <a:off x="6444208" y="645333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Cohen. A &amp; R 2009</a:t>
            </a:r>
            <a:r>
              <a:rPr lang="en-US" dirty="0"/>
              <a:t>, </a:t>
            </a:r>
            <a:r>
              <a:rPr lang="en-US" dirty="0" smtClean="0"/>
              <a:t>p</a:t>
            </a:r>
            <a:r>
              <a:rPr lang="el-GR" dirty="0" smtClean="0"/>
              <a:t> </a:t>
            </a:r>
            <a:r>
              <a:rPr lang="en-US" dirty="0" smtClean="0"/>
              <a:t>335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1600" y="1628800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Conclusion</a:t>
            </a:r>
            <a:r>
              <a:rPr lang="el-GR" sz="2000" b="1" i="1" dirty="0"/>
              <a:t>:</a:t>
            </a:r>
            <a:endParaRPr lang="el-GR" sz="2000" b="1" i="1" dirty="0" smtClean="0"/>
          </a:p>
          <a:p>
            <a:pPr algn="ctr"/>
            <a:r>
              <a:rPr lang="en-US" sz="2000" dirty="0" smtClean="0"/>
              <a:t>The </a:t>
            </a:r>
            <a:r>
              <a:rPr lang="en-US" sz="2000" dirty="0"/>
              <a:t>present results showed that </a:t>
            </a:r>
            <a:r>
              <a:rPr lang="en-US" sz="2000" dirty="0" err="1" smtClean="0"/>
              <a:t>pamapimod</a:t>
            </a:r>
            <a:r>
              <a:rPr lang="el-GR" sz="2000" dirty="0" smtClean="0"/>
              <a:t> </a:t>
            </a:r>
            <a:r>
              <a:rPr lang="en-US" sz="2000" dirty="0" smtClean="0"/>
              <a:t>was </a:t>
            </a:r>
            <a:r>
              <a:rPr lang="en-US" sz="2000" dirty="0"/>
              <a:t>not as effective as MTX in the treatment </a:t>
            </a:r>
            <a:r>
              <a:rPr lang="en-US" sz="2000" dirty="0" smtClean="0"/>
              <a:t>of</a:t>
            </a:r>
            <a:r>
              <a:rPr lang="el-GR" sz="2000" dirty="0" smtClean="0"/>
              <a:t> </a:t>
            </a:r>
            <a:r>
              <a:rPr lang="en-US" sz="2000" dirty="0" smtClean="0"/>
              <a:t>active </a:t>
            </a:r>
            <a:r>
              <a:rPr lang="en-US" sz="2000" dirty="0"/>
              <a:t>RA.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1832" y="3205168"/>
            <a:ext cx="1512168" cy="897683"/>
          </a:xfrm>
          <a:prstGeom prst="roundRect">
            <a:avLst/>
          </a:prstGeom>
          <a:solidFill>
            <a:srgbClr val="F2931C"/>
          </a:solidFill>
          <a:ln w="285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ctr" anchorCtr="1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p38 MAP Kinase </a:t>
            </a:r>
            <a:r>
              <a:rPr lang="en-US" sz="1600" dirty="0" smtClean="0">
                <a:solidFill>
                  <a:schemeClr val="bg1"/>
                </a:solidFill>
              </a:rPr>
              <a:t>Inhibitor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lang="en-US" sz="1600" dirty="0" err="1" smtClean="0">
                <a:solidFill>
                  <a:srgbClr val="FFFFFF"/>
                </a:solidFill>
              </a:rPr>
              <a:t>pamapimod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98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  <a:solidFill>
            <a:schemeClr val="tx1"/>
          </a:solidFill>
        </p:spPr>
        <p:txBody>
          <a:bodyPr/>
          <a:lstStyle/>
          <a:p>
            <a:r>
              <a:rPr lang="en-US" sz="2400" dirty="0" err="1">
                <a:solidFill>
                  <a:schemeClr val="bg1"/>
                </a:solidFill>
              </a:rPr>
              <a:t>Pamapimod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 </a:t>
            </a:r>
            <a:r>
              <a:rPr lang="en-US" sz="2400" dirty="0">
                <a:solidFill>
                  <a:schemeClr val="bg1"/>
                </a:solidFill>
              </a:rPr>
              <a:t>p38 MAP Kinase Inhibitor, in a Double-Blind,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Methotrexate-Controlled Study of Patients </a:t>
            </a:r>
            <a:r>
              <a:rPr lang="en-US" sz="2400" dirty="0" smtClean="0">
                <a:solidFill>
                  <a:schemeClr val="bg1"/>
                </a:solidFill>
              </a:rPr>
              <a:t>With Active </a:t>
            </a:r>
            <a:r>
              <a:rPr lang="en-US" sz="2400" dirty="0">
                <a:solidFill>
                  <a:schemeClr val="bg1"/>
                </a:solidFill>
              </a:rPr>
              <a:t>Rheumatoid Arthritis</a:t>
            </a:r>
          </a:p>
        </p:txBody>
      </p:sp>
      <p:sp>
        <p:nvSpPr>
          <p:cNvPr id="3" name="Rectangle 2"/>
          <p:cNvSpPr/>
          <p:nvPr/>
        </p:nvSpPr>
        <p:spPr>
          <a:xfrm>
            <a:off x="6448082" y="2636912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Cohen. A &amp; R 2009</a:t>
            </a:r>
            <a:r>
              <a:rPr lang="en-US" dirty="0"/>
              <a:t>, </a:t>
            </a:r>
            <a:r>
              <a:rPr lang="en-US" dirty="0" smtClean="0"/>
              <a:t>p</a:t>
            </a:r>
            <a:r>
              <a:rPr lang="el-GR" dirty="0" smtClean="0"/>
              <a:t> </a:t>
            </a:r>
            <a:r>
              <a:rPr lang="en-US" dirty="0" smtClean="0"/>
              <a:t>335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1600" y="1628800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Conclusion</a:t>
            </a:r>
            <a:r>
              <a:rPr lang="el-GR" sz="2000" b="1" i="1" dirty="0"/>
              <a:t>:</a:t>
            </a:r>
            <a:endParaRPr lang="el-GR" sz="2000" b="1" i="1" dirty="0" smtClean="0"/>
          </a:p>
          <a:p>
            <a:pPr algn="ctr"/>
            <a:r>
              <a:rPr lang="en-US" sz="2000" dirty="0" smtClean="0"/>
              <a:t>The </a:t>
            </a:r>
            <a:r>
              <a:rPr lang="en-US" sz="2000" dirty="0"/>
              <a:t>present results showed that </a:t>
            </a:r>
            <a:r>
              <a:rPr lang="en-US" sz="2000" dirty="0" err="1" smtClean="0"/>
              <a:t>pamapimod</a:t>
            </a:r>
            <a:r>
              <a:rPr lang="el-GR" sz="2000" dirty="0" smtClean="0"/>
              <a:t> </a:t>
            </a:r>
            <a:r>
              <a:rPr lang="en-US" sz="2000" dirty="0" smtClean="0"/>
              <a:t>was </a:t>
            </a:r>
            <a:r>
              <a:rPr lang="en-US" sz="2000" dirty="0"/>
              <a:t>not as effective as MTX in the treatment </a:t>
            </a:r>
            <a:r>
              <a:rPr lang="en-US" sz="2000" dirty="0" smtClean="0"/>
              <a:t>of</a:t>
            </a:r>
            <a:r>
              <a:rPr lang="el-GR" sz="2000" dirty="0" smtClean="0"/>
              <a:t> </a:t>
            </a:r>
            <a:r>
              <a:rPr lang="en-US" sz="2000" dirty="0" smtClean="0"/>
              <a:t>active </a:t>
            </a:r>
            <a:r>
              <a:rPr lang="en-US" sz="2000" dirty="0"/>
              <a:t>RA.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65349" y="5517232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Damjanof</a:t>
            </a:r>
            <a:r>
              <a:rPr lang="en-US" dirty="0" smtClean="0"/>
              <a:t>. </a:t>
            </a:r>
            <a:r>
              <a:rPr lang="el-GR" dirty="0" smtClean="0"/>
              <a:t>Α &amp; Ρ </a:t>
            </a:r>
            <a:r>
              <a:rPr lang="en-US" dirty="0" smtClean="0"/>
              <a:t>2009</a:t>
            </a:r>
            <a:r>
              <a:rPr lang="en-US" dirty="0"/>
              <a:t>, </a:t>
            </a:r>
            <a:r>
              <a:rPr lang="en-US" dirty="0" err="1"/>
              <a:t>pp</a:t>
            </a:r>
            <a:r>
              <a:rPr lang="en-US" dirty="0"/>
              <a:t> 1232</a:t>
            </a:r>
          </a:p>
        </p:txBody>
      </p:sp>
      <p:sp>
        <p:nvSpPr>
          <p:cNvPr id="8" name="Rectangle 7"/>
          <p:cNvSpPr/>
          <p:nvPr/>
        </p:nvSpPr>
        <p:spPr>
          <a:xfrm>
            <a:off x="683568" y="4221088"/>
            <a:ext cx="817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Conclusion. </a:t>
            </a:r>
            <a:r>
              <a:rPr lang="en-US" dirty="0"/>
              <a:t>The modest clinical efficacy plus </a:t>
            </a:r>
            <a:r>
              <a:rPr lang="en-US" dirty="0" smtClean="0"/>
              <a:t>the transient </a:t>
            </a:r>
            <a:r>
              <a:rPr lang="en-US" dirty="0"/>
              <a:t>suppression of biomarkers of </a:t>
            </a:r>
            <a:r>
              <a:rPr lang="en-US" dirty="0" smtClean="0"/>
              <a:t>inflammation observed </a:t>
            </a:r>
            <a:r>
              <a:rPr lang="en-US" dirty="0"/>
              <a:t>in this study </a:t>
            </a:r>
            <a:r>
              <a:rPr lang="en-US" sz="2400" b="1" i="1" dirty="0"/>
              <a:t>suggest that p38 MAPK </a:t>
            </a:r>
            <a:r>
              <a:rPr lang="en-US" sz="2400" b="1" i="1" dirty="0" smtClean="0"/>
              <a:t>inhibition may </a:t>
            </a:r>
            <a:r>
              <a:rPr lang="en-US" sz="2400" b="1" i="1" dirty="0"/>
              <a:t>not provide meaningful, sustained </a:t>
            </a:r>
            <a:r>
              <a:rPr lang="en-US" sz="2400" b="1" i="1" dirty="0" smtClean="0"/>
              <a:t>suppression of </a:t>
            </a:r>
            <a:r>
              <a:rPr lang="en-US" sz="2400" b="1" i="1" dirty="0"/>
              <a:t>the chronic inflammation seen in RA</a:t>
            </a:r>
          </a:p>
        </p:txBody>
      </p:sp>
    </p:spTree>
    <p:extLst>
      <p:ext uri="{BB962C8B-B14F-4D97-AF65-F5344CB8AC3E}">
        <p14:creationId xmlns:p14="http://schemas.microsoft.com/office/powerpoint/2010/main" val="46514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rgbClr val="FFFFFF"/>
                </a:solidFill>
              </a:rPr>
              <a:t>p</a:t>
            </a:r>
            <a:r>
              <a:rPr lang="en-US" sz="3200" dirty="0" smtClean="0">
                <a:solidFill>
                  <a:srgbClr val="FFFFFF"/>
                </a:solidFill>
              </a:rPr>
              <a:t>38a Kinase and </a:t>
            </a:r>
            <a:r>
              <a:rPr lang="en-US" sz="3200" smtClean="0">
                <a:solidFill>
                  <a:srgbClr val="FFFFFF"/>
                </a:solidFill>
              </a:rPr>
              <a:t>Syk </a:t>
            </a:r>
            <a:r>
              <a:rPr lang="en-US" sz="3200" dirty="0" smtClean="0">
                <a:solidFill>
                  <a:srgbClr val="FFFFFF"/>
                </a:solidFill>
              </a:rPr>
              <a:t>inhibitors: case closed?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196752"/>
            <a:ext cx="784887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000" dirty="0">
                <a:solidFill>
                  <a:srgbClr val="FFFFFF"/>
                </a:solidFill>
              </a:rPr>
              <a:t>At least 22 different p38 inhibitors have been investigated </a:t>
            </a:r>
            <a:r>
              <a:rPr lang="en-US" sz="2000" dirty="0" smtClean="0">
                <a:solidFill>
                  <a:srgbClr val="FFFFFF"/>
                </a:solidFill>
              </a:rPr>
              <a:t>in phase </a:t>
            </a:r>
            <a:r>
              <a:rPr lang="en-US" sz="2000" dirty="0">
                <a:solidFill>
                  <a:srgbClr val="FFFFFF"/>
                </a:solidFill>
              </a:rPr>
              <a:t>I/II clinical trials for a variety of clinical indications </a:t>
            </a:r>
            <a:r>
              <a:rPr lang="en-US" sz="2000" dirty="0" smtClean="0">
                <a:solidFill>
                  <a:srgbClr val="FFFFFF"/>
                </a:solidFill>
              </a:rPr>
              <a:t>and </a:t>
            </a:r>
            <a:r>
              <a:rPr lang="en-US" sz="2000" b="1" dirty="0" smtClean="0">
                <a:solidFill>
                  <a:srgbClr val="FFFFFF"/>
                </a:solidFill>
              </a:rPr>
              <a:t>none </a:t>
            </a:r>
            <a:r>
              <a:rPr lang="en-US" sz="2000" b="1" dirty="0">
                <a:solidFill>
                  <a:srgbClr val="FFFFFF"/>
                </a:solidFill>
              </a:rPr>
              <a:t>have progressed to phase III. </a:t>
            </a:r>
            <a:endParaRPr lang="en-US" sz="2000" b="1" dirty="0" smtClean="0">
              <a:solidFill>
                <a:srgbClr val="FFFFFF"/>
              </a:solidFill>
            </a:endParaRP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>
                <a:solidFill>
                  <a:srgbClr val="FFFFFF"/>
                </a:solidFill>
              </a:rPr>
              <a:t>WHAT HAS GONE WRONG</a:t>
            </a:r>
            <a:r>
              <a:rPr lang="en-US" sz="2000" dirty="0" smtClean="0">
                <a:solidFill>
                  <a:srgbClr val="FFFFFF"/>
                </a:solidFill>
              </a:rPr>
              <a:t>? While </a:t>
            </a:r>
            <a:r>
              <a:rPr lang="en-US" sz="2000" dirty="0">
                <a:solidFill>
                  <a:srgbClr val="FFFFFF"/>
                </a:solidFill>
              </a:rPr>
              <a:t>many p38a inhibitors have been evaluated in phase I/</a:t>
            </a:r>
            <a:r>
              <a:rPr lang="en-US" sz="2000" dirty="0" smtClean="0">
                <a:solidFill>
                  <a:srgbClr val="FFFFFF"/>
                </a:solidFill>
              </a:rPr>
              <a:t>II clinical </a:t>
            </a:r>
            <a:r>
              <a:rPr lang="en-US" sz="2000" dirty="0">
                <a:solidFill>
                  <a:srgbClr val="FFFFFF"/>
                </a:solidFill>
              </a:rPr>
              <a:t>trials, the relative lack of therapeutic efficacy in RA </a:t>
            </a:r>
            <a:r>
              <a:rPr lang="en-US" sz="2000" dirty="0" smtClean="0">
                <a:solidFill>
                  <a:srgbClr val="FFFFFF"/>
                </a:solidFill>
              </a:rPr>
              <a:t>was </a:t>
            </a:r>
            <a:r>
              <a:rPr lang="en-US" sz="2000" dirty="0">
                <a:solidFill>
                  <a:srgbClr val="FFFFFF"/>
                </a:solidFill>
              </a:rPr>
              <a:t>a major surprise and unexpected. It is not clear why they </a:t>
            </a:r>
            <a:r>
              <a:rPr lang="en-US" sz="2000" dirty="0" smtClean="0">
                <a:solidFill>
                  <a:srgbClr val="FFFFFF"/>
                </a:solidFill>
              </a:rPr>
              <a:t>have failed.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Dosing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</a:rPr>
              <a:t>Biodistribution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Relevance of the animal models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Redundant Kinases networks 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7068" y="6488668"/>
            <a:ext cx="447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Firestein</a:t>
            </a:r>
            <a:r>
              <a:rPr lang="en-US" dirty="0" smtClean="0">
                <a:solidFill>
                  <a:srgbClr val="FFFFFF"/>
                </a:solidFill>
              </a:rPr>
              <a:t>. Ann </a:t>
            </a:r>
            <a:r>
              <a:rPr lang="en-US" dirty="0">
                <a:solidFill>
                  <a:srgbClr val="FFFFFF"/>
                </a:solidFill>
              </a:rPr>
              <a:t>Rheum Dis 2010;69(</a:t>
            </a:r>
            <a:r>
              <a:rPr lang="en-US" dirty="0" err="1">
                <a:solidFill>
                  <a:srgbClr val="FFFFFF"/>
                </a:solidFill>
              </a:rPr>
              <a:t>Suppl</a:t>
            </a:r>
            <a:r>
              <a:rPr lang="en-US" dirty="0">
                <a:solidFill>
                  <a:srgbClr val="FFFFFF"/>
                </a:solidFill>
              </a:rPr>
              <a:t> I):i77</a:t>
            </a:r>
          </a:p>
        </p:txBody>
      </p:sp>
    </p:spTree>
    <p:extLst>
      <p:ext uri="{BB962C8B-B14F-4D97-AF65-F5344CB8AC3E}">
        <p14:creationId xmlns:p14="http://schemas.microsoft.com/office/powerpoint/2010/main" val="228460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5943"/>
            <a:ext cx="7886700" cy="91776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l-GR" sz="2400" dirty="0" smtClean="0">
                <a:solidFill>
                  <a:srgbClr val="C00000"/>
                </a:solidFill>
                <a:latin typeface="+mn-lt"/>
              </a:rPr>
              <a:t>Διαφορετικές </a:t>
            </a:r>
            <a:r>
              <a:rPr lang="el-GR" sz="2400" dirty="0" err="1" smtClean="0">
                <a:solidFill>
                  <a:srgbClr val="C00000"/>
                </a:solidFill>
                <a:latin typeface="+mn-lt"/>
              </a:rPr>
              <a:t>κυτταροκίνες</a:t>
            </a:r>
            <a:r>
              <a:rPr lang="el-GR" sz="2400" dirty="0" smtClean="0">
                <a:solidFill>
                  <a:srgbClr val="C00000"/>
                </a:solidFill>
                <a:latin typeface="+mn-lt"/>
              </a:rPr>
              <a:t> σηματοδοτούν μέσω διαφορετικών 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JAK/STAT </a:t>
            </a:r>
            <a:r>
              <a:rPr lang="el-GR" sz="2400" dirty="0" smtClean="0">
                <a:solidFill>
                  <a:srgbClr val="C00000"/>
                </a:solidFill>
                <a:latin typeface="+mn-lt"/>
              </a:rPr>
              <a:t>μορίων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041" y="6455392"/>
            <a:ext cx="80149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 smtClean="0">
                <a:latin typeface="Calibri"/>
                <a:ea typeface="Calibri"/>
                <a:cs typeface="Calibri"/>
              </a:rPr>
              <a:t>O’Shea</a:t>
            </a:r>
            <a:r>
              <a:rPr lang="it-IT" sz="1050" dirty="0" smtClean="0">
                <a:latin typeface="Calibri"/>
                <a:ea typeface="Calibri"/>
                <a:cs typeface="Calibri"/>
              </a:rPr>
              <a:t> JJ, et al. </a:t>
            </a:r>
            <a:r>
              <a:rPr lang="it-IT" sz="1050" i="1" dirty="0" err="1" smtClean="0">
                <a:latin typeface="Calibri"/>
                <a:ea typeface="Calibri"/>
                <a:cs typeface="Calibri"/>
              </a:rPr>
              <a:t>Annu</a:t>
            </a:r>
            <a:r>
              <a:rPr lang="it-IT" sz="1050" i="1" dirty="0" smtClean="0">
                <a:latin typeface="Calibri"/>
                <a:ea typeface="Calibri"/>
                <a:cs typeface="Calibri"/>
              </a:rPr>
              <a:t> </a:t>
            </a:r>
            <a:r>
              <a:rPr lang="it-IT" sz="1050" i="1" dirty="0" err="1" smtClean="0">
                <a:latin typeface="Calibri"/>
                <a:ea typeface="Calibri"/>
                <a:cs typeface="Calibri"/>
              </a:rPr>
              <a:t>Rev</a:t>
            </a:r>
            <a:r>
              <a:rPr lang="it-IT" sz="1050" i="1" dirty="0" smtClean="0">
                <a:latin typeface="Calibri"/>
                <a:ea typeface="Calibri"/>
                <a:cs typeface="Calibri"/>
              </a:rPr>
              <a:t> </a:t>
            </a:r>
            <a:r>
              <a:rPr lang="it-IT" sz="1050" i="1" dirty="0" err="1" smtClean="0">
                <a:latin typeface="Calibri"/>
                <a:ea typeface="Calibri"/>
                <a:cs typeface="Calibri"/>
              </a:rPr>
              <a:t>Med</a:t>
            </a:r>
            <a:r>
              <a:rPr lang="it-IT" sz="1050" dirty="0" smtClean="0">
                <a:latin typeface="Calibri"/>
                <a:ea typeface="Calibri"/>
                <a:cs typeface="Calibri"/>
              </a:rPr>
              <a:t>. 2015; 66:311-28</a:t>
            </a:r>
            <a:r>
              <a:rPr lang="el-GR" sz="1050" dirty="0" smtClean="0">
                <a:latin typeface="Calibri"/>
                <a:ea typeface="Calibri"/>
                <a:cs typeface="Calibri"/>
              </a:rPr>
              <a:t>; </a:t>
            </a:r>
            <a:r>
              <a:rPr lang="de-DE" sz="1050" i="1" dirty="0" smtClean="0">
                <a:latin typeface="Calibri"/>
                <a:ea typeface="Calibri"/>
                <a:cs typeface="Calibri"/>
              </a:rPr>
              <a:t>Ann </a:t>
            </a:r>
            <a:r>
              <a:rPr lang="de-DE" sz="1050" i="1" dirty="0" err="1" smtClean="0">
                <a:latin typeface="Calibri"/>
                <a:ea typeface="Calibri"/>
                <a:cs typeface="Calibri"/>
              </a:rPr>
              <a:t>Rheum</a:t>
            </a:r>
            <a:r>
              <a:rPr lang="de-DE" sz="1050" i="1" dirty="0" smtClean="0">
                <a:latin typeface="Calibri"/>
                <a:ea typeface="Calibri"/>
                <a:cs typeface="Calibri"/>
              </a:rPr>
              <a:t> Dis</a:t>
            </a:r>
            <a:r>
              <a:rPr lang="de-DE" sz="1050" dirty="0" smtClean="0">
                <a:latin typeface="Calibri"/>
                <a:ea typeface="Calibri"/>
                <a:cs typeface="Calibri"/>
              </a:rPr>
              <a:t>. 2013; 72 </a:t>
            </a:r>
            <a:r>
              <a:rPr lang="de-DE" sz="1050" dirty="0" err="1" smtClean="0">
                <a:latin typeface="Calibri"/>
                <a:ea typeface="Calibri"/>
                <a:cs typeface="Calibri"/>
              </a:rPr>
              <a:t>Suppl</a:t>
            </a:r>
            <a:r>
              <a:rPr lang="de-DE" sz="1050" dirty="0" smtClean="0">
                <a:latin typeface="Calibri"/>
                <a:ea typeface="Calibri"/>
                <a:cs typeface="Calibri"/>
              </a:rPr>
              <a:t> 2: ii111-5</a:t>
            </a:r>
            <a:endParaRPr lang="en-US" sz="105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84479" y="-1336678"/>
            <a:ext cx="3175041" cy="8587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376" y="4735775"/>
            <a:ext cx="8415487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l-GR" sz="1700" dirty="0" smtClean="0"/>
              <a:t>Οι </a:t>
            </a:r>
            <a:r>
              <a:rPr lang="en-US" sz="1700" dirty="0" smtClean="0"/>
              <a:t>STATs </a:t>
            </a:r>
            <a:r>
              <a:rPr lang="el-GR" sz="1700" dirty="0" smtClean="0"/>
              <a:t>ρυθμίζουν την έκφραση </a:t>
            </a:r>
            <a:r>
              <a:rPr lang="el-GR" sz="1700" i="1" dirty="0" smtClean="0"/>
              <a:t>δεκάδων χιλιάδων </a:t>
            </a:r>
            <a:r>
              <a:rPr lang="el-GR" sz="1700" dirty="0" smtClean="0"/>
              <a:t>γονιδίων (δράσεις σε ανοσοποιητικό, αιμοποιητικό, </a:t>
            </a:r>
            <a:r>
              <a:rPr lang="el-GR" sz="1700" dirty="0" err="1" smtClean="0"/>
              <a:t>νευρο</a:t>
            </a:r>
            <a:r>
              <a:rPr lang="el-GR" sz="1700" dirty="0" smtClean="0"/>
              <a:t>-αναπτυξιακές, μεταβολισμό)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l-GR" sz="1700" dirty="0" smtClean="0"/>
              <a:t>Η σχετική ειδικότητα ερμηνεύει (εν μέρει) το αποτέλεσμα διαφορετικών αναστολέων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l-GR" sz="1700" dirty="0" smtClean="0"/>
              <a:t>Οι υποδοχείς </a:t>
            </a:r>
            <a:r>
              <a:rPr lang="el-GR" sz="1700" dirty="0" err="1" smtClean="0"/>
              <a:t>κυτταροκινών</a:t>
            </a:r>
            <a:r>
              <a:rPr lang="el-GR" sz="1700" dirty="0" smtClean="0"/>
              <a:t> όπως </a:t>
            </a:r>
            <a:r>
              <a:rPr lang="en-US" sz="1700" b="1" dirty="0" smtClean="0">
                <a:solidFill>
                  <a:srgbClr val="0070C0"/>
                </a:solidFill>
              </a:rPr>
              <a:t>TNF, IL-1, IL-17 </a:t>
            </a:r>
            <a:r>
              <a:rPr lang="el-GR" sz="1700" u="sng" dirty="0" smtClean="0"/>
              <a:t>δεν σηματοδοτούν μέσω </a:t>
            </a:r>
            <a:r>
              <a:rPr lang="en-US" sz="1700" u="sng" dirty="0" smtClean="0"/>
              <a:t>JAKs</a:t>
            </a:r>
            <a:endParaRPr lang="en-US" sz="1700" u="sng" dirty="0"/>
          </a:p>
        </p:txBody>
      </p:sp>
    </p:spTree>
    <p:extLst>
      <p:ext uri="{BB962C8B-B14F-4D97-AF65-F5344CB8AC3E}">
        <p14:creationId xmlns:p14="http://schemas.microsoft.com/office/powerpoint/2010/main" val="215801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36128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el-GR" sz="2400" b="1" baseline="30000" dirty="0" smtClean="0">
                <a:solidFill>
                  <a:srgbClr val="C00000"/>
                </a:solidFill>
                <a:latin typeface="+mn-lt"/>
              </a:rPr>
              <a:t>η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 γενιά εκλεκτικών αναστολέων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JAK</a:t>
            </a:r>
            <a:r>
              <a:rPr lang="el-GR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και θεραπευτική χρήση σε ρευματικά νοσήματα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43" y="3025738"/>
            <a:ext cx="2593567" cy="1877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43" y="2086474"/>
            <a:ext cx="2340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/>
              <a:t>tofacitinib</a:t>
            </a:r>
            <a:r>
              <a:rPr lang="en-US" sz="1600" b="1" dirty="0" smtClean="0"/>
              <a:t> (CP-690,550)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/>
              <a:t>JAK3/1</a:t>
            </a:r>
            <a:r>
              <a:rPr lang="en-US" sz="1600" dirty="0" smtClean="0"/>
              <a:t> &gt; JAK2 &gt;&gt;&gt; TYK2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4717" y="6322585"/>
            <a:ext cx="87209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Calibri"/>
                <a:ea typeface="Calibri"/>
                <a:cs typeface="Calibri"/>
              </a:rPr>
              <a:t>Thomas S, et al. </a:t>
            </a:r>
            <a:r>
              <a:rPr lang="en-US" sz="1050" i="1" dirty="0" err="1" smtClean="0">
                <a:latin typeface="Calibri"/>
                <a:ea typeface="Calibri"/>
                <a:cs typeface="Calibri"/>
              </a:rPr>
              <a:t>PLoS</a:t>
            </a:r>
            <a:r>
              <a:rPr lang="en-US" sz="1050" i="1" dirty="0" smtClean="0">
                <a:latin typeface="Calibri"/>
                <a:ea typeface="Calibri"/>
                <a:cs typeface="Calibri"/>
              </a:rPr>
              <a:t> One</a:t>
            </a:r>
            <a:r>
              <a:rPr lang="en-US" sz="1050" dirty="0" smtClean="0">
                <a:latin typeface="Calibri"/>
                <a:ea typeface="Calibri"/>
                <a:cs typeface="Calibri"/>
              </a:rPr>
              <a:t>. 2015; 10: e0130078; Tanaka Y, et al. </a:t>
            </a:r>
            <a:r>
              <a:rPr lang="de-DE" sz="1050" i="1" dirty="0" err="1" smtClean="0">
                <a:latin typeface="Calibri"/>
                <a:ea typeface="Calibri"/>
                <a:cs typeface="Calibri"/>
              </a:rPr>
              <a:t>Mod</a:t>
            </a:r>
            <a:r>
              <a:rPr lang="de-DE" sz="1050" i="1" dirty="0" smtClean="0">
                <a:latin typeface="Calibri"/>
                <a:ea typeface="Calibri"/>
                <a:cs typeface="Calibri"/>
              </a:rPr>
              <a:t> </a:t>
            </a:r>
            <a:r>
              <a:rPr lang="de-DE" sz="1050" i="1" dirty="0" err="1" smtClean="0">
                <a:latin typeface="Calibri"/>
                <a:ea typeface="Calibri"/>
                <a:cs typeface="Calibri"/>
              </a:rPr>
              <a:t>Rheumatol</a:t>
            </a:r>
            <a:r>
              <a:rPr lang="de-DE" sz="1050" dirty="0" smtClean="0">
                <a:latin typeface="Calibri"/>
                <a:ea typeface="Calibri"/>
                <a:cs typeface="Calibri"/>
              </a:rPr>
              <a:t>. 2013; 23: 415-24; Walker JG, et al. </a:t>
            </a:r>
            <a:r>
              <a:rPr lang="de-DE" sz="1050" i="1" dirty="0" smtClean="0">
                <a:latin typeface="Calibri"/>
                <a:ea typeface="Calibri"/>
                <a:cs typeface="Calibri"/>
              </a:rPr>
              <a:t>Ann </a:t>
            </a:r>
            <a:r>
              <a:rPr lang="de-DE" sz="1050" i="1" dirty="0" err="1" smtClean="0">
                <a:latin typeface="Calibri"/>
                <a:ea typeface="Calibri"/>
                <a:cs typeface="Calibri"/>
              </a:rPr>
              <a:t>Rheum</a:t>
            </a:r>
            <a:r>
              <a:rPr lang="de-DE" sz="1050" i="1" dirty="0" smtClean="0">
                <a:latin typeface="Calibri"/>
                <a:ea typeface="Calibri"/>
                <a:cs typeface="Calibri"/>
              </a:rPr>
              <a:t> Dis. </a:t>
            </a:r>
            <a:r>
              <a:rPr lang="de-DE" sz="1050" dirty="0" smtClean="0">
                <a:latin typeface="Calibri"/>
                <a:ea typeface="Calibri"/>
                <a:cs typeface="Calibri"/>
              </a:rPr>
              <a:t>2006; 65:149–156</a:t>
            </a:r>
            <a:r>
              <a:rPr lang="el-GR" sz="1050" dirty="0" smtClean="0">
                <a:latin typeface="Calibri"/>
                <a:ea typeface="Calibri"/>
                <a:cs typeface="Calibri"/>
              </a:rPr>
              <a:t>; </a:t>
            </a:r>
            <a:r>
              <a:rPr lang="en-US" sz="1050" dirty="0" err="1" smtClean="0">
                <a:latin typeface="Calibri"/>
                <a:ea typeface="Calibri"/>
                <a:cs typeface="Calibri"/>
              </a:rPr>
              <a:t>Ivashkiv</a:t>
            </a:r>
            <a:r>
              <a:rPr lang="en-US" sz="1050" dirty="0" smtClean="0">
                <a:latin typeface="Calibri"/>
                <a:ea typeface="Calibri"/>
                <a:cs typeface="Calibri"/>
              </a:rPr>
              <a:t> LB, et al. </a:t>
            </a:r>
            <a:r>
              <a:rPr lang="de-DE" sz="1050" i="1" dirty="0" smtClean="0">
                <a:latin typeface="Calibri"/>
                <a:ea typeface="Calibri"/>
                <a:cs typeface="Calibri"/>
              </a:rPr>
              <a:t>Arthritis </a:t>
            </a:r>
            <a:r>
              <a:rPr lang="de-DE" sz="1050" i="1" dirty="0" err="1" smtClean="0">
                <a:latin typeface="Calibri"/>
                <a:ea typeface="Calibri"/>
                <a:cs typeface="Calibri"/>
              </a:rPr>
              <a:t>Rheum</a:t>
            </a:r>
            <a:r>
              <a:rPr lang="de-DE" sz="1050" dirty="0" smtClean="0">
                <a:latin typeface="Calibri"/>
                <a:ea typeface="Calibri"/>
                <a:cs typeface="Calibri"/>
              </a:rPr>
              <a:t>. 2003; 48: 2092-6; </a:t>
            </a:r>
            <a:r>
              <a:rPr lang="de-DE" sz="1050" dirty="0" err="1" smtClean="0">
                <a:latin typeface="Calibri"/>
                <a:ea typeface="Calibri"/>
                <a:cs typeface="Calibri"/>
              </a:rPr>
              <a:t>IsomaKi</a:t>
            </a:r>
            <a:r>
              <a:rPr lang="de-DE" sz="1050" dirty="0" smtClean="0">
                <a:latin typeface="Calibri"/>
                <a:ea typeface="Calibri"/>
                <a:cs typeface="Calibri"/>
              </a:rPr>
              <a:t> P, et al. </a:t>
            </a:r>
            <a:r>
              <a:rPr lang="hu-HU" sz="1050" i="1" dirty="0" err="1" smtClean="0">
                <a:latin typeface="Calibri"/>
                <a:ea typeface="Calibri"/>
                <a:cs typeface="Calibri"/>
              </a:rPr>
              <a:t>Rheumatology</a:t>
            </a:r>
            <a:r>
              <a:rPr lang="hu-HU" sz="1050" dirty="0" smtClean="0">
                <a:latin typeface="Calibri"/>
                <a:ea typeface="Calibri"/>
                <a:cs typeface="Calibri"/>
              </a:rPr>
              <a:t>. 2015; 54:1103-13</a:t>
            </a:r>
            <a:endParaRPr lang="en-US" sz="1050" dirty="0"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550" y="2086474"/>
            <a:ext cx="4368800" cy="31877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59005" y="1733266"/>
            <a:ext cx="1788053" cy="35320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bri"/>
                <a:ea typeface="Calibri"/>
                <a:cs typeface="Calibri"/>
              </a:rPr>
              <a:t>RA </a:t>
            </a:r>
            <a:r>
              <a:rPr lang="en-US" sz="1400" dirty="0" err="1" smtClean="0">
                <a:latin typeface="Calibri"/>
                <a:ea typeface="Calibri"/>
                <a:cs typeface="Calibri"/>
              </a:rPr>
              <a:t>synovium</a:t>
            </a:r>
            <a:endParaRPr lang="en-US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82185" y="3466531"/>
            <a:ext cx="464024" cy="204717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10382" y="3466531"/>
            <a:ext cx="464024" cy="204717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66926" y="5003741"/>
            <a:ext cx="464024" cy="204717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10382" y="5012197"/>
            <a:ext cx="464024" cy="204717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46550" y="5301470"/>
            <a:ext cx="43278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Calibri"/>
                <a:ea typeface="Calibri"/>
                <a:cs typeface="Calibri"/>
              </a:rPr>
              <a:t>IL-6: </a:t>
            </a:r>
            <a:r>
              <a:rPr lang="el-GR" sz="1500" dirty="0" smtClean="0">
                <a:latin typeface="Calibri"/>
                <a:ea typeface="Calibri"/>
                <a:cs typeface="Calibri"/>
              </a:rPr>
              <a:t>↑ </a:t>
            </a:r>
            <a:r>
              <a:rPr lang="en-US" sz="1500" dirty="0" smtClean="0">
                <a:latin typeface="Calibri"/>
                <a:ea typeface="Calibri"/>
                <a:cs typeface="Calibri"/>
              </a:rPr>
              <a:t>STAT3 </a:t>
            </a:r>
            <a:r>
              <a:rPr lang="el-GR" sz="1500" dirty="0" smtClean="0">
                <a:latin typeface="Calibri"/>
                <a:ea typeface="Calibri"/>
                <a:cs typeface="Calibri"/>
              </a:rPr>
              <a:t>σε κύτταρα αρθρικού υμένα</a:t>
            </a:r>
            <a:endParaRPr lang="en-US" sz="15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89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1303"/>
            <a:ext cx="9144000" cy="5170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78739" y="6467220"/>
            <a:ext cx="286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Immunology, </a:t>
            </a:r>
            <a:r>
              <a:rPr lang="hu-HU" dirty="0" smtClean="0"/>
              <a:t>2006. 118</a:t>
            </a:r>
            <a:r>
              <a:rPr lang="hu-HU" dirty="0"/>
              <a:t>, 233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dirty="0" smtClean="0"/>
              <a:t>CIA: kinetics of arthritis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10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25087"/>
            <a:ext cx="5608320" cy="2488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9111"/>
          <a:stretch/>
        </p:blipFill>
        <p:spPr>
          <a:xfrm>
            <a:off x="481573" y="3018493"/>
            <a:ext cx="2542053" cy="2804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9111" b="29556"/>
          <a:stretch/>
        </p:blipFill>
        <p:spPr>
          <a:xfrm>
            <a:off x="3438133" y="3689053"/>
            <a:ext cx="2542053" cy="2148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8889"/>
          <a:stretch/>
        </p:blipFill>
        <p:spPr>
          <a:xfrm>
            <a:off x="6120372" y="3689053"/>
            <a:ext cx="254205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8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455" r="24789"/>
          <a:stretch/>
        </p:blipFill>
        <p:spPr>
          <a:xfrm>
            <a:off x="-26561" y="980728"/>
            <a:ext cx="8847033" cy="54726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31510" y="6550223"/>
            <a:ext cx="3428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Baker KF, Isaacs JD. Ann Rheum Dis 2017;</a:t>
            </a:r>
            <a:r>
              <a:rPr lang="en-US" sz="1400" b="1" dirty="0"/>
              <a:t>0</a:t>
            </a:r>
            <a:r>
              <a:rPr lang="en-US" sz="1400" dirty="0"/>
              <a:t>:1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536" y="72008"/>
            <a:ext cx="8229600" cy="83671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/>
              <a:t>Development of drugs </a:t>
            </a:r>
            <a:r>
              <a:rPr lang="en-US" sz="2400" dirty="0" smtClean="0"/>
              <a:t>for immune mediated inflammatory  that </a:t>
            </a:r>
            <a:r>
              <a:rPr lang="en-US" sz="2400" dirty="0"/>
              <a:t>target Janus kinases (JAKs).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972" y="1196752"/>
            <a:ext cx="8798499" cy="273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973" y="3933056"/>
            <a:ext cx="8798499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496" y="1205136"/>
            <a:ext cx="8798499" cy="207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973" y="3933056"/>
            <a:ext cx="8798499" cy="207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9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Lessons learned (I)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396" y="1484784"/>
            <a:ext cx="8229600" cy="4525963"/>
          </a:xfrm>
        </p:spPr>
        <p:txBody>
          <a:bodyPr/>
          <a:lstStyle/>
          <a:p>
            <a:r>
              <a:rPr lang="en-US" sz="2400" dirty="0" smtClean="0"/>
              <a:t>Mouse models do not always predict therapeutic value in human diseases</a:t>
            </a:r>
          </a:p>
          <a:p>
            <a:r>
              <a:rPr lang="en-US" sz="2400" dirty="0" smtClean="0"/>
              <a:t>The presence of a cytokine in a tissue/blood doesn’t prove a dominant pathogenic role</a:t>
            </a:r>
          </a:p>
          <a:p>
            <a:r>
              <a:rPr lang="en-US" sz="2400" dirty="0" smtClean="0"/>
              <a:t>Clinical and ex-vivo human studies places </a:t>
            </a:r>
            <a:r>
              <a:rPr lang="en-US" sz="2400" dirty="0"/>
              <a:t>TNF at the </a:t>
            </a:r>
            <a:r>
              <a:rPr lang="en-US" sz="2400" dirty="0" err="1"/>
              <a:t>centre</a:t>
            </a:r>
            <a:r>
              <a:rPr lang="en-US" sz="2400" dirty="0"/>
              <a:t> </a:t>
            </a:r>
            <a:r>
              <a:rPr lang="en-US" sz="2400" dirty="0" smtClean="0"/>
              <a:t>of rheumatoid </a:t>
            </a:r>
            <a:r>
              <a:rPr lang="en-US" sz="2400" dirty="0"/>
              <a:t>arthritis pathogenesis. </a:t>
            </a:r>
          </a:p>
        </p:txBody>
      </p:sp>
    </p:spTree>
    <p:extLst>
      <p:ext uri="{BB962C8B-B14F-4D97-AF65-F5344CB8AC3E}">
        <p14:creationId xmlns:p14="http://schemas.microsoft.com/office/powerpoint/2010/main" val="19080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Lessons learned (II)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396" y="1484784"/>
            <a:ext cx="8229600" cy="4525963"/>
          </a:xfrm>
        </p:spPr>
        <p:txBody>
          <a:bodyPr/>
          <a:lstStyle/>
          <a:p>
            <a:r>
              <a:rPr lang="en-US" sz="2000" dirty="0" smtClean="0"/>
              <a:t>Clinical failure of cytokine inhibitors (IL-1b, IL-17) does </a:t>
            </a:r>
            <a:r>
              <a:rPr lang="en-US" sz="2000" dirty="0"/>
              <a:t>not infer that such cytokines are not </a:t>
            </a:r>
            <a:r>
              <a:rPr lang="en-US" sz="2000" dirty="0" smtClean="0"/>
              <a:t>functionally active </a:t>
            </a:r>
            <a:r>
              <a:rPr lang="en-US" sz="2000" dirty="0"/>
              <a:t>in  </a:t>
            </a:r>
            <a:r>
              <a:rPr lang="en-US" sz="2000" dirty="0" err="1" smtClean="0"/>
              <a:t>synovium</a:t>
            </a:r>
            <a:r>
              <a:rPr lang="en-US" sz="2000" dirty="0" smtClean="0"/>
              <a:t> </a:t>
            </a:r>
            <a:r>
              <a:rPr lang="en-US" sz="2000" dirty="0"/>
              <a:t>of patients with rheumatoid </a:t>
            </a:r>
            <a:r>
              <a:rPr lang="en-US" sz="2000" dirty="0" smtClean="0"/>
              <a:t>arthritis (</a:t>
            </a:r>
            <a:r>
              <a:rPr lang="en-US" sz="2000" dirty="0"/>
              <a:t>they probably are), but simply </a:t>
            </a:r>
            <a:r>
              <a:rPr lang="en-US" sz="2000" dirty="0" smtClean="0"/>
              <a:t>implies:</a:t>
            </a:r>
          </a:p>
          <a:p>
            <a:pPr lvl="1"/>
            <a:r>
              <a:rPr lang="en-US" sz="1800" dirty="0" smtClean="0"/>
              <a:t>that these cytokines </a:t>
            </a:r>
            <a:r>
              <a:rPr lang="en-US" sz="1800" dirty="0"/>
              <a:t>do not have a sufficiently </a:t>
            </a:r>
            <a:r>
              <a:rPr lang="en-US" sz="1800" dirty="0" smtClean="0"/>
              <a:t>important hierarchical </a:t>
            </a:r>
            <a:r>
              <a:rPr lang="en-US" sz="1800" dirty="0"/>
              <a:t>or non-redundant role in </a:t>
            </a:r>
            <a:r>
              <a:rPr lang="en-US" sz="1800" dirty="0" smtClean="0"/>
              <a:t>promoting inflammation</a:t>
            </a:r>
          </a:p>
          <a:p>
            <a:pPr lvl="1"/>
            <a:r>
              <a:rPr lang="en-US" sz="1800" dirty="0" smtClean="0"/>
              <a:t>that </a:t>
            </a:r>
            <a:r>
              <a:rPr lang="en-US" sz="1800" dirty="0"/>
              <a:t>they are targeted at a disease stage </a:t>
            </a:r>
            <a:r>
              <a:rPr lang="en-US" sz="1800" dirty="0" smtClean="0"/>
              <a:t>when their functional </a:t>
            </a:r>
            <a:r>
              <a:rPr lang="en-US" sz="1800" dirty="0"/>
              <a:t>contribution is no longer </a:t>
            </a:r>
            <a:r>
              <a:rPr lang="en-US" sz="1800" dirty="0" smtClean="0"/>
              <a:t>important</a:t>
            </a:r>
            <a:endParaRPr lang="el-GR" sz="1800" dirty="0" smtClean="0"/>
          </a:p>
          <a:p>
            <a:pPr lvl="1"/>
            <a:endParaRPr lang="en-US" sz="1800" dirty="0" smtClean="0"/>
          </a:p>
          <a:p>
            <a:r>
              <a:rPr lang="en-US" sz="2000" dirty="0"/>
              <a:t>The variable responses to discrete kinase inhibitors, however, reflect our relatively limited understanding of the true intracellular hierarchy of these pathways in the pathogenesis of synovial inflammation.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364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Μ</a:t>
            </a:r>
            <a:r>
              <a:rPr lang="en-US" sz="2800" dirty="0" smtClean="0"/>
              <a:t>any </a:t>
            </a:r>
            <a:r>
              <a:rPr lang="en-US" sz="2800" dirty="0"/>
              <a:t>challenges remain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el-GR" sz="2000" dirty="0"/>
              <a:t>Τ</a:t>
            </a:r>
            <a:r>
              <a:rPr lang="en-US" sz="2000" dirty="0" smtClean="0"/>
              <a:t>he </a:t>
            </a:r>
            <a:r>
              <a:rPr lang="en-US" sz="2000" dirty="0"/>
              <a:t>ability to target these various approaches to both </a:t>
            </a:r>
            <a:r>
              <a:rPr lang="en-US" sz="2000" dirty="0" smtClean="0"/>
              <a:t>the diseases </a:t>
            </a:r>
            <a:r>
              <a:rPr lang="en-US" sz="2000" dirty="0"/>
              <a:t>and the patients who are most likely to benefit</a:t>
            </a:r>
            <a:r>
              <a:rPr lang="en-US" sz="2000" dirty="0" smtClean="0"/>
              <a:t>.</a:t>
            </a:r>
          </a:p>
          <a:p>
            <a:r>
              <a:rPr lang="el-GR" sz="2000" dirty="0"/>
              <a:t>Η</a:t>
            </a:r>
            <a:r>
              <a:rPr lang="en-US" sz="2000" dirty="0" err="1" smtClean="0"/>
              <a:t>ead</a:t>
            </a:r>
            <a:r>
              <a:rPr lang="en-US" sz="2000" dirty="0"/>
              <a:t>-to-head comparisons </a:t>
            </a:r>
            <a:r>
              <a:rPr lang="en-US" sz="2000" dirty="0" smtClean="0"/>
              <a:t>between different </a:t>
            </a:r>
            <a:r>
              <a:rPr lang="en-US" sz="2000" dirty="0"/>
              <a:t>agents, to reliably dissect the relative contributions </a:t>
            </a:r>
            <a:r>
              <a:rPr lang="en-US" sz="2000" dirty="0" smtClean="0"/>
              <a:t>of distinct </a:t>
            </a:r>
            <a:r>
              <a:rPr lang="en-US" sz="2000" dirty="0"/>
              <a:t>pathways to a particular </a:t>
            </a:r>
            <a:r>
              <a:rPr lang="en-US" sz="2000" dirty="0" smtClean="0"/>
              <a:t>disease</a:t>
            </a:r>
          </a:p>
          <a:p>
            <a:r>
              <a:rPr lang="en-US" sz="2000" dirty="0"/>
              <a:t>Future trials will </a:t>
            </a:r>
            <a:r>
              <a:rPr lang="en-US" sz="2000" dirty="0" smtClean="0"/>
              <a:t>need to </a:t>
            </a:r>
            <a:r>
              <a:rPr lang="en-US" sz="2000" dirty="0"/>
              <a:t>become increasingly sophisticated in order to address </a:t>
            </a:r>
            <a:r>
              <a:rPr lang="en-US" sz="2000" dirty="0" smtClean="0"/>
              <a:t>these varying </a:t>
            </a:r>
            <a:r>
              <a:rPr lang="en-US" sz="2000" dirty="0"/>
              <a:t>requirements.</a:t>
            </a:r>
          </a:p>
        </p:txBody>
      </p:sp>
    </p:spTree>
    <p:extLst>
      <p:ext uri="{BB962C8B-B14F-4D97-AF65-F5344CB8AC3E}">
        <p14:creationId xmlns:p14="http://schemas.microsoft.com/office/powerpoint/2010/main" val="335104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132856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“</a:t>
            </a:r>
            <a:r>
              <a:rPr lang="mr-IN" sz="2400" dirty="0" smtClean="0"/>
              <a:t>…</a:t>
            </a:r>
            <a:r>
              <a:rPr lang="en-US" sz="2400" dirty="0" smtClean="0"/>
              <a:t>.But </a:t>
            </a:r>
            <a:r>
              <a:rPr lang="en-US" sz="2400" dirty="0"/>
              <a:t>it is clear that the revolution is incomplete—it</a:t>
            </a:r>
          </a:p>
          <a:p>
            <a:pPr algn="ctr"/>
            <a:r>
              <a:rPr lang="en-US" sz="2400" dirty="0"/>
              <a:t>has not resulted in “cures.” As a medical community, we</a:t>
            </a:r>
          </a:p>
          <a:p>
            <a:pPr algn="ctr"/>
            <a:r>
              <a:rPr lang="en-US" sz="2400" dirty="0"/>
              <a:t>need to pick up the challenge again and get the job completed.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We </a:t>
            </a:r>
            <a:r>
              <a:rPr lang="en-US" sz="2400" b="1" dirty="0"/>
              <a:t>have new powerful tools and much more</a:t>
            </a:r>
          </a:p>
          <a:p>
            <a:pPr algn="ctr"/>
            <a:r>
              <a:rPr lang="en-US" sz="2400" b="1" dirty="0"/>
              <a:t>knowledge. Do we have the ambition and the will</a:t>
            </a:r>
            <a:r>
              <a:rPr lang="en-US" sz="2400" b="1" dirty="0" smtClean="0"/>
              <a:t>?”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6309320"/>
            <a:ext cx="6696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Marc </a:t>
            </a:r>
            <a:r>
              <a:rPr lang="en-US" sz="1600" dirty="0" err="1"/>
              <a:t>Feldmann</a:t>
            </a:r>
            <a:r>
              <a:rPr lang="en-US" sz="1600" dirty="0"/>
              <a:t> and </a:t>
            </a:r>
            <a:r>
              <a:rPr lang="en-US" sz="1600" dirty="0" err="1"/>
              <a:t>Ravinder</a:t>
            </a:r>
            <a:r>
              <a:rPr lang="en-US" sz="1600" dirty="0"/>
              <a:t> N. </a:t>
            </a:r>
            <a:r>
              <a:rPr lang="en-US" sz="1600" dirty="0" err="1" smtClean="0"/>
              <a:t>Maini</a:t>
            </a:r>
            <a:r>
              <a:rPr lang="en-US" sz="1600" dirty="0" smtClean="0"/>
              <a:t>. A &amp; R </a:t>
            </a:r>
            <a:r>
              <a:rPr lang="is-IS" sz="1600" dirty="0"/>
              <a:t>No. 9, September 2015, pp 2283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614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Collagen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Induced Arthritis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71563"/>
            <a:ext cx="8658225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59869" y="6516052"/>
            <a:ext cx="5292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600" dirty="0" err="1" smtClean="0"/>
              <a:t>Raptopoulou</a:t>
            </a:r>
            <a:r>
              <a:rPr lang="de-DE" sz="1600" dirty="0" smtClean="0"/>
              <a:t> A. Arthritis </a:t>
            </a:r>
            <a:r>
              <a:rPr lang="de-DE" sz="1600" dirty="0" err="1"/>
              <a:t>Rheum</a:t>
            </a:r>
            <a:r>
              <a:rPr lang="de-DE" sz="1600" dirty="0"/>
              <a:t>. 2010 Jul;62(7):1870</a:t>
            </a:r>
            <a:endParaRPr lang="en-US" sz="16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42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ER-1">
  <a:themeElements>
    <a:clrScheme name="MER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ER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MER-1">
  <a:themeElements>
    <a:clrScheme name="MER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ER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REAL 2013 GW v1">
  <a:themeElements>
    <a:clrScheme name="REAL">
      <a:dk1>
        <a:srgbClr val="3F3F3F"/>
      </a:dk1>
      <a:lt1>
        <a:srgbClr val="FFFFFF"/>
      </a:lt1>
      <a:dk2>
        <a:srgbClr val="1F497D"/>
      </a:dk2>
      <a:lt2>
        <a:srgbClr val="EEECE1"/>
      </a:lt2>
      <a:accent1>
        <a:srgbClr val="006CA8"/>
      </a:accent1>
      <a:accent2>
        <a:srgbClr val="F2931C"/>
      </a:accent2>
      <a:accent3>
        <a:srgbClr val="A0D6F1"/>
      </a:accent3>
      <a:accent4>
        <a:srgbClr val="FDCE75"/>
      </a:accent4>
      <a:accent5>
        <a:srgbClr val="36A7D6"/>
      </a:accent5>
      <a:accent6>
        <a:srgbClr val="7F7F7F"/>
      </a:accent6>
      <a:hlink>
        <a:srgbClr val="76923C"/>
      </a:hlink>
      <a:folHlink>
        <a:srgbClr val="953734"/>
      </a:folHlink>
    </a:clrScheme>
    <a:fontScheme name="Efavirenz Olmpic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REAL 2013 GW v1">
  <a:themeElements>
    <a:clrScheme name="REAL">
      <a:dk1>
        <a:srgbClr val="3F3F3F"/>
      </a:dk1>
      <a:lt1>
        <a:srgbClr val="FFFFFF"/>
      </a:lt1>
      <a:dk2>
        <a:srgbClr val="1F497D"/>
      </a:dk2>
      <a:lt2>
        <a:srgbClr val="EEECE1"/>
      </a:lt2>
      <a:accent1>
        <a:srgbClr val="006CA8"/>
      </a:accent1>
      <a:accent2>
        <a:srgbClr val="F2931C"/>
      </a:accent2>
      <a:accent3>
        <a:srgbClr val="A0D6F1"/>
      </a:accent3>
      <a:accent4>
        <a:srgbClr val="FDCE75"/>
      </a:accent4>
      <a:accent5>
        <a:srgbClr val="36A7D6"/>
      </a:accent5>
      <a:accent6>
        <a:srgbClr val="7F7F7F"/>
      </a:accent6>
      <a:hlink>
        <a:srgbClr val="76923C"/>
      </a:hlink>
      <a:folHlink>
        <a:srgbClr val="953734"/>
      </a:folHlink>
    </a:clrScheme>
    <a:fontScheme name="Efavirenz Olmpic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REAL 2013 GW v1">
  <a:themeElements>
    <a:clrScheme name="REAL">
      <a:dk1>
        <a:srgbClr val="3F3F3F"/>
      </a:dk1>
      <a:lt1>
        <a:srgbClr val="FFFFFF"/>
      </a:lt1>
      <a:dk2>
        <a:srgbClr val="1F497D"/>
      </a:dk2>
      <a:lt2>
        <a:srgbClr val="EEECE1"/>
      </a:lt2>
      <a:accent1>
        <a:srgbClr val="006CA8"/>
      </a:accent1>
      <a:accent2>
        <a:srgbClr val="F2931C"/>
      </a:accent2>
      <a:accent3>
        <a:srgbClr val="A0D6F1"/>
      </a:accent3>
      <a:accent4>
        <a:srgbClr val="FDCE75"/>
      </a:accent4>
      <a:accent5>
        <a:srgbClr val="36A7D6"/>
      </a:accent5>
      <a:accent6>
        <a:srgbClr val="7F7F7F"/>
      </a:accent6>
      <a:hlink>
        <a:srgbClr val="76923C"/>
      </a:hlink>
      <a:folHlink>
        <a:srgbClr val="953734"/>
      </a:folHlink>
    </a:clrScheme>
    <a:fontScheme name="Efavirenz Olmpic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REAL 2013 GW v1">
  <a:themeElements>
    <a:clrScheme name="REAL">
      <a:dk1>
        <a:srgbClr val="3F3F3F"/>
      </a:dk1>
      <a:lt1>
        <a:srgbClr val="FFFFFF"/>
      </a:lt1>
      <a:dk2>
        <a:srgbClr val="1F497D"/>
      </a:dk2>
      <a:lt2>
        <a:srgbClr val="EEECE1"/>
      </a:lt2>
      <a:accent1>
        <a:srgbClr val="006CA8"/>
      </a:accent1>
      <a:accent2>
        <a:srgbClr val="F2931C"/>
      </a:accent2>
      <a:accent3>
        <a:srgbClr val="A0D6F1"/>
      </a:accent3>
      <a:accent4>
        <a:srgbClr val="FDCE75"/>
      </a:accent4>
      <a:accent5>
        <a:srgbClr val="36A7D6"/>
      </a:accent5>
      <a:accent6>
        <a:srgbClr val="7F7F7F"/>
      </a:accent6>
      <a:hlink>
        <a:srgbClr val="76923C"/>
      </a:hlink>
      <a:folHlink>
        <a:srgbClr val="953734"/>
      </a:folHlink>
    </a:clrScheme>
    <a:fontScheme name="Efavirenz Olmpic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REAL 2013 GW v1">
  <a:themeElements>
    <a:clrScheme name="REAL">
      <a:dk1>
        <a:srgbClr val="3F3F3F"/>
      </a:dk1>
      <a:lt1>
        <a:srgbClr val="FFFFFF"/>
      </a:lt1>
      <a:dk2>
        <a:srgbClr val="1F497D"/>
      </a:dk2>
      <a:lt2>
        <a:srgbClr val="EEECE1"/>
      </a:lt2>
      <a:accent1>
        <a:srgbClr val="006CA8"/>
      </a:accent1>
      <a:accent2>
        <a:srgbClr val="F2931C"/>
      </a:accent2>
      <a:accent3>
        <a:srgbClr val="A0D6F1"/>
      </a:accent3>
      <a:accent4>
        <a:srgbClr val="FDCE75"/>
      </a:accent4>
      <a:accent5>
        <a:srgbClr val="36A7D6"/>
      </a:accent5>
      <a:accent6>
        <a:srgbClr val="7F7F7F"/>
      </a:accent6>
      <a:hlink>
        <a:srgbClr val="76923C"/>
      </a:hlink>
      <a:folHlink>
        <a:srgbClr val="953734"/>
      </a:folHlink>
    </a:clrScheme>
    <a:fontScheme name="Efavirenz Olmpic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11315</TotalTime>
  <Words>7043</Words>
  <Application>Microsoft Macintosh PowerPoint</Application>
  <PresentationFormat>On-screen Show (4:3)</PresentationFormat>
  <Paragraphs>784</Paragraphs>
  <Slides>85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85</vt:i4>
      </vt:variant>
    </vt:vector>
  </HeadingPairs>
  <TitlesOfParts>
    <vt:vector size="97" baseType="lpstr">
      <vt:lpstr>MER-1</vt:lpstr>
      <vt:lpstr>1_Office Theme</vt:lpstr>
      <vt:lpstr>6_REAL 2013 GW v1</vt:lpstr>
      <vt:lpstr>4_REAL 2013 GW v1</vt:lpstr>
      <vt:lpstr>REAL 2013 GW v1</vt:lpstr>
      <vt:lpstr>5_REAL 2013 GW v1</vt:lpstr>
      <vt:lpstr>2_Office Theme</vt:lpstr>
      <vt:lpstr>Office Theme</vt:lpstr>
      <vt:lpstr>3_Office Theme</vt:lpstr>
      <vt:lpstr>5_Office Theme</vt:lpstr>
      <vt:lpstr>1_MER-1</vt:lpstr>
      <vt:lpstr>1_REAL 2013 GW v1</vt:lpstr>
      <vt:lpstr> ««Bench to bed-side»: Επιτυχή παραδείγματα και αποτυχίες θεραπευτικών παραγόντων βασισμένων σε ζωικά πειραματικά δεδομένα  </vt:lpstr>
      <vt:lpstr>Outline</vt:lpstr>
      <vt:lpstr>RA Animal models</vt:lpstr>
      <vt:lpstr>PowerPoint Presentation</vt:lpstr>
      <vt:lpstr>PowerPoint Presentation</vt:lpstr>
      <vt:lpstr>Collagen Induced Arthritis</vt:lpstr>
      <vt:lpstr>PowerPoint Presentation</vt:lpstr>
      <vt:lpstr>CIA: kinetics of arthritis </vt:lpstr>
      <vt:lpstr>Collagen Induced Arthritis</vt:lpstr>
      <vt:lpstr>CIA: erosive arthritis</vt:lpstr>
      <vt:lpstr>Collagen induced arthritis: TH1 mediated pathology</vt:lpstr>
      <vt:lpstr>Collagen induced arthritis: TH1 mediated pathology</vt:lpstr>
      <vt:lpstr>PowerPoint Presentation</vt:lpstr>
      <vt:lpstr>PowerPoint Presentation</vt:lpstr>
      <vt:lpstr>PowerPoint Presentation</vt:lpstr>
      <vt:lpstr>Collagen induced arthritis: tool to assess novel treatments</vt:lpstr>
      <vt:lpstr>Collagen induced arthritis: tool to assess novel treatments</vt:lpstr>
      <vt:lpstr>PowerPoint Presentation</vt:lpstr>
      <vt:lpstr>PowerPoint Presentation</vt:lpstr>
      <vt:lpstr>PowerPoint Presentation</vt:lpstr>
      <vt:lpstr>Suppression of arthritis in anti TNF a monoclonal antibody (Tgl97) treated animals</vt:lpstr>
      <vt:lpstr>PowerPoint Presentation</vt:lpstr>
      <vt:lpstr>1st «Proof of concept» clinical study:   TNFα blocking (infliximab) improves HUMAN rheumatoid arthritis</vt:lpstr>
      <vt:lpstr>PowerPoint Presentation</vt:lpstr>
      <vt:lpstr>Anti-TNF agents: Current status </vt:lpstr>
      <vt:lpstr>PowerPoint Presentation</vt:lpstr>
      <vt:lpstr>IL-6 signaling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Interleukin-6 blocking agents other than tocilizumab currently under development</vt:lpstr>
      <vt:lpstr>PowerPoint Presentation</vt:lpstr>
      <vt:lpstr>IL-1β &amp; IL-1Ra </vt:lpstr>
      <vt:lpstr>Development of Chronic Inflammatory Arthropathy Resembling Rheumatoid Arthritis in Interleukin 1 Receptor Antagonist–deficient Mice</vt:lpstr>
      <vt:lpstr>Development of Chronic Inflammatory Arthropathy Resembling Rheumatoid Arthritis in Interleukin 1 Receptor Antagonist–deficient Mice</vt:lpstr>
      <vt:lpstr>PowerPoint Presentation</vt:lpstr>
      <vt:lpstr>PowerPoint Presentation</vt:lpstr>
      <vt:lpstr>PowerPoint Presentation</vt:lpstr>
      <vt:lpstr>NICE recommendation for IL-1R antagonist</vt:lpstr>
      <vt:lpstr>Αναστολή της IL-1β με βιολογικούς παράγοντες: anakinra - rilonacept - canakinumab</vt:lpstr>
      <vt:lpstr>PowerPoint Presentation</vt:lpstr>
      <vt:lpstr>Canakinumab in patients with cryopyrin-associated periodic syndrome (CAPS) across different severity phenotypes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Thymic production of arthritogenic T cells due to a genetically determined selection shift of the T-cell repertoire towards high self-reactivity</vt:lpstr>
      <vt:lpstr>PowerPoint Presentation</vt:lpstr>
      <vt:lpstr>Dual specificity of the KRN TCR responsible for an autoimmune response</vt:lpstr>
      <vt:lpstr>T cell immunomodulation  T cell surface antigens that served as therapeutic 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Costimulation of T-cells as a therapeutic target  Roles of the B7–CD28/CTLA-4 Pathway in Regulating T-Cell Activation</vt:lpstr>
      <vt:lpstr>CTLA4-Ig (abatacept) vs antiTNF (adalimumab): Similar ACR responses through 2 years</vt:lpstr>
      <vt:lpstr>IL-17 &amp; IL-23</vt:lpstr>
      <vt:lpstr>CD4+ memory T‑helper cells consist of different subpopulations. </vt:lpstr>
      <vt:lpstr>Absence of Interleukin-17 Receptor A Signaling Prevents Autoimmune Inflammation of the Joint in Collagen-Induced Arthritis</vt:lpstr>
      <vt:lpstr>Efficacy and safety of secukinumab in patients with rheumatoid arthritis: a phase II, dose-finding, double-blind, randomised, placebo controlled study</vt:lpstr>
      <vt:lpstr>Efficacy and safety of secukinumab in patients with rheumatoid arthritis: a phase II, dose-finding, double-blind, randomised, placebo controlled study</vt:lpstr>
      <vt:lpstr>Efficacy and safety of secukinumab in patients with rheumatoid arthritis: a phase II, dose-finding, double-blind, randomised, placebo controlled study</vt:lpstr>
      <vt:lpstr>Secukinumab in Active Rheumatoid Arthritis after TNFi failure: A Phase III Randomized, Double-Blind, Active Comparator– and Placebo-Controlled Study</vt:lpstr>
      <vt:lpstr>Secukinumab in Active Rheumatoid Arthritis after TNFi failure: A Phase III Randomized, Double-Blind, Active Comparator– and Placebo-Controlled Study</vt:lpstr>
      <vt:lpstr>Limited clinical efficacy of IL-17A as compared to CTLA4-Ig in RA</vt:lpstr>
      <vt:lpstr>Kinase inhibitors</vt:lpstr>
      <vt:lpstr>MAP Kinase inhibitors</vt:lpstr>
      <vt:lpstr>Prevention of the Onset and Progression of Collagen-Induced Arthritis in Rats by the Potent p38 Mitogen-Activated Protein Kinase Inhibitor FR167653</vt:lpstr>
      <vt:lpstr>Pamapimod, a p38 MAP Kinase Inhibitor, in a Double-Blind, Methotrexate-Controlled Study of Patients With Active Rheumatoid Arthritis</vt:lpstr>
      <vt:lpstr>Pamapimod, a p38 MAP Kinase Inhibitor, in a Double-Blind, Methotrexate-Controlled Study of Patients With Active Rheumatoid Arthritis</vt:lpstr>
      <vt:lpstr>Pamapimod, a p38 MAP Kinase Inhibitor, in a Double-Blind, Methotrexate-Controlled Study of Patients With Active Rheumatoid Arthritis</vt:lpstr>
      <vt:lpstr>p38a Kinase and Syk inhibitors: case closed?</vt:lpstr>
      <vt:lpstr>Διαφορετικές κυτταροκίνες σηματοδοτούν μέσω διαφορετικών JAK/STAT μορίων</vt:lpstr>
      <vt:lpstr>1η γενιά εκλεκτικών αναστολέων JAK και θεραπευτική χρήση σε ρευματικά νοσήματα</vt:lpstr>
      <vt:lpstr>PowerPoint Presentation</vt:lpstr>
      <vt:lpstr>Development of drugs for immune mediated inflammatory  that target Janus kinases (JAKs).</vt:lpstr>
      <vt:lpstr>Lessons learned (I)</vt:lpstr>
      <vt:lpstr>Lessons learned (II)</vt:lpstr>
      <vt:lpstr>Μany challenges remain</vt:lpstr>
      <vt:lpstr>PowerPoint Presentation</vt:lpstr>
    </vt:vector>
  </TitlesOfParts>
  <Company>Merck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Ανασκόπηση και Στρατηγική ΙΙQ 2014 Ρευματοειδής Αρθρίτιδα</dc:title>
  <dc:creator>Merck &amp; Co., Inc.</dc:creator>
  <cp:lastModifiedBy>Prodromos Sidiropoulos</cp:lastModifiedBy>
  <cp:revision>399</cp:revision>
  <cp:lastPrinted>2014-05-28T08:18:23Z</cp:lastPrinted>
  <dcterms:created xsi:type="dcterms:W3CDTF">2014-05-12T09:53:41Z</dcterms:created>
  <dcterms:modified xsi:type="dcterms:W3CDTF">2017-10-06T13:31:33Z</dcterms:modified>
</cp:coreProperties>
</file>