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0" r:id="rId4"/>
    <p:sldMasterId id="2147483732" r:id="rId5"/>
    <p:sldMasterId id="2147483756" r:id="rId6"/>
    <p:sldMasterId id="2147483768" r:id="rId7"/>
    <p:sldMasterId id="2147483780" r:id="rId8"/>
    <p:sldMasterId id="2147483804" r:id="rId9"/>
    <p:sldMasterId id="2147483816" r:id="rId10"/>
    <p:sldMasterId id="2147483840" r:id="rId11"/>
  </p:sldMasterIdLst>
  <p:notesMasterIdLst>
    <p:notesMasterId r:id="rId67"/>
  </p:notesMasterIdLst>
  <p:sldIdLst>
    <p:sldId id="262" r:id="rId12"/>
    <p:sldId id="263" r:id="rId13"/>
    <p:sldId id="264" r:id="rId14"/>
    <p:sldId id="316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325" r:id="rId23"/>
    <p:sldId id="274" r:id="rId24"/>
    <p:sldId id="275" r:id="rId25"/>
    <p:sldId id="256" r:id="rId26"/>
    <p:sldId id="257" r:id="rId27"/>
    <p:sldId id="258" r:id="rId28"/>
    <p:sldId id="276" r:id="rId29"/>
    <p:sldId id="259" r:id="rId30"/>
    <p:sldId id="260" r:id="rId31"/>
    <p:sldId id="277" r:id="rId32"/>
    <p:sldId id="278" r:id="rId33"/>
    <p:sldId id="282" r:id="rId34"/>
    <p:sldId id="286" r:id="rId35"/>
    <p:sldId id="261" r:id="rId36"/>
    <p:sldId id="279" r:id="rId37"/>
    <p:sldId id="305" r:id="rId38"/>
    <p:sldId id="314" r:id="rId39"/>
    <p:sldId id="290" r:id="rId40"/>
    <p:sldId id="281" r:id="rId41"/>
    <p:sldId id="292" r:id="rId42"/>
    <p:sldId id="287" r:id="rId43"/>
    <p:sldId id="291" r:id="rId44"/>
    <p:sldId id="294" r:id="rId45"/>
    <p:sldId id="320" r:id="rId46"/>
    <p:sldId id="302" r:id="rId47"/>
    <p:sldId id="301" r:id="rId48"/>
    <p:sldId id="295" r:id="rId49"/>
    <p:sldId id="296" r:id="rId50"/>
    <p:sldId id="297" r:id="rId51"/>
    <p:sldId id="304" r:id="rId52"/>
    <p:sldId id="299" r:id="rId53"/>
    <p:sldId id="317" r:id="rId54"/>
    <p:sldId id="300" r:id="rId55"/>
    <p:sldId id="308" r:id="rId56"/>
    <p:sldId id="310" r:id="rId57"/>
    <p:sldId id="318" r:id="rId58"/>
    <p:sldId id="322" r:id="rId59"/>
    <p:sldId id="321" r:id="rId60"/>
    <p:sldId id="323" r:id="rId61"/>
    <p:sldId id="319" r:id="rId62"/>
    <p:sldId id="312" r:id="rId63"/>
    <p:sldId id="313" r:id="rId64"/>
    <p:sldId id="311" r:id="rId65"/>
    <p:sldId id="315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E2263-24E0-4322-B343-FD167444EF2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FDAE6-2C33-40C0-8A38-B6DC54AD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7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Με λίγα λόγια αντικατοπτρίζουν και όχι αποτυπώνουν με απόλυτη ασφάλεια το τι συμβαίνει </a:t>
            </a:r>
            <a:r>
              <a:rPr lang="en-US" dirty="0" smtClean="0"/>
              <a:t>in vivo. </a:t>
            </a:r>
            <a:r>
              <a:rPr lang="el-GR" dirty="0" smtClean="0"/>
              <a:t>Οι</a:t>
            </a:r>
            <a:r>
              <a:rPr lang="el-GR" baseline="0" dirty="0" smtClean="0"/>
              <a:t> συνθήκες, τα υλικά και ο ανθρώπινος παράγοντας ενδέχεται να επηρεάσουν το αποτέλεσμα. </a:t>
            </a:r>
            <a:r>
              <a:rPr lang="el-GR" baseline="0" dirty="0" err="1" smtClean="0"/>
              <a:t>Αρα</a:t>
            </a:r>
            <a:r>
              <a:rPr lang="el-GR" baseline="0" dirty="0" smtClean="0"/>
              <a:t>  ΕΚΤΙΜΟΥΜΕ το αποτέλεσμα του εργαστηρίου με σκέψη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0D159-3225-48EA-926F-DE60521340B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55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Σε </a:t>
            </a:r>
            <a:r>
              <a:rPr lang="en-US" dirty="0" smtClean="0"/>
              <a:t>PH 8,6 </a:t>
            </a:r>
            <a:r>
              <a:rPr lang="el-GR" dirty="0" smtClean="0"/>
              <a:t>όλες οι </a:t>
            </a:r>
            <a:r>
              <a:rPr lang="el-GR" dirty="0" err="1" smtClean="0"/>
              <a:t>πρωτείνες</a:t>
            </a:r>
            <a:r>
              <a:rPr lang="el-GR" dirty="0" smtClean="0"/>
              <a:t> αποκτούν</a:t>
            </a:r>
            <a:r>
              <a:rPr lang="el-GR" baseline="0" dirty="0" smtClean="0"/>
              <a:t> αρνητικό φορτίο και κινούνται προς την άνοδο (+)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0D159-3225-48EA-926F-DE60521340B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Οι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πρωτεινες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διαχωρίζοναι</a:t>
            </a:r>
            <a:r>
              <a:rPr lang="el-GR" baseline="0" dirty="0" smtClean="0"/>
              <a:t> πάνω στο </a:t>
            </a:r>
            <a:r>
              <a:rPr lang="en-US" baseline="0" dirty="0" smtClean="0"/>
              <a:t>gel </a:t>
            </a:r>
            <a:r>
              <a:rPr lang="el-GR" baseline="0" dirty="0" smtClean="0"/>
              <a:t>με την εφαρμογή ηλεκτρικού πεδίου με </a:t>
            </a:r>
            <a:r>
              <a:rPr lang="el-GR" baseline="0" dirty="0" err="1" smtClean="0"/>
              <a:t>βαση</a:t>
            </a:r>
            <a:r>
              <a:rPr lang="el-GR" baseline="0" dirty="0" smtClean="0"/>
              <a:t> το μοριακό τους βάρος. </a:t>
            </a:r>
            <a:r>
              <a:rPr lang="el-GR" baseline="0" dirty="0" err="1" smtClean="0"/>
              <a:t>Ετσι</a:t>
            </a:r>
            <a:r>
              <a:rPr lang="el-GR" baseline="0" dirty="0" smtClean="0"/>
              <a:t> δημιουργείται αυτό το </a:t>
            </a:r>
            <a:r>
              <a:rPr lang="en-US" baseline="0" dirty="0" smtClean="0"/>
              <a:t>pattern </a:t>
            </a:r>
            <a:r>
              <a:rPr lang="el-GR" baseline="0" dirty="0" smtClean="0"/>
              <a:t>που μας δίνει όπως γνωρίζετε πολύ χρήσιμες πληροφορίες σε διάφορες καταστάσεις και όχι μόνο για την ανίχνευση </a:t>
            </a:r>
            <a:r>
              <a:rPr lang="el-GR" baseline="0" dirty="0" err="1" smtClean="0"/>
              <a:t>παραπρωτείνης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0D159-3225-48EA-926F-DE60521340B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82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Η διαδικασία μεταφοράς από το πήκτωμα στη μεμβράνη λέγεται στύπωμα ή αποτύπωμα. Γίνεται όπως</a:t>
            </a:r>
            <a:r>
              <a:rPr lang="el-GR" baseline="0" dirty="0" smtClean="0"/>
              <a:t> η </a:t>
            </a:r>
            <a:r>
              <a:rPr lang="el-GR" baseline="0" dirty="0" err="1" smtClean="0"/>
              <a:t>ηλεκτροφόρηση</a:t>
            </a:r>
            <a:r>
              <a:rPr lang="el-GR" baseline="0" dirty="0" smtClean="0"/>
              <a:t> αλλά το ρεύμα εφαρμόζεται σε γωνία 90</a:t>
            </a:r>
            <a:r>
              <a:rPr lang="el-GR" baseline="30000" dirty="0" smtClean="0"/>
              <a:t>ο</a:t>
            </a:r>
            <a:r>
              <a:rPr lang="el-GR" baseline="0" dirty="0" smtClean="0"/>
              <a:t> ως προς το πήκτωμα ώστε να μεταφερθούν οι </a:t>
            </a:r>
            <a:r>
              <a:rPr lang="el-GR" baseline="0" dirty="0" err="1" smtClean="0"/>
              <a:t>πρωτείνες</a:t>
            </a:r>
            <a:r>
              <a:rPr lang="el-GR" baseline="0" dirty="0" smtClean="0"/>
              <a:t>. Μετά προσθέτουμε το </a:t>
            </a:r>
            <a:r>
              <a:rPr lang="en-US" baseline="0" dirty="0" err="1" smtClean="0"/>
              <a:t>mAb</a:t>
            </a:r>
            <a:r>
              <a:rPr lang="en-US" baseline="0" dirty="0" smtClean="0"/>
              <a:t> </a:t>
            </a:r>
            <a:r>
              <a:rPr lang="el-GR" baseline="0" dirty="0" smtClean="0"/>
              <a:t>και </a:t>
            </a:r>
            <a:r>
              <a:rPr lang="el-GR" baseline="0" dirty="0" err="1" smtClean="0"/>
              <a:t>εφαρμοζουμε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ανοσοενζυμικη</a:t>
            </a:r>
            <a:r>
              <a:rPr lang="el-GR" baseline="0" dirty="0" smtClean="0"/>
              <a:t> μέθοδο ή φθορίζουσα χρωστική. Η αντίδραση μεταφέρεται σε </a:t>
            </a:r>
            <a:r>
              <a:rPr lang="el-GR" baseline="0" dirty="0" err="1" smtClean="0"/>
              <a:t>φίλμ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05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Επειδή οι αντιδράσεις</a:t>
            </a:r>
            <a:r>
              <a:rPr lang="el-GR" baseline="0" dirty="0" smtClean="0"/>
              <a:t> είναι επιφανειακές οι </a:t>
            </a:r>
            <a:r>
              <a:rPr lang="el-GR" baseline="0" dirty="0" err="1" smtClean="0"/>
              <a:t>χρονοι</a:t>
            </a:r>
            <a:r>
              <a:rPr lang="el-GR" baseline="0" dirty="0" smtClean="0"/>
              <a:t> χρώσης επώασης είναι πιο </a:t>
            </a:r>
            <a:r>
              <a:rPr lang="el-GR" baseline="0" dirty="0" err="1" smtClean="0"/>
              <a:t>συντομοι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61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DOT BLOT:</a:t>
            </a:r>
            <a:r>
              <a:rPr lang="en-US" baseline="0" dirty="0" smtClean="0"/>
              <a:t> </a:t>
            </a:r>
            <a:r>
              <a:rPr lang="el-GR" baseline="0" dirty="0" smtClean="0"/>
              <a:t>οι </a:t>
            </a:r>
            <a:r>
              <a:rPr lang="el-GR" baseline="0" dirty="0" err="1" smtClean="0"/>
              <a:t>πρωτείνες</a:t>
            </a:r>
            <a:r>
              <a:rPr lang="el-GR" baseline="0" dirty="0" smtClean="0"/>
              <a:t> δεν διαχωρίζονται με </a:t>
            </a:r>
            <a:r>
              <a:rPr lang="el-GR" baseline="0" dirty="0" err="1" smtClean="0"/>
              <a:t>ηλεκτροφόρηση</a:t>
            </a:r>
            <a:r>
              <a:rPr lang="el-GR" baseline="0" dirty="0" smtClean="0"/>
              <a:t>, αλλά μόρια </a:t>
            </a:r>
            <a:r>
              <a:rPr lang="el-GR" baseline="0" dirty="0" err="1" smtClean="0"/>
              <a:t>πρωτείνης</a:t>
            </a:r>
            <a:r>
              <a:rPr lang="el-GR" baseline="0" dirty="0" smtClean="0"/>
              <a:t> εφαρμόζονται απ’ ευθείας σε </a:t>
            </a:r>
            <a:r>
              <a:rPr lang="en-US" baseline="0" dirty="0" smtClean="0"/>
              <a:t>strip </a:t>
            </a:r>
            <a:r>
              <a:rPr lang="el-GR" baseline="0" dirty="0" err="1" smtClean="0"/>
              <a:t>νιτροσελουλόζης</a:t>
            </a:r>
            <a:r>
              <a:rPr lang="el-GR" baseline="0" dirty="0" smtClean="0"/>
              <a:t>. </a:t>
            </a:r>
            <a:r>
              <a:rPr lang="el-GR" baseline="0" dirty="0" err="1" smtClean="0"/>
              <a:t>Χρησιμοποιόυνται</a:t>
            </a:r>
            <a:r>
              <a:rPr lang="el-GR" baseline="0" dirty="0" smtClean="0"/>
              <a:t> εκχυλίσματα </a:t>
            </a:r>
            <a:r>
              <a:rPr lang="el-GR" baseline="0" dirty="0" err="1" smtClean="0"/>
              <a:t>πρωτεινων</a:t>
            </a:r>
            <a:r>
              <a:rPr lang="el-GR" baseline="0" dirty="0" smtClean="0"/>
              <a:t> από θύμο αδένα βοδινού ή κουνελιού. </a:t>
            </a:r>
            <a:r>
              <a:rPr lang="en-US" dirty="0" smtClean="0"/>
              <a:t>LIA:</a:t>
            </a:r>
            <a:r>
              <a:rPr lang="en-US" baseline="0" dirty="0" smtClean="0"/>
              <a:t> </a:t>
            </a:r>
            <a:r>
              <a:rPr lang="el-GR" dirty="0" smtClean="0"/>
              <a:t>Χάνουν τα αντισώματα που</a:t>
            </a:r>
            <a:r>
              <a:rPr lang="el-GR" baseline="0" dirty="0" smtClean="0"/>
              <a:t> αναγνωρίζουν </a:t>
            </a:r>
            <a:r>
              <a:rPr lang="en-US" baseline="0" dirty="0" smtClean="0"/>
              <a:t>conformational epitopes. </a:t>
            </a:r>
            <a:r>
              <a:rPr lang="el-GR" baseline="0" dirty="0" err="1" smtClean="0"/>
              <a:t>Αρα</a:t>
            </a:r>
            <a:r>
              <a:rPr lang="el-GR" baseline="0" dirty="0" smtClean="0"/>
              <a:t> ανεπαρκής για </a:t>
            </a:r>
            <a:r>
              <a:rPr lang="en-US" baseline="0" dirty="0" err="1" smtClean="0"/>
              <a:t>ssa</a:t>
            </a:r>
            <a:r>
              <a:rPr lang="en-US" baseline="0" dirty="0" smtClean="0"/>
              <a:t>/Ro </a:t>
            </a:r>
            <a:r>
              <a:rPr lang="el-GR" baseline="0" dirty="0" smtClean="0"/>
              <a:t>ή </a:t>
            </a:r>
            <a:r>
              <a:rPr lang="en-US" baseline="0" dirty="0" smtClean="0"/>
              <a:t>Scl70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76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Το </a:t>
            </a:r>
            <a:r>
              <a:rPr lang="en-US" dirty="0" smtClean="0"/>
              <a:t>Ag </a:t>
            </a:r>
            <a:r>
              <a:rPr lang="el-GR" dirty="0" smtClean="0"/>
              <a:t>προσκολλάται</a:t>
            </a:r>
            <a:r>
              <a:rPr lang="el-GR" baseline="0" dirty="0" smtClean="0"/>
              <a:t> (ακινητοποιούμε) σε πλαστικό. Προσθέτουμε τον ορό που περιέχει το </a:t>
            </a:r>
            <a:r>
              <a:rPr lang="en-US" baseline="0" dirty="0" smtClean="0"/>
              <a:t>Ab </a:t>
            </a:r>
            <a:r>
              <a:rPr lang="el-GR" baseline="0" dirty="0" smtClean="0"/>
              <a:t>που είναι ειδικό για το  </a:t>
            </a:r>
            <a:r>
              <a:rPr lang="en-US" baseline="0" dirty="0" smtClean="0"/>
              <a:t>Ag </a:t>
            </a:r>
            <a:r>
              <a:rPr lang="el-GR" baseline="0" dirty="0" smtClean="0"/>
              <a:t>και το </a:t>
            </a:r>
            <a:r>
              <a:rPr lang="el-GR" baseline="0" dirty="0" err="1" smtClean="0"/>
              <a:t>σύμπλοκο</a:t>
            </a:r>
            <a:r>
              <a:rPr lang="el-GR" baseline="0" dirty="0" smtClean="0"/>
              <a:t> γίνεται ορατό με την χρήση </a:t>
            </a:r>
            <a:r>
              <a:rPr lang="el-GR" baseline="0" dirty="0" err="1" smtClean="0"/>
              <a:t>ενζυμου</a:t>
            </a:r>
            <a:r>
              <a:rPr lang="el-GR" baseline="0" dirty="0" smtClean="0"/>
              <a:t> με μια αντίδραση η </a:t>
            </a:r>
            <a:r>
              <a:rPr lang="el-GR" baseline="0" dirty="0" err="1" smtClean="0"/>
              <a:t>οποια</a:t>
            </a:r>
            <a:r>
              <a:rPr lang="el-GR" baseline="0" dirty="0" smtClean="0"/>
              <a:t> θα </a:t>
            </a:r>
            <a:r>
              <a:rPr lang="el-GR" baseline="0" dirty="0" err="1" smtClean="0"/>
              <a:t>παραγει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χρωμα</a:t>
            </a:r>
            <a:r>
              <a:rPr lang="el-GR" baseline="0" dirty="0" smtClean="0"/>
              <a:t>. Μετράμε αυτό το χρώμα με ειδικό μηχάνημα και ανάγοντας την </a:t>
            </a:r>
            <a:r>
              <a:rPr lang="el-GR" baseline="0" dirty="0" err="1" smtClean="0"/>
              <a:t>μετρηση</a:t>
            </a:r>
            <a:r>
              <a:rPr lang="el-GR" baseline="0" dirty="0" smtClean="0"/>
              <a:t> σε </a:t>
            </a:r>
            <a:r>
              <a:rPr lang="el-GR" baseline="0" dirty="0" err="1" smtClean="0"/>
              <a:t>προτυπη</a:t>
            </a:r>
            <a:r>
              <a:rPr lang="el-GR" baseline="0" dirty="0" smtClean="0"/>
              <a:t> καμπύλη υπολογίζουμε την ποσότητα του </a:t>
            </a:r>
            <a:r>
              <a:rPr lang="en-US" baseline="0" dirty="0" smtClean="0"/>
              <a:t>Ab. </a:t>
            </a:r>
            <a:r>
              <a:rPr lang="el-GR" baseline="0" dirty="0" smtClean="0"/>
              <a:t>Σαν πηγή </a:t>
            </a:r>
            <a:r>
              <a:rPr lang="en-US" baseline="0" dirty="0" err="1" smtClean="0"/>
              <a:t>Ags</a:t>
            </a:r>
            <a:r>
              <a:rPr lang="el-GR" baseline="0" dirty="0" smtClean="0"/>
              <a:t> χρησιμοποιούνται </a:t>
            </a:r>
            <a:r>
              <a:rPr lang="el-GR" baseline="0" dirty="0" err="1" smtClean="0"/>
              <a:t>κεκαθαρμένες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πρωτείνες</a:t>
            </a:r>
            <a:r>
              <a:rPr lang="el-GR" baseline="0" dirty="0" smtClean="0"/>
              <a:t> από κύτταρα ή ιστούς, ή συνθετικά </a:t>
            </a:r>
            <a:r>
              <a:rPr lang="en-US" baseline="0" dirty="0" smtClean="0"/>
              <a:t>recombinant </a:t>
            </a:r>
            <a:r>
              <a:rPr lang="el-GR" baseline="0" dirty="0" smtClean="0"/>
              <a:t>Α</a:t>
            </a:r>
            <a:r>
              <a:rPr lang="en-US" baseline="0" dirty="0" err="1" smtClean="0"/>
              <a:t>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96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3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Στην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elisa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χρησιμοποιούνται εμπορικά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kit 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οπότε πρέπει να σκεφτόμαστε πάντα την ποιότητα κατασκευής ,αν </a:t>
            </a:r>
            <a:r>
              <a:rPr kumimoji="0" lang="el-G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τηρουνται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οι προδιαγραφές το είδος του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 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που χρησιμοποιεί ο κατασκευαστής ( φυσική </a:t>
            </a:r>
            <a:r>
              <a:rPr kumimoji="0" lang="el-G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πρωτείνη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recombinant?) 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l-G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επισης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σημασία έχει η εφαρμογή της </a:t>
            </a:r>
            <a:r>
              <a:rPr kumimoji="0" lang="el-G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μεθοδου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Αν </a:t>
            </a:r>
            <a:r>
              <a:rPr kumimoji="0" lang="el-G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τηρουνται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οι χρόνοι ( δεν </a:t>
            </a:r>
            <a:r>
              <a:rPr kumimoji="0" lang="el-G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εχει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παει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καπποιος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για </a:t>
            </a:r>
            <a:r>
              <a:rPr kumimoji="0" lang="el-G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καφε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!!!), το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washing 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κλπ, καμπύλη αξιολόγηση..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94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Μέθοδος με την οποία επιτυγχάνεται η</a:t>
            </a:r>
            <a:r>
              <a:rPr lang="el-GR" baseline="0" dirty="0" smtClean="0"/>
              <a:t> παρατήρηση, ποσοτικοποίηση και ο διαχωρισμός μικροσκοπικών σωματιδίων πχ κυττάρων τα οποία αιωρούνται σε μια ροή υγρού.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09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Εξασφαλίζει</a:t>
            </a:r>
            <a:r>
              <a:rPr lang="el-GR" baseline="0" dirty="0" smtClean="0"/>
              <a:t> την ροή των κυττάρων σε μονή διάταξη. Περνάνε ένα-</a:t>
            </a:r>
            <a:r>
              <a:rPr lang="el-GR" baseline="0" dirty="0" err="1" smtClean="0"/>
              <a:t>ενα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18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Για να αξιολογήσουμε</a:t>
            </a:r>
            <a:r>
              <a:rPr lang="el-GR" baseline="0" dirty="0" smtClean="0"/>
              <a:t> την απάντηση μιας εξέτασης θα πρέπει να γνωρίζουμε τις δυνατότητες αλλά και τα προβλήματα της μεθόδου που </a:t>
            </a:r>
            <a:r>
              <a:rPr lang="el-GR" baseline="0" dirty="0" err="1" smtClean="0"/>
              <a:t>χρησιμοποιέιται</a:t>
            </a:r>
            <a:r>
              <a:rPr lang="el-GR" baseline="0" dirty="0" smtClean="0"/>
              <a:t>. Τι θέλω να αποδείξω ή να αποκλείσω, ποια εξέταση ζητάω προς την κατεύθυνση αυτή. Ο στόχος μου λοιπόν είναι να βοηθήσω στην κατανόηση της μεθοδολογίας των </a:t>
            </a:r>
            <a:r>
              <a:rPr lang="el-GR" baseline="0" dirty="0" err="1" smtClean="0"/>
              <a:t>τεχνικων</a:t>
            </a:r>
            <a:r>
              <a:rPr lang="el-GR" baseline="0" dirty="0" smtClean="0"/>
              <a:t> που χρησιμοποιούμε στο ανοσολογικό εργαστήριο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0D159-3225-48EA-926F-DE60521340B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55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Μια</a:t>
            </a:r>
            <a:r>
              <a:rPr lang="el-GR" baseline="0" dirty="0" smtClean="0"/>
              <a:t> φοβερή δυνατότητα της </a:t>
            </a:r>
            <a:r>
              <a:rPr lang="el-GR" baseline="0" dirty="0" err="1" smtClean="0"/>
              <a:t>κυτταρομετρίας</a:t>
            </a:r>
            <a:r>
              <a:rPr lang="el-GR" baseline="0" dirty="0" smtClean="0"/>
              <a:t> ροής είναι η απομόνωση και συλλογή των κυττάρων που μελετάμε το λεγόμενο </a:t>
            </a:r>
            <a:r>
              <a:rPr lang="en-US" baseline="0" dirty="0" smtClean="0"/>
              <a:t>sorting </a:t>
            </a:r>
            <a:r>
              <a:rPr lang="el-GR" baseline="0" dirty="0" smtClean="0"/>
              <a:t>, τεχνολογία που καθιέρωσε η εταιρεία </a:t>
            </a:r>
            <a:r>
              <a:rPr lang="en-US" baseline="0" dirty="0" smtClean="0"/>
              <a:t>BD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26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Μπορούμε</a:t>
            </a:r>
            <a:r>
              <a:rPr lang="el-GR" baseline="0" dirty="0" smtClean="0"/>
              <a:t> να πολλαπλασιάσουμε αλληλουχίες </a:t>
            </a:r>
            <a:r>
              <a:rPr lang="en-US" baseline="0" dirty="0" smtClean="0"/>
              <a:t>DNA </a:t>
            </a:r>
            <a:r>
              <a:rPr lang="el-GR" baseline="0" dirty="0" smtClean="0"/>
              <a:t>ένα τμήμα δηλ </a:t>
            </a:r>
            <a:r>
              <a:rPr lang="en-US" baseline="0" dirty="0" smtClean="0"/>
              <a:t>DNA </a:t>
            </a:r>
            <a:r>
              <a:rPr lang="el-GR" baseline="0" dirty="0" smtClean="0"/>
              <a:t>από το ‘’</a:t>
            </a:r>
            <a:r>
              <a:rPr lang="el-GR" baseline="0" dirty="0" err="1" smtClean="0"/>
              <a:t>ολον</a:t>
            </a:r>
            <a:r>
              <a:rPr lang="el-GR" baseline="0" dirty="0" smtClean="0"/>
              <a:t>»</a:t>
            </a:r>
            <a:r>
              <a:rPr lang="en-US" baseline="0" dirty="0" smtClean="0"/>
              <a:t>. </a:t>
            </a:r>
            <a:r>
              <a:rPr lang="el-GR" baseline="0" dirty="0" err="1" smtClean="0"/>
              <a:t>Γιαυτό</a:t>
            </a:r>
            <a:r>
              <a:rPr lang="el-GR" baseline="0" dirty="0" smtClean="0"/>
              <a:t> χρειαζόμαστε: 2 </a:t>
            </a:r>
            <a:r>
              <a:rPr lang="el-GR" baseline="0" dirty="0" err="1" smtClean="0"/>
              <a:t>εκκινητές</a:t>
            </a:r>
            <a:r>
              <a:rPr lang="el-GR" baseline="0" dirty="0" smtClean="0"/>
              <a:t> </a:t>
            </a:r>
            <a:r>
              <a:rPr lang="en-US" baseline="0" dirty="0" smtClean="0"/>
              <a:t>(primers) </a:t>
            </a:r>
            <a:r>
              <a:rPr lang="el-GR" baseline="0" dirty="0" smtClean="0"/>
              <a:t>που κατευθύνουν τα σημεία έναρξης της αντιγραφής. </a:t>
            </a:r>
            <a:r>
              <a:rPr lang="el-GR" baseline="0" dirty="0" err="1" smtClean="0"/>
              <a:t>Αρα</a:t>
            </a:r>
            <a:r>
              <a:rPr lang="el-GR" baseline="0" dirty="0" smtClean="0"/>
              <a:t> θα πρέπει να είναι συμπληρωματικοί ως μια δεδομένη αλληλουχία.</a:t>
            </a:r>
          </a:p>
          <a:p>
            <a:r>
              <a:rPr lang="el-GR" baseline="0" dirty="0" smtClean="0"/>
              <a:t>Μια </a:t>
            </a:r>
            <a:r>
              <a:rPr lang="el-GR" baseline="0" dirty="0" err="1" smtClean="0"/>
              <a:t>πολυμεράση</a:t>
            </a:r>
            <a:r>
              <a:rPr lang="el-GR" baseline="0" dirty="0" smtClean="0"/>
              <a:t> ένζυμο δηλαδή που θα χρησιμοποιηθεί σαν καλούπι για την σύνθεση καινούργιας συμπληρωματική αλυσίδας με κατεύθυνση από το </a:t>
            </a:r>
            <a:r>
              <a:rPr lang="el-GR" baseline="0" dirty="0" err="1" smtClean="0"/>
              <a:t>καρβοξυ</a:t>
            </a:r>
            <a:r>
              <a:rPr lang="el-GR" baseline="0" dirty="0" smtClean="0"/>
              <a:t>- </a:t>
            </a:r>
            <a:r>
              <a:rPr lang="el-GR" baseline="0" dirty="0" err="1" smtClean="0"/>
              <a:t>ακρο</a:t>
            </a:r>
            <a:r>
              <a:rPr lang="el-GR" baseline="0" dirty="0" smtClean="0"/>
              <a:t> προς το </a:t>
            </a:r>
            <a:r>
              <a:rPr lang="el-GR" baseline="0" dirty="0" err="1" smtClean="0"/>
              <a:t>αμινοτελικό</a:t>
            </a:r>
            <a:r>
              <a:rPr lang="el-GR" baseline="0" dirty="0" smtClean="0"/>
              <a:t> ξεκινώντας όμως από ένα τμήμα που είναι δίκλωνο (</a:t>
            </a:r>
            <a:r>
              <a:rPr lang="el-GR" baseline="0" dirty="0" err="1" smtClean="0"/>
              <a:t>εκει</a:t>
            </a:r>
            <a:r>
              <a:rPr lang="el-GR" baseline="0" dirty="0" smtClean="0"/>
              <a:t> δηλ που έχει </a:t>
            </a:r>
            <a:r>
              <a:rPr lang="el-GR" baseline="0" dirty="0" err="1" smtClean="0"/>
              <a:t>υβριδισθεί</a:t>
            </a:r>
            <a:r>
              <a:rPr lang="el-GR" baseline="0" dirty="0" smtClean="0"/>
              <a:t> ο </a:t>
            </a:r>
            <a:r>
              <a:rPr lang="el-GR" baseline="0" dirty="0" err="1" smtClean="0"/>
              <a:t>εκκινητής</a:t>
            </a:r>
            <a:r>
              <a:rPr lang="el-GR" baseline="0" dirty="0" smtClean="0"/>
              <a:t>) και μίγμα 4 </a:t>
            </a:r>
            <a:r>
              <a:rPr lang="el-GR" baseline="0" dirty="0" err="1" smtClean="0"/>
              <a:t>δεοξυνουκλεοτιδίων</a:t>
            </a:r>
            <a:r>
              <a:rPr lang="el-G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58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Αυτοματοποίηση με </a:t>
            </a:r>
            <a:r>
              <a:rPr lang="el-GR" dirty="0" err="1" smtClean="0"/>
              <a:t>θερμοκυκλωτές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31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35-40 </a:t>
            </a:r>
            <a:r>
              <a:rPr lang="el-GR" dirty="0" smtClean="0"/>
              <a:t>κύκλοι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7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Είναι</a:t>
            </a:r>
            <a:r>
              <a:rPr lang="el-GR" baseline="0" dirty="0" smtClean="0"/>
              <a:t> εμφανές ότι κάθε μέθοδος έχει υπέρ και κατά. </a:t>
            </a:r>
            <a:r>
              <a:rPr lang="el-GR" baseline="0" dirty="0" err="1" smtClean="0"/>
              <a:t>Γνώρίζοντας</a:t>
            </a:r>
            <a:r>
              <a:rPr lang="el-GR" baseline="0" dirty="0" smtClean="0"/>
              <a:t> την μεθοδολογία της κάθε τεχνικής επιλέγουμε ποια θα χρησιμοποιήσουμε ανάλογα με το τι ψάχνουμε. Δεν υπάρχει απάντηση στο ποια είναι η άριστη πχ για τα </a:t>
            </a:r>
            <a:r>
              <a:rPr lang="en-US" baseline="0" dirty="0" smtClean="0"/>
              <a:t>DNA </a:t>
            </a:r>
            <a:r>
              <a:rPr lang="el-GR" baseline="0" dirty="0" smtClean="0"/>
              <a:t>ή τα </a:t>
            </a:r>
            <a:r>
              <a:rPr lang="el-GR" baseline="0" dirty="0" err="1" smtClean="0"/>
              <a:t>ΕΝΑς</a:t>
            </a:r>
            <a:r>
              <a:rPr lang="el-GR" baseline="0" dirty="0" smtClean="0"/>
              <a:t> –εμπιστευόμαστε ένα εργαστήριο που έχει </a:t>
            </a:r>
            <a:r>
              <a:rPr lang="el-GR" baseline="0" dirty="0" err="1" smtClean="0"/>
              <a:t>σταντάρει</a:t>
            </a:r>
            <a:r>
              <a:rPr lang="el-GR" baseline="0" dirty="0" smtClean="0"/>
              <a:t> τις τεχνικές του και ξέρει να τις αξιολογεί.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95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και</a:t>
            </a:r>
            <a:r>
              <a:rPr lang="el-GR" baseline="0" dirty="0" smtClean="0"/>
              <a:t> όχι </a:t>
            </a:r>
            <a:r>
              <a:rPr lang="el-GR" baseline="0" dirty="0" err="1" smtClean="0"/>
              <a:t>αυτος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FDAE6-2C33-40C0-8A38-B6DC54AD66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Η βασική αρχή: </a:t>
            </a:r>
            <a:r>
              <a:rPr lang="el-GR" dirty="0" err="1" smtClean="0"/>
              <a:t>Ολες</a:t>
            </a:r>
            <a:r>
              <a:rPr lang="el-GR" dirty="0" smtClean="0"/>
              <a:t> οι μέθοδοι στην ανοσολογία βασίζονται στην δέσμευση </a:t>
            </a:r>
            <a:r>
              <a:rPr lang="en-US" dirty="0" smtClean="0"/>
              <a:t>Ab/Ag </a:t>
            </a:r>
            <a:r>
              <a:rPr lang="el-GR" dirty="0" smtClean="0"/>
              <a:t>και το</a:t>
            </a:r>
            <a:r>
              <a:rPr lang="el-GR" baseline="0" dirty="0" smtClean="0"/>
              <a:t> σχηματισμό </a:t>
            </a:r>
            <a:r>
              <a:rPr lang="el-GR" baseline="0" dirty="0" err="1" smtClean="0"/>
              <a:t>συμπλόκου</a:t>
            </a:r>
            <a:r>
              <a:rPr lang="el-GR" baseline="0" dirty="0" smtClean="0"/>
              <a:t>. Αυτό πρακτικά αναζητάς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0D159-3225-48EA-926F-DE60521340B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14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Αυτό</a:t>
            </a:r>
            <a:r>
              <a:rPr lang="el-GR" baseline="0" dirty="0" smtClean="0"/>
              <a:t> λοιπόν το </a:t>
            </a:r>
            <a:r>
              <a:rPr lang="el-GR" baseline="0" dirty="0" err="1" smtClean="0"/>
              <a:t>σύμπλοκο</a:t>
            </a:r>
            <a:r>
              <a:rPr lang="el-GR" baseline="0" dirty="0" smtClean="0"/>
              <a:t>, την αλληλεπίδραση δηλ </a:t>
            </a:r>
            <a:r>
              <a:rPr lang="en-US" baseline="0" dirty="0" smtClean="0"/>
              <a:t>Ag/Ab </a:t>
            </a:r>
            <a:r>
              <a:rPr lang="el-GR" baseline="0" dirty="0" smtClean="0"/>
              <a:t>σε άλλες τεχνικές είναι άμεσα ορατό, ενώ σε άλλες χρειάζεται κάποια επεξεργασία για να γίνει ορατό, όπως να χρωματιστεί με την βοήθεια ενζύμου (βλέπε </a:t>
            </a:r>
            <a:r>
              <a:rPr lang="en-US" baseline="0" dirty="0" err="1" smtClean="0"/>
              <a:t>elisa</a:t>
            </a:r>
            <a:r>
              <a:rPr lang="en-US" baseline="0" dirty="0" smtClean="0"/>
              <a:t>) </a:t>
            </a:r>
            <a:r>
              <a:rPr lang="el-GR" baseline="0" dirty="0" smtClean="0"/>
              <a:t>ή ραδιενεργού ουσίας </a:t>
            </a:r>
            <a:r>
              <a:rPr lang="en-US" baseline="0" dirty="0" smtClean="0"/>
              <a:t>(</a:t>
            </a:r>
            <a:r>
              <a:rPr lang="el-GR" baseline="0" dirty="0" smtClean="0"/>
              <a:t>βλέπε </a:t>
            </a:r>
            <a:r>
              <a:rPr lang="en-US" baseline="0" dirty="0" smtClean="0"/>
              <a:t>RIA) </a:t>
            </a:r>
            <a:r>
              <a:rPr lang="el-GR" baseline="0" dirty="0" smtClean="0"/>
              <a:t>, ή φθορίζουσας ουσίας (βλέπε</a:t>
            </a:r>
            <a:r>
              <a:rPr lang="en-US" baseline="0" dirty="0" smtClean="0"/>
              <a:t> IFA)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0D159-3225-48EA-926F-DE60521340B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93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Οι μέθοδοι που στηρίζονται</a:t>
            </a:r>
            <a:r>
              <a:rPr lang="el-GR" baseline="0" dirty="0" smtClean="0"/>
              <a:t> στον σχηματισμό ιζήματος ονομάζονται: </a:t>
            </a:r>
            <a:r>
              <a:rPr lang="en-US" baseline="0" dirty="0" smtClean="0"/>
              <a:t>precipitation tests </a:t>
            </a:r>
            <a:r>
              <a:rPr lang="el-GR" baseline="0" dirty="0" smtClean="0"/>
              <a:t>ή </a:t>
            </a:r>
            <a:r>
              <a:rPr lang="el-GR" baseline="0" dirty="0" err="1" smtClean="0"/>
              <a:t>ιζηματινοαντιδράσεις</a:t>
            </a:r>
            <a:r>
              <a:rPr lang="el-GR" baseline="0" dirty="0" smtClean="0"/>
              <a:t>. Για να σχηματιστεί ίζημα θα πρέπει να υπάρχει σωστή αναλογία </a:t>
            </a:r>
            <a:r>
              <a:rPr lang="en-US" baseline="0" dirty="0" smtClean="0"/>
              <a:t>Ab/Ag </a:t>
            </a:r>
            <a:r>
              <a:rPr lang="el-GR" baseline="0" dirty="0" smtClean="0"/>
              <a:t>–ζώνη εξισορρόπησης. Αρχικά ήταν τόσο απλές όπως η δακτυλιοειδής (</a:t>
            </a:r>
            <a:r>
              <a:rPr lang="en-US" baseline="0" dirty="0" smtClean="0"/>
              <a:t>ring ) </a:t>
            </a:r>
            <a:r>
              <a:rPr lang="el-GR" baseline="0" dirty="0" smtClean="0"/>
              <a:t>αλλά χρειαζόταν μεγάλες </a:t>
            </a:r>
            <a:r>
              <a:rPr lang="el-GR" baseline="0" dirty="0" err="1" smtClean="0"/>
              <a:t>ποσοτητες</a:t>
            </a:r>
            <a:r>
              <a:rPr lang="el-GR" baseline="0" dirty="0" smtClean="0"/>
              <a:t> ορού και αργότερα εξελίχθηκαν σε αντιδράσεις με τη χρήση πηκτωμάτων (</a:t>
            </a:r>
            <a:r>
              <a:rPr lang="en-US" baseline="0" dirty="0" smtClean="0"/>
              <a:t>gels)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0D159-3225-48EA-926F-DE60521340B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15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aseline="0" dirty="0" smtClean="0"/>
              <a:t>Στην πορεία αναπτύχθηκαν μέθοδοι με που χρησιμοποιούν </a:t>
            </a:r>
            <a:r>
              <a:rPr lang="en-US" baseline="0" dirty="0" smtClean="0"/>
              <a:t>gels </a:t>
            </a:r>
            <a:r>
              <a:rPr lang="el-GR" baseline="0" dirty="0" smtClean="0"/>
              <a:t>όπως… ή αν πρόκειται για </a:t>
            </a:r>
            <a:r>
              <a:rPr lang="el-GR" baseline="0" dirty="0" err="1" smtClean="0"/>
              <a:t>πρωτείνες</a:t>
            </a:r>
            <a:r>
              <a:rPr lang="el-GR" baseline="0" dirty="0" smtClean="0"/>
              <a:t> σε διαλυτή μορφή ….Με τις μεθόδους αυτές έχουμε την δυνατότητα να ανιχνεύσουμε </a:t>
            </a:r>
            <a:r>
              <a:rPr lang="el-GR" baseline="0" dirty="0" err="1" smtClean="0"/>
              <a:t>πρωτείνες</a:t>
            </a:r>
            <a:r>
              <a:rPr lang="el-GR" baseline="0" dirty="0" smtClean="0"/>
              <a:t>/</a:t>
            </a:r>
            <a:r>
              <a:rPr lang="en-US" baseline="0" dirty="0" smtClean="0"/>
              <a:t>Abs </a:t>
            </a:r>
            <a:r>
              <a:rPr lang="el-GR" baseline="0" dirty="0" smtClean="0"/>
              <a:t>ακόμη και σε ελάχιστες ποσότητες.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0D159-3225-48EA-926F-DE60521340B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29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Διπλή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ανοσοδιάχυση΄σε</a:t>
            </a:r>
            <a:r>
              <a:rPr lang="el-GR" baseline="0" dirty="0" smtClean="0"/>
              <a:t> </a:t>
            </a:r>
            <a:r>
              <a:rPr lang="el-GR" dirty="0" err="1" smtClean="0"/>
              <a:t>Γέλη</a:t>
            </a:r>
            <a:r>
              <a:rPr lang="el-GR" dirty="0" smtClean="0"/>
              <a:t> </a:t>
            </a:r>
            <a:r>
              <a:rPr lang="el-GR" dirty="0" err="1" smtClean="0"/>
              <a:t>αγαρόζης</a:t>
            </a:r>
            <a:r>
              <a:rPr lang="el-GR" dirty="0" smtClean="0"/>
              <a:t>,</a:t>
            </a:r>
            <a:r>
              <a:rPr lang="el-GR" baseline="0" dirty="0" smtClean="0"/>
              <a:t> </a:t>
            </a:r>
            <a:r>
              <a:rPr lang="el-GR" dirty="0" smtClean="0"/>
              <a:t> Ανοίγουμε τρύπες, στην κεντρική βάζουμε τον</a:t>
            </a:r>
            <a:r>
              <a:rPr lang="el-GR" baseline="0" dirty="0" smtClean="0"/>
              <a:t> ορό που θεωρητικά περιέχει το </a:t>
            </a:r>
            <a:r>
              <a:rPr lang="en-US" baseline="0" dirty="0" smtClean="0"/>
              <a:t>Ab </a:t>
            </a:r>
            <a:r>
              <a:rPr lang="el-GR" baseline="0" dirty="0" smtClean="0"/>
              <a:t>και στις περιφερικές τα </a:t>
            </a:r>
            <a:r>
              <a:rPr lang="en-US" baseline="0" dirty="0" smtClean="0"/>
              <a:t>Ag</a:t>
            </a:r>
            <a:r>
              <a:rPr lang="el-GR" baseline="0" dirty="0" smtClean="0"/>
              <a:t>. Αν υπάρχει κάποια ειδικότητα σχηματίζεται το τόξο καθίζησης.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0D159-3225-48EA-926F-DE60521340B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68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Μέτρηση</a:t>
            </a:r>
            <a:r>
              <a:rPr lang="el-GR" baseline="0" dirty="0" smtClean="0"/>
              <a:t> συγκέντρωσης </a:t>
            </a:r>
            <a:r>
              <a:rPr lang="el-GR" baseline="0" dirty="0" err="1" smtClean="0"/>
              <a:t>πρωτεινών</a:t>
            </a:r>
            <a:r>
              <a:rPr lang="el-GR" baseline="0" dirty="0" smtClean="0"/>
              <a:t> που βρίσκονται στον ορό  παρά ανίχνευση ειδικότητας του Α</a:t>
            </a:r>
            <a:r>
              <a:rPr lang="en-US" baseline="0" dirty="0" smtClean="0"/>
              <a:t>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0D159-3225-48EA-926F-DE60521340B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1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89214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418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260246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212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155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03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325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493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630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196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753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77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381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476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036244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746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96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119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738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380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307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585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86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612687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526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72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27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86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47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45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01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70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8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34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44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08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29358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97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9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1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27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09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9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60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17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21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972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87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29964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3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48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57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44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88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542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20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67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07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6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75604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66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15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3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8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104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26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432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57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426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95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57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238953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59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51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0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43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81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436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04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792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71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505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90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03449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080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1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281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945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95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292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451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318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85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418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401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727867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7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657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28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442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230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075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03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481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52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073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042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0491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321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823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32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499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708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603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948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10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736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24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17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34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36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49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604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44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209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59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40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72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02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82D8C-67AF-44E3-AADF-5ABFA47D517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10/8/2017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D3E38F-49C0-416C-8BD3-C4551AFD733D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904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Vana\Documents\Snapshot(3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66" y="1700808"/>
            <a:ext cx="762493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32656"/>
            <a:ext cx="865833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>
                <a:solidFill>
                  <a:prstClr val="white"/>
                </a:solidFill>
              </a:rPr>
              <a:t>ΒΑΣΙΚΕΣ ΑΝΟΣΟΛΟΓΙΚΕΣ ΤΕΧΝΙΚΕΣ</a:t>
            </a:r>
          </a:p>
          <a:p>
            <a:endParaRPr lang="el-GR" b="1" dirty="0">
              <a:solidFill>
                <a:prstClr val="white"/>
              </a:solidFill>
            </a:endParaRPr>
          </a:p>
          <a:p>
            <a:pPr algn="ctr"/>
            <a:r>
              <a:rPr lang="el-GR" sz="2400" b="1" dirty="0">
                <a:solidFill>
                  <a:srgbClr val="FFFF00"/>
                </a:solidFill>
              </a:rPr>
              <a:t>Β. ΤΖΑΒΑΡΑ, κλινική </a:t>
            </a:r>
            <a:r>
              <a:rPr lang="el-GR" sz="2400" b="1" dirty="0" err="1">
                <a:solidFill>
                  <a:srgbClr val="FFFF00"/>
                </a:solidFill>
              </a:rPr>
              <a:t>ανοσολόγος</a:t>
            </a:r>
            <a:r>
              <a:rPr lang="el-GR" sz="2400" b="1" dirty="0">
                <a:solidFill>
                  <a:srgbClr val="FFFF00"/>
                </a:solidFill>
              </a:rPr>
              <a:t>/παθολόγος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8640"/>
            <a:ext cx="621820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Vana\Documents\Snapshot(46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0" y="4509120"/>
            <a:ext cx="2880320" cy="209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970" y="404664"/>
            <a:ext cx="658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immunodiffusion</a:t>
            </a:r>
          </a:p>
        </p:txBody>
      </p:sp>
    </p:spTree>
    <p:extLst>
      <p:ext uri="{BB962C8B-B14F-4D97-AF65-F5344CB8AC3E}">
        <p14:creationId xmlns:p14="http://schemas.microsoft.com/office/powerpoint/2010/main" val="180537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204864"/>
            <a:ext cx="3494964" cy="349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Vana\Documents\Snapshot(47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19" y="2969568"/>
            <a:ext cx="387604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2198076" y="2790220"/>
            <a:ext cx="2304256" cy="72008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427984" y="2420888"/>
            <a:ext cx="298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prstClr val="white"/>
                </a:solidFill>
              </a:rPr>
              <a:t>γέλη</a:t>
            </a:r>
            <a:r>
              <a:rPr lang="el-GR" dirty="0">
                <a:solidFill>
                  <a:prstClr val="white"/>
                </a:solidFill>
              </a:rPr>
              <a:t> με ενσωματωμένο </a:t>
            </a:r>
            <a:r>
              <a:rPr lang="el-GR" dirty="0" smtClean="0">
                <a:solidFill>
                  <a:prstClr val="white"/>
                </a:solidFill>
              </a:rPr>
              <a:t>το </a:t>
            </a:r>
            <a:r>
              <a:rPr lang="en-US" dirty="0" smtClean="0">
                <a:solidFill>
                  <a:prstClr val="white"/>
                </a:solidFill>
              </a:rPr>
              <a:t>Ab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359043" y="1628800"/>
            <a:ext cx="2572997" cy="11614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04048" y="148478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Ag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404664"/>
            <a:ext cx="777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Radial immunodiffusion/ RID (Mancini</a:t>
            </a:r>
            <a:r>
              <a:rPr lang="en-US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5877272"/>
            <a:ext cx="4624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Ποσοτική μέθοδος</a:t>
            </a:r>
          </a:p>
          <a:p>
            <a:r>
              <a:rPr lang="el-GR" sz="2400" b="1" dirty="0">
                <a:solidFill>
                  <a:srgbClr val="FF0000"/>
                </a:solidFill>
              </a:rPr>
              <a:t>Μέτρηση επιπέδων </a:t>
            </a:r>
            <a:r>
              <a:rPr lang="en-US" sz="2400" b="1" dirty="0" err="1">
                <a:solidFill>
                  <a:srgbClr val="FF0000"/>
                </a:solidFill>
              </a:rPr>
              <a:t>Igs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</a:rPr>
              <a:t>C</a:t>
            </a:r>
            <a:r>
              <a:rPr lang="el-GR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</a:rPr>
              <a:t>-C</a:t>
            </a:r>
            <a:r>
              <a:rPr lang="el-GR" sz="2400" b="1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….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60648"/>
            <a:ext cx="728503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08513" y="1724956"/>
            <a:ext cx="5093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Ηλεκτροφόρηση</a:t>
            </a:r>
            <a:r>
              <a:rPr lang="el-GR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πρωτεινών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3212976"/>
            <a:ext cx="6036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Διαχωρισμός των </a:t>
            </a:r>
            <a:r>
              <a:rPr lang="el-GR" sz="2000" b="1" dirty="0" err="1">
                <a:solidFill>
                  <a:srgbClr val="FF0000"/>
                </a:solidFill>
              </a:rPr>
              <a:t>πρωτείνών</a:t>
            </a:r>
            <a:r>
              <a:rPr lang="el-GR" sz="2000" b="1" dirty="0">
                <a:solidFill>
                  <a:srgbClr val="FF0000"/>
                </a:solidFill>
              </a:rPr>
              <a:t> με βάση το μέγεθος του μορίου τους με την εφαρμογή ηλεκτρικού πεδίου σε σταθερό προεπιλεγμένο</a:t>
            </a:r>
            <a:r>
              <a:rPr lang="en-US" sz="2000" b="1" dirty="0">
                <a:solidFill>
                  <a:srgbClr val="FF0000"/>
                </a:solidFill>
              </a:rPr>
              <a:t> PH </a:t>
            </a:r>
            <a:r>
              <a:rPr lang="el-GR" sz="2000" b="1" dirty="0">
                <a:solidFill>
                  <a:srgbClr val="FF0000"/>
                </a:solidFill>
              </a:rPr>
              <a:t>διαλύματος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Vana\Documents\Snapshot(4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6" y="1340768"/>
            <a:ext cx="2483293" cy="510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Vana\Documents\Snapshot(9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81128"/>
            <a:ext cx="1905266" cy="172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ana\Documents\Snapshot(10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42" y="4817879"/>
            <a:ext cx="2257740" cy="16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9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04664"/>
            <a:ext cx="728503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1628800"/>
            <a:ext cx="54197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Vana\Documents\Snapsho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77336"/>
            <a:ext cx="8568951" cy="438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9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76672"/>
            <a:ext cx="728503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2060848"/>
            <a:ext cx="5617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err="1">
                <a:solidFill>
                  <a:prstClr val="white"/>
                </a:solidFill>
              </a:rPr>
              <a:t>Ανοσοκαθήλωση</a:t>
            </a:r>
            <a:r>
              <a:rPr lang="el-GR" sz="2800" b="1" dirty="0">
                <a:solidFill>
                  <a:prstClr val="white"/>
                </a:solidFill>
              </a:rPr>
              <a:t>/ </a:t>
            </a:r>
            <a:r>
              <a:rPr lang="en-US" sz="2800" b="1" dirty="0" err="1">
                <a:solidFill>
                  <a:prstClr val="white"/>
                </a:solidFill>
              </a:rPr>
              <a:t>immunofixation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11267" name="Picture 3" descr="C:\Users\Vana\Documents\Snapshot(38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8" y="2780928"/>
            <a:ext cx="7938280" cy="374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9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76672"/>
            <a:ext cx="728503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7591" y="3780329"/>
            <a:ext cx="4424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IMMUNOBLOTTING</a:t>
            </a:r>
            <a:endParaRPr lang="en-US" sz="3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688" y="4604935"/>
            <a:ext cx="6102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Ταυτοποίηση </a:t>
            </a:r>
            <a:r>
              <a:rPr lang="el-GR" sz="2400" b="1" dirty="0" err="1" smtClean="0"/>
              <a:t>πρωτείνης</a:t>
            </a:r>
            <a:r>
              <a:rPr lang="el-GR" sz="2400" b="1" dirty="0" smtClean="0"/>
              <a:t> με την χρήση </a:t>
            </a:r>
            <a:r>
              <a:rPr lang="en-US" sz="2400" b="1" dirty="0" err="1" smtClean="0"/>
              <a:t>mAbs</a:t>
            </a:r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</a:t>
            </a:r>
          </a:p>
          <a:p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28688" y="198884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2054" name="Picture 6" descr="C:\Users\Vana\AppData\Local\Microsoft\Windows\Temporary Internet Files\Content.IE5\ZJNNK1U7\questionmark3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18" y="1988840"/>
            <a:ext cx="2492250" cy="185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1720" y="1988840"/>
            <a:ext cx="6841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η</a:t>
            </a:r>
            <a:r>
              <a:rPr lang="el-GR" sz="2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λεκ</a:t>
            </a:r>
            <a:r>
              <a:rPr lang="el-GR" sz="2400" b="1" dirty="0" err="1" smtClean="0"/>
              <a:t>τροφόρηση</a:t>
            </a:r>
            <a:r>
              <a:rPr lang="el-GR" sz="2400" b="1" dirty="0" smtClean="0"/>
              <a:t> δίνει μόνο ποιοτικές πληροφορίες</a:t>
            </a:r>
            <a:endParaRPr lang="en-US"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6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" y="489436"/>
            <a:ext cx="8856984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47545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060848"/>
            <a:ext cx="819006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Αρχή μεθόδου    </a:t>
            </a:r>
          </a:p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el-GR" sz="2000" b="1" dirty="0" smtClean="0"/>
              <a:t>μεταφορά των </a:t>
            </a:r>
            <a:r>
              <a:rPr lang="el-GR" sz="2000" b="1" dirty="0" err="1" smtClean="0"/>
              <a:t>πρωτεινών</a:t>
            </a:r>
            <a:r>
              <a:rPr lang="el-GR" sz="2000" b="1" dirty="0" smtClean="0"/>
              <a:t> που αρχικά έχουν διαχωριστεί </a:t>
            </a:r>
          </a:p>
          <a:p>
            <a:r>
              <a:rPr lang="el-GR" sz="2000" b="1" dirty="0"/>
              <a:t> </a:t>
            </a:r>
            <a:r>
              <a:rPr lang="el-GR" sz="2000" b="1" dirty="0" smtClean="0"/>
              <a:t>                         με </a:t>
            </a:r>
            <a:r>
              <a:rPr lang="el-GR" sz="2000" b="1" dirty="0" err="1" smtClean="0"/>
              <a:t>ηλεκτροφόρηση</a:t>
            </a:r>
            <a:r>
              <a:rPr lang="el-GR" sz="2000" b="1" dirty="0"/>
              <a:t> </a:t>
            </a:r>
            <a:r>
              <a:rPr lang="el-GR" sz="2000" b="1" dirty="0" smtClean="0"/>
              <a:t>σε μεμβράνη νιτροκυτταρίνης ή νάιλον</a:t>
            </a:r>
            <a:endParaRPr lang="en-US" sz="2000" b="1" dirty="0"/>
          </a:p>
        </p:txBody>
      </p:sp>
      <p:pic>
        <p:nvPicPr>
          <p:cNvPr id="3076" name="Picture 4" descr="C:\Users\Vana\Documents\Snapshot(4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85661"/>
            <a:ext cx="6336704" cy="30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9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772816"/>
            <a:ext cx="47545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32656"/>
            <a:ext cx="885825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Αποτέλεσμα εικόνας για avant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24944"/>
            <a:ext cx="285750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5" y="3356992"/>
            <a:ext cx="6876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2">
                    <a:lumMod val="75000"/>
                  </a:schemeClr>
                </a:solidFill>
              </a:rPr>
              <a:t>Οι</a:t>
            </a:r>
            <a:r>
              <a:rPr lang="el-GR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2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πρωτείνες</a:t>
            </a:r>
            <a:r>
              <a:rPr lang="el-GR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στην επιφάνεια της μεμβράνης είναι</a:t>
            </a:r>
          </a:p>
          <a:p>
            <a:r>
              <a:rPr lang="el-GR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            </a:t>
            </a:r>
            <a:r>
              <a:rPr lang="el-GR" sz="2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προσβάσιμες</a:t>
            </a:r>
            <a:r>
              <a:rPr lang="el-GR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στα </a:t>
            </a:r>
            <a:r>
              <a:rPr lang="en-US" sz="2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mAbs</a:t>
            </a:r>
            <a:endParaRPr lang="en-US" sz="2000" b="1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 smtClean="0">
                <a:solidFill>
                  <a:schemeClr val="bg2">
                    <a:lumMod val="75000"/>
                  </a:schemeClr>
                </a:solidFill>
              </a:rPr>
              <a:t>Οι</a:t>
            </a:r>
            <a:r>
              <a:rPr lang="el-GR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μεμβράνες είναι πιο ανθεκτικές και εύχρηστες από τα </a:t>
            </a:r>
          </a:p>
          <a:p>
            <a:r>
              <a:rPr lang="el-GR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       </a:t>
            </a:r>
            <a:r>
              <a:rPr 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gel, </a:t>
            </a:r>
            <a:r>
              <a:rPr lang="el-GR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μπορεί να ξαναχρησιμοποιηθούν –να ξηραθούν</a:t>
            </a:r>
          </a:p>
          <a:p>
            <a:r>
              <a:rPr lang="el-GR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       και να αποθηκευτούν</a:t>
            </a:r>
            <a:endParaRPr lang="en-US" sz="20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0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32656"/>
            <a:ext cx="885825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772816"/>
            <a:ext cx="47545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2996952"/>
            <a:ext cx="558358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Πρωτόκολλα </a:t>
            </a:r>
            <a:r>
              <a:rPr lang="el-GR" sz="2800" b="1" dirty="0" err="1" smtClean="0"/>
              <a:t>ανοσοαποτύπωσης</a:t>
            </a:r>
            <a:endParaRPr lang="el-GR" sz="2800" b="1" dirty="0" smtClean="0"/>
          </a:p>
          <a:p>
            <a:r>
              <a:rPr lang="el-GR" sz="2800" b="1" dirty="0"/>
              <a:t> </a:t>
            </a:r>
            <a:r>
              <a:rPr lang="el-GR" sz="2800" b="1" dirty="0" smtClean="0"/>
              <a:t>                     </a:t>
            </a:r>
          </a:p>
          <a:p>
            <a:r>
              <a:rPr lang="el-GR" sz="2800" b="1" dirty="0"/>
              <a:t> </a:t>
            </a:r>
            <a:r>
              <a:rPr lang="el-GR" sz="2800" b="1" dirty="0" smtClean="0"/>
              <a:t>                           </a:t>
            </a:r>
            <a:r>
              <a:rPr lang="en-US" sz="2800" b="1" dirty="0" smtClean="0"/>
              <a:t>Dot Blot</a:t>
            </a:r>
          </a:p>
          <a:p>
            <a:endParaRPr lang="en-US" sz="2800" b="1" dirty="0"/>
          </a:p>
          <a:p>
            <a:r>
              <a:rPr lang="en-US" sz="2800" b="1" dirty="0" smtClean="0"/>
              <a:t>                            Linear Blot ( LIA)</a:t>
            </a:r>
          </a:p>
          <a:p>
            <a:endParaRPr lang="en-US" sz="2800" b="1" dirty="0"/>
          </a:p>
          <a:p>
            <a:r>
              <a:rPr lang="en-US" sz="2800" b="1" dirty="0" smtClean="0"/>
              <a:t>                            Western Blot</a:t>
            </a:r>
            <a:endParaRPr lang="en-US" sz="2800" b="1" dirty="0"/>
          </a:p>
        </p:txBody>
      </p:sp>
      <p:sp>
        <p:nvSpPr>
          <p:cNvPr id="5" name="Right Arrow 4"/>
          <p:cNvSpPr/>
          <p:nvPr/>
        </p:nvSpPr>
        <p:spPr>
          <a:xfrm>
            <a:off x="2627784" y="4077072"/>
            <a:ext cx="792088" cy="7200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27784" y="4941168"/>
            <a:ext cx="792088" cy="7200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627784" y="5805264"/>
            <a:ext cx="792088" cy="7200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7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ana\Documents\Snapshot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78" y="188640"/>
            <a:ext cx="8296153" cy="60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68760"/>
            <a:ext cx="8069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prstClr val="white"/>
                </a:solidFill>
              </a:rPr>
              <a:t>Οι εργαστηριακές εξετάσεις είναι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in vitro </a:t>
            </a:r>
            <a:r>
              <a:rPr lang="el-GR" sz="3200" b="1" dirty="0">
                <a:solidFill>
                  <a:srgbClr val="FFFF00"/>
                </a:solidFill>
              </a:rPr>
              <a:t>μέθοδοι 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74" y="2492896"/>
            <a:ext cx="5161533" cy="265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5517232"/>
            <a:ext cx="7661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θεωρητικά….</a:t>
            </a:r>
            <a:r>
              <a:rPr lang="el-GR" sz="2800" b="1" dirty="0" smtClean="0"/>
              <a:t> αντανακλούν τις </a:t>
            </a:r>
            <a:r>
              <a:rPr lang="en-US" sz="2800" b="1" dirty="0" smtClean="0">
                <a:solidFill>
                  <a:srgbClr val="FFFF00"/>
                </a:solidFill>
              </a:rPr>
              <a:t>in vivo </a:t>
            </a:r>
            <a:r>
              <a:rPr lang="el-GR" sz="2800" b="1" dirty="0" smtClean="0"/>
              <a:t>συνθήκες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5686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ana\Documents\Snapshot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9593"/>
            <a:ext cx="3960440" cy="355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Vana\Documents\Snapshot(7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53" y="2636912"/>
            <a:ext cx="4286849" cy="36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5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Vana\Documents\Snapshot(1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7" y="1027436"/>
            <a:ext cx="288032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Vana\Documents\Snapshot(78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889" y="1020719"/>
            <a:ext cx="3839111" cy="28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3690" y="404664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Dot Blot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49022" y="548680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LIA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6166" y="2545701"/>
            <a:ext cx="2007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Strip</a:t>
            </a:r>
          </a:p>
          <a:p>
            <a:r>
              <a:rPr lang="el-GR" sz="2000" b="1" dirty="0" err="1" smtClean="0"/>
              <a:t>νιτροσελουλόζης</a:t>
            </a:r>
            <a:endParaRPr lang="en-US" sz="2000" b="1" dirty="0"/>
          </a:p>
        </p:txBody>
      </p:sp>
      <p:pic>
        <p:nvPicPr>
          <p:cNvPr id="7173" name="Picture 5" descr="C:\Users\Vana\Documents\Snapshot(40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01208"/>
            <a:ext cx="4191585" cy="13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3635896" y="4293096"/>
            <a:ext cx="1224136" cy="47875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60032" y="4771852"/>
            <a:ext cx="304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δεν διαχωρίζουν </a:t>
            </a:r>
            <a:r>
              <a:rPr lang="en-US" b="1" dirty="0" smtClean="0"/>
              <a:t>U1RNP/Sm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04248" y="3830986"/>
            <a:ext cx="72008" cy="190227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16016" y="5877272"/>
            <a:ext cx="433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ναγνωρίζουν μόνο γραμμικούς </a:t>
            </a:r>
            <a:r>
              <a:rPr lang="el-G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επίτοπους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673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836712"/>
            <a:ext cx="3558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1772816"/>
            <a:ext cx="6558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Ανίχνευση/Μέτρηση </a:t>
            </a:r>
            <a:r>
              <a:rPr lang="en-US" sz="2400" b="1" dirty="0">
                <a:solidFill>
                  <a:prstClr val="white"/>
                </a:solidFill>
              </a:rPr>
              <a:t>Ab + Ag </a:t>
            </a:r>
            <a:r>
              <a:rPr lang="el-GR" sz="2400" b="1" dirty="0">
                <a:solidFill>
                  <a:prstClr val="white"/>
                </a:solidFill>
              </a:rPr>
              <a:t>σε διαλυτή μορφή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043608" y="2996952"/>
            <a:ext cx="1296144" cy="36004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042966" y="4077072"/>
            <a:ext cx="1296144" cy="36004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2924944"/>
            <a:ext cx="2746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ΝΕΦΕΛΟΜΕΤΡΙΑ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4077072"/>
            <a:ext cx="2635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ΘΟΛΟΣΙΜΕΤΡΙΑ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5661248"/>
            <a:ext cx="6181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Μέτρηση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CRP, RF, C3,C4,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Igs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β2 </a:t>
            </a:r>
            <a:r>
              <a:rPr lang="el-G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μικροσφαιρίνη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45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108" y="2348880"/>
            <a:ext cx="401263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ELISA</a:t>
            </a:r>
          </a:p>
          <a:p>
            <a:endParaRPr lang="en-US" sz="2800" b="1" dirty="0">
              <a:solidFill>
                <a:prstClr val="white"/>
              </a:solidFill>
            </a:endParaRPr>
          </a:p>
          <a:p>
            <a:endParaRPr lang="en-US" sz="2800" b="1" dirty="0">
              <a:solidFill>
                <a:prstClr val="white"/>
              </a:solidFill>
            </a:endParaRPr>
          </a:p>
          <a:p>
            <a:r>
              <a:rPr lang="en-US" sz="2800" b="1" dirty="0">
                <a:solidFill>
                  <a:prstClr val="white"/>
                </a:solidFill>
              </a:rPr>
              <a:t>RIA</a:t>
            </a:r>
            <a:endParaRPr lang="el-GR" sz="2800" b="1" dirty="0">
              <a:solidFill>
                <a:prstClr val="white"/>
              </a:solidFill>
            </a:endParaRPr>
          </a:p>
          <a:p>
            <a:endParaRPr lang="en-US" sz="2800" b="1" dirty="0">
              <a:solidFill>
                <a:prstClr val="white"/>
              </a:solidFill>
            </a:endParaRPr>
          </a:p>
          <a:p>
            <a:endParaRPr lang="en-US" sz="2800" b="1" dirty="0">
              <a:solidFill>
                <a:prstClr val="white"/>
              </a:solidFill>
            </a:endParaRPr>
          </a:p>
          <a:p>
            <a:r>
              <a:rPr lang="en-US" sz="2800" b="1" dirty="0">
                <a:solidFill>
                  <a:prstClr val="white"/>
                </a:solidFill>
              </a:rPr>
              <a:t>IFA</a:t>
            </a:r>
            <a:endParaRPr lang="el-GR" sz="2800" b="1" dirty="0">
              <a:solidFill>
                <a:prstClr val="white"/>
              </a:solidFill>
            </a:endParaRPr>
          </a:p>
          <a:p>
            <a:endParaRPr lang="el-GR" sz="2800" b="1" dirty="0">
              <a:solidFill>
                <a:prstClr val="white"/>
              </a:solidFill>
            </a:endParaRPr>
          </a:p>
          <a:p>
            <a:endParaRPr lang="el-GR" sz="2800" b="1" dirty="0">
              <a:solidFill>
                <a:prstClr val="white"/>
              </a:solidFill>
            </a:endParaRPr>
          </a:p>
          <a:p>
            <a:r>
              <a:rPr lang="en-US" sz="2800" b="1" dirty="0">
                <a:solidFill>
                  <a:prstClr val="white"/>
                </a:solidFill>
              </a:rPr>
              <a:t>FACS  </a:t>
            </a:r>
            <a:r>
              <a:rPr lang="el-GR" sz="2400" b="1" dirty="0" err="1">
                <a:solidFill>
                  <a:prstClr val="white"/>
                </a:solidFill>
              </a:rPr>
              <a:t>κυτταρομετρία</a:t>
            </a:r>
            <a:r>
              <a:rPr lang="el-GR" sz="2400" b="1" dirty="0">
                <a:solidFill>
                  <a:prstClr val="white"/>
                </a:solidFill>
              </a:rPr>
              <a:t> ροής</a:t>
            </a:r>
            <a:endParaRPr lang="el-GR" sz="28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548680"/>
            <a:ext cx="5274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Ανοσολογικές Τεχνικές 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763688" y="2492896"/>
            <a:ext cx="1440160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700064" y="3645024"/>
            <a:ext cx="1440160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691680" y="5013176"/>
            <a:ext cx="1440160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699028" y="6237312"/>
            <a:ext cx="1440160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8153" y="1628800"/>
            <a:ext cx="2220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l-GR" sz="2000" b="1" dirty="0" smtClean="0">
                <a:solidFill>
                  <a:schemeClr val="tx1">
                    <a:lumMod val="75000"/>
                  </a:schemeClr>
                </a:solidFill>
              </a:rPr>
              <a:t>σε διαλυτή μορφή</a:t>
            </a: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80" y="1256566"/>
            <a:ext cx="1164345" cy="90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08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Σχετική εικόν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31900"/>
            <a:ext cx="7810500" cy="322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9180" y="692696"/>
            <a:ext cx="5771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Ανοσοενζυμική</a:t>
            </a:r>
            <a:r>
              <a:rPr lang="el-G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μέθοδος    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Elisa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9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ana\Documents\Snapshot(5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4143954" cy="30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Vana\Documents\Snapshot(55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031316" cy="315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5635" y="836712"/>
            <a:ext cx="6612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Elisa </a:t>
            </a:r>
          </a:p>
          <a:p>
            <a:pPr algn="ctr"/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εξοπλισμός</a:t>
            </a:r>
            <a:endParaRPr lang="en-US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2621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Vana\AppData\Local\Microsoft\Windows\Temporary Internet Files\Content.IE5\YF1K7FYF\Be-Careful-Machine-Sign-S-2658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4752528" cy="34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941168"/>
            <a:ext cx="791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……….είδος αντιγόνων – εφαρμογή κανόνων τεχνικής…..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255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na\Documents\Snapshot(9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435353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40968"/>
            <a:ext cx="3756037" cy="332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419872" y="2420888"/>
            <a:ext cx="1872208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92080" y="2276872"/>
            <a:ext cx="2626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radiolabeled dsDNA</a:t>
            </a:r>
            <a:endParaRPr lang="en-US" sz="2000" b="1" strike="sngStrike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764704"/>
            <a:ext cx="630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FF00"/>
                </a:solidFill>
              </a:rPr>
              <a:t>R</a:t>
            </a:r>
            <a:r>
              <a:rPr lang="en-US" sz="3600" b="1" dirty="0" err="1" smtClean="0"/>
              <a:t>adio</a:t>
            </a:r>
            <a:r>
              <a:rPr lang="en-US" sz="3600" b="1" dirty="0" err="1" smtClean="0">
                <a:solidFill>
                  <a:srgbClr val="00FF00"/>
                </a:solidFill>
              </a:rPr>
              <a:t>I</a:t>
            </a:r>
            <a:r>
              <a:rPr lang="en-US" sz="3600" b="1" dirty="0" err="1" smtClean="0"/>
              <a:t>mmuno</a:t>
            </a:r>
            <a:r>
              <a:rPr lang="en-US" sz="3600" b="1" dirty="0" err="1" smtClean="0">
                <a:solidFill>
                  <a:srgbClr val="00FF00"/>
                </a:solidFill>
              </a:rPr>
              <a:t>A</a:t>
            </a:r>
            <a:r>
              <a:rPr lang="en-US" sz="3600" b="1" dirty="0" err="1" smtClean="0"/>
              <a:t>ssay</a:t>
            </a:r>
            <a:r>
              <a:rPr lang="en-US" sz="3600" b="1" dirty="0" smtClean="0"/>
              <a:t>-   FARR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1060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na\Documents\Snapshot(9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0468"/>
            <a:ext cx="4248743" cy="24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5568" y="2700209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2852936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FARR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4509120"/>
            <a:ext cx="633134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Elisa</a:t>
            </a:r>
            <a:r>
              <a:rPr lang="en-US" sz="2400" b="1" dirty="0" smtClean="0">
                <a:solidFill>
                  <a:srgbClr val="00FF00"/>
                </a:solidFill>
              </a:rPr>
              <a:t> : </a:t>
            </a:r>
            <a:r>
              <a:rPr lang="el-GR" sz="2400" b="1" dirty="0" smtClean="0">
                <a:solidFill>
                  <a:srgbClr val="00FF00"/>
                </a:solidFill>
              </a:rPr>
              <a:t>ανιχνεύει </a:t>
            </a:r>
            <a:r>
              <a:rPr lang="en-US" sz="2400" b="1" dirty="0" smtClean="0">
                <a:solidFill>
                  <a:srgbClr val="00FF00"/>
                </a:solidFill>
              </a:rPr>
              <a:t> high &amp; low affinity Abs.</a:t>
            </a:r>
          </a:p>
          <a:p>
            <a:r>
              <a:rPr lang="en-US" sz="2400" b="1" dirty="0" smtClean="0">
                <a:solidFill>
                  <a:srgbClr val="00FF00"/>
                </a:solidFill>
              </a:rPr>
              <a:t>            </a:t>
            </a:r>
            <a:r>
              <a:rPr lang="el-GR" sz="2400" b="1" dirty="0" smtClean="0">
                <a:solidFill>
                  <a:srgbClr val="00FF00"/>
                </a:solidFill>
              </a:rPr>
              <a:t>ανιχνεύει και </a:t>
            </a:r>
            <a:r>
              <a:rPr lang="en-US" sz="2400" b="1" dirty="0" smtClean="0">
                <a:solidFill>
                  <a:srgbClr val="00FF00"/>
                </a:solidFill>
              </a:rPr>
              <a:t>Abs </a:t>
            </a:r>
            <a:r>
              <a:rPr lang="el-GR" sz="2400" b="1" dirty="0" smtClean="0">
                <a:solidFill>
                  <a:srgbClr val="00FF00"/>
                </a:solidFill>
              </a:rPr>
              <a:t>κατά </a:t>
            </a:r>
            <a:r>
              <a:rPr lang="en-US" sz="2400" b="1" dirty="0" smtClean="0">
                <a:solidFill>
                  <a:srgbClr val="00FF00"/>
                </a:solidFill>
              </a:rPr>
              <a:t>ssDNA</a:t>
            </a:r>
            <a:endParaRPr lang="el-GR" sz="2400" b="1" dirty="0" smtClean="0">
              <a:solidFill>
                <a:srgbClr val="00FF00"/>
              </a:solidFill>
            </a:endParaRPr>
          </a:p>
          <a:p>
            <a:r>
              <a:rPr lang="el-GR" sz="2400" b="1" dirty="0">
                <a:solidFill>
                  <a:srgbClr val="00FF00"/>
                </a:solidFill>
              </a:rPr>
              <a:t> </a:t>
            </a:r>
            <a:r>
              <a:rPr lang="el-GR" sz="2400" b="1" dirty="0" smtClean="0">
                <a:solidFill>
                  <a:srgbClr val="00FF00"/>
                </a:solidFill>
              </a:rPr>
              <a:t>           μεγάλη ευαισθησία, γρήγορη</a:t>
            </a:r>
            <a:endParaRPr lang="en-US" sz="2400" b="1" dirty="0" smtClean="0">
              <a:solidFill>
                <a:srgbClr val="00FF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FARR</a:t>
            </a:r>
            <a:r>
              <a:rPr lang="en-US" sz="2400" b="1" dirty="0" smtClean="0">
                <a:solidFill>
                  <a:srgbClr val="00FF00"/>
                </a:solidFill>
              </a:rPr>
              <a:t>: </a:t>
            </a:r>
            <a:r>
              <a:rPr lang="el-GR" sz="2400" b="1" dirty="0" smtClean="0">
                <a:solidFill>
                  <a:srgbClr val="00FF00"/>
                </a:solidFill>
              </a:rPr>
              <a:t>χρονοβόρα μέθοδος, ραδιενεργά υλικά</a:t>
            </a:r>
          </a:p>
          <a:p>
            <a:r>
              <a:rPr lang="el-GR" sz="2400" b="1" dirty="0">
                <a:solidFill>
                  <a:srgbClr val="00FF00"/>
                </a:solidFill>
              </a:rPr>
              <a:t> </a:t>
            </a:r>
            <a:r>
              <a:rPr lang="el-GR" sz="2400" b="1" dirty="0" smtClean="0">
                <a:solidFill>
                  <a:srgbClr val="00FF00"/>
                </a:solidFill>
              </a:rPr>
              <a:t>           μεγάλη ειδικότητα</a:t>
            </a:r>
            <a:r>
              <a:rPr lang="en-US" sz="2400" b="1" dirty="0" smtClean="0">
                <a:solidFill>
                  <a:srgbClr val="00FF00"/>
                </a:solidFill>
              </a:rPr>
              <a:t> </a:t>
            </a:r>
            <a:endParaRPr lang="en-US" sz="2400" b="1" dirty="0">
              <a:solidFill>
                <a:srgbClr val="00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764704"/>
            <a:ext cx="3337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</a:t>
            </a:r>
            <a:r>
              <a:rPr lang="en-US" sz="3200" b="1" dirty="0" smtClean="0"/>
              <a:t>nti-dsDNA Abs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3246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86305"/>
            <a:ext cx="3048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C:\Users\Vana\Documents\Snapshot(8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09120"/>
            <a:ext cx="2924583" cy="216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4608512" cy="255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404664"/>
            <a:ext cx="4548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err="1" smtClean="0">
                <a:solidFill>
                  <a:srgbClr val="FFFF00"/>
                </a:solidFill>
              </a:rPr>
              <a:t>Ανοσοφθορισμός</a:t>
            </a:r>
            <a:r>
              <a:rPr lang="el-GR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      IFA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0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6192688" cy="382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3284984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Κατανόηση </a:t>
            </a:r>
          </a:p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μεθοδολογίας, αρχής των τεχνικών</a:t>
            </a:r>
          </a:p>
        </p:txBody>
      </p:sp>
      <p:sp>
        <p:nvSpPr>
          <p:cNvPr id="3" name="Down Arrow 2"/>
          <p:cNvSpPr/>
          <p:nvPr/>
        </p:nvSpPr>
        <p:spPr>
          <a:xfrm>
            <a:off x="4499992" y="4941168"/>
            <a:ext cx="432048" cy="78555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5726727"/>
            <a:ext cx="6534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Αναγνώριση αναγκαιότητας της εξέτασης</a:t>
            </a:r>
          </a:p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Εκτίμηση των αποτελεσμάτων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14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Vana\Documents\Snapshot(8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07830"/>
            <a:ext cx="5832648" cy="43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48680"/>
            <a:ext cx="5960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IFA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κύτταρα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ANA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0272" y="2420888"/>
            <a:ext cx="146546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</a:rPr>
              <a:t>Hep</a:t>
            </a:r>
            <a:r>
              <a:rPr lang="en-US" sz="2000" b="1" dirty="0" smtClean="0">
                <a:solidFill>
                  <a:srgbClr val="FFFF00"/>
                </a:solidFill>
              </a:rPr>
              <a:t> 2 cells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Hep</a:t>
            </a:r>
            <a:r>
              <a:rPr lang="en-US" sz="2000" b="1" dirty="0" smtClean="0">
                <a:solidFill>
                  <a:srgbClr val="FFFF00"/>
                </a:solidFill>
              </a:rPr>
              <a:t> 2000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5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640871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764704"/>
            <a:ext cx="5246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IFA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κύτταρα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6296" y="2780928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neutrophils</a:t>
            </a:r>
          </a:p>
          <a:p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Vana\Documents\Snapshot(1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2284"/>
            <a:ext cx="5904656" cy="395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419872" y="3687039"/>
            <a:ext cx="302433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444208" y="3501008"/>
            <a:ext cx="1058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στομάχι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19872" y="4077072"/>
            <a:ext cx="3024336" cy="4529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44208" y="4303549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FF00"/>
                </a:solidFill>
              </a:rPr>
              <a:t>Λείες </a:t>
            </a:r>
            <a:r>
              <a:rPr lang="el-GR" sz="2000" b="1" dirty="0" err="1" smtClean="0">
                <a:solidFill>
                  <a:srgbClr val="FFFF00"/>
                </a:solidFill>
              </a:rPr>
              <a:t>μυικές</a:t>
            </a:r>
            <a:r>
              <a:rPr lang="el-GR" sz="2000" b="1" dirty="0" smtClean="0">
                <a:solidFill>
                  <a:srgbClr val="FFFF00"/>
                </a:solidFill>
              </a:rPr>
              <a:t> ίνες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43808" y="5013176"/>
            <a:ext cx="396044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11960" y="5805264"/>
            <a:ext cx="259228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04248" y="4941168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FF00"/>
                </a:solidFill>
              </a:rPr>
              <a:t>νεφροί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4248" y="5589240"/>
            <a:ext cx="75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FF00"/>
                </a:solidFill>
              </a:rPr>
              <a:t>ήπαρ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1809" y="548680"/>
            <a:ext cx="408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IFA           </a:t>
            </a:r>
            <a:r>
              <a:rPr lang="el-GR" sz="3600" b="1" dirty="0" smtClean="0"/>
              <a:t>σε ιστούς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11560" y="1772816"/>
            <a:ext cx="4950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AMA, ASMA, APCA, LKM</a:t>
            </a:r>
            <a:r>
              <a:rPr lang="el-GR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</a:rPr>
              <a:t>GBM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6132"/>
            <a:ext cx="29432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804" y="1173707"/>
            <a:ext cx="2032284" cy="160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:\Users\Vana\Documents\Snapshot(87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17119"/>
            <a:ext cx="2896004" cy="231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Σχετική εικόν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70236"/>
            <a:ext cx="2376264" cy="212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" y="4437112"/>
            <a:ext cx="2295128" cy="172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636" y="3789040"/>
            <a:ext cx="3616237" cy="271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20688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851520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ASMA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4581128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LKM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4167982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GBM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39952" y="1844824"/>
            <a:ext cx="72008" cy="15121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232965" y="5533794"/>
            <a:ext cx="0" cy="8475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9407" y="6290156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3888" y="3356992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ANA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7244572" cy="494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476672"/>
            <a:ext cx="6333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crithidia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luciliae</a:t>
            </a:r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dsDNA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1" name="Picture 3" descr="C:\Users\Vana\Documents\Snapshot(30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581128"/>
            <a:ext cx="381642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6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852936"/>
            <a:ext cx="6106159" cy="646331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Μέθοδοι σε επίπεδο κυττάρου</a:t>
            </a:r>
            <a:endParaRPr 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3746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images.the-scientist.com/content/figures/images/yr2003/may05/bdb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1471"/>
            <a:ext cx="7738226" cy="396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473547"/>
            <a:ext cx="5084763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50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Αποτέλεσμα εικόνας για flow cytom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6832"/>
            <a:ext cx="4968552" cy="465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Vana\Documents\Snapshot(8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338437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476672"/>
            <a:ext cx="471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</a:t>
            </a:r>
            <a:r>
              <a:rPr lang="en-US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YTO</a:t>
            </a:r>
            <a:r>
              <a:rPr lang="en-US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ETRY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313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Vana\Documents\Snapshot(7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275607" cy="549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Vana\Documents\Snapshot(7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280920" cy="54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76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Αποτέλεσμα εικόνας για sleepy in the c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52625"/>
            <a:ext cx="7488832" cy="42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1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Vana\Documents\Snapshot(7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7704856" cy="48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Vana\Documents\Snapshot(9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76" y="2104840"/>
            <a:ext cx="8288172" cy="419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980728"/>
            <a:ext cx="2632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6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9777"/>
            <a:ext cx="4968552" cy="40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Vana\Documents\Snapshot(9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1" y="2924474"/>
            <a:ext cx="3385185" cy="35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340768"/>
            <a:ext cx="5837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φθοριόχρωμα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Fluorcesence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262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086" y="476672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FLOWCYTOMETRY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2488252"/>
            <a:ext cx="78625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el-GR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Εφαρμογές</a:t>
            </a:r>
            <a:endParaRPr lang="el-GR" sz="2400" b="1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χαρακτηριστικά κυττάρου ( διάμετρος, όγκος, </a:t>
            </a:r>
          </a:p>
          <a:p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εσωτερική δομή πχ κοκκία,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συστατικά κυττάρου (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DNA, RNA)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επιφανειακά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ανοσιακή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απάντηση σε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φαγοκυττάρωση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οξειδωτικό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stress……..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851795" cy="139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426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Σχετική εικόν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6480719" cy="474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61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</a:t>
            </a:r>
            <a:r>
              <a:rPr lang="en-US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YTOMETRY </a:t>
            </a:r>
            <a:r>
              <a:rPr lang="en-US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LUORESCENCE</a:t>
            </a:r>
          </a:p>
          <a:p>
            <a:pPr algn="ctr"/>
            <a:r>
              <a:rPr lang="en-US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CTINATED </a:t>
            </a:r>
            <a:r>
              <a:rPr lang="en-US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 </a:t>
            </a:r>
            <a:r>
              <a:rPr lang="en-US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0012" y="1124744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FACS</a:t>
            </a:r>
            <a:endParaRPr lang="en-US" sz="4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418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ana\Documents\Snapshot(58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82809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4340" y="116632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PCR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626" y="908720"/>
            <a:ext cx="6814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 you pick the piece of DNA you’re interested in and </a:t>
            </a:r>
            <a:endParaRPr lang="en-US" sz="2000" b="1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</a:t>
            </a:r>
            <a:r>
              <a:rPr 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much of it as you want” (Mullis, 1990)</a:t>
            </a:r>
          </a:p>
        </p:txBody>
      </p:sp>
    </p:spTree>
    <p:extLst>
      <p:ext uri="{BB962C8B-B14F-4D97-AF65-F5344CB8AC3E}">
        <p14:creationId xmlns:p14="http://schemas.microsoft.com/office/powerpoint/2010/main" val="34742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ana\Documents\Snapshot(7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0110"/>
            <a:ext cx="3528392" cy="252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Vana\Documents\Snapshot(76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3780110"/>
            <a:ext cx="3721614" cy="26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Vana\Documents\Snapshot(8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1644"/>
            <a:ext cx="3528392" cy="276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764704"/>
            <a:ext cx="30243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PCR</a:t>
            </a:r>
          </a:p>
          <a:p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εξοπλισμός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60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64096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5113" y="404664"/>
            <a:ext cx="22669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	PCR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6309320"/>
            <a:ext cx="6214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00FF00"/>
                </a:solidFill>
              </a:rPr>
              <a:t>Γενετικά νοσήματα, λοιμώξεις, γενετικό αποτύπωμα….</a:t>
            </a:r>
            <a:endParaRPr lang="en-US" sz="20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17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3" y="1916832"/>
            <a:ext cx="6808167" cy="393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76672"/>
            <a:ext cx="7047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PCR product /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ηλεκτροφόρηση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σε </a:t>
            </a:r>
            <a:r>
              <a:rPr lang="el-G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γέλη</a:t>
            </a:r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5570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na\Documents\Snapshot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82" y="1340768"/>
            <a:ext cx="7610358" cy="359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6807" y="476672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eal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ime PCR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5157192"/>
            <a:ext cx="781374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Ενσωμάτωση φθορισμού στο DNA</a:t>
            </a:r>
          </a:p>
          <a:p>
            <a:r>
              <a:rPr lang="el-GR" sz="2000" b="1" dirty="0"/>
              <a:t>Ανίχνευση </a:t>
            </a:r>
            <a:r>
              <a:rPr lang="el-GR" sz="2000" b="1" dirty="0" err="1"/>
              <a:t>νεοσυντιθέμενου</a:t>
            </a:r>
            <a:r>
              <a:rPr lang="el-GR" sz="2000" b="1" dirty="0"/>
              <a:t> DNA σε κάθε κύκλο σε πραγματικό χρόνο</a:t>
            </a:r>
          </a:p>
          <a:p>
            <a:r>
              <a:rPr lang="el-GR" sz="2000" b="1" dirty="0"/>
              <a:t>Απόλυτη και σχετική ποσοτικοποίηση των δειγμάτων που αναλύονται</a:t>
            </a:r>
          </a:p>
          <a:p>
            <a:r>
              <a:rPr lang="el-GR" sz="2000" b="1" dirty="0"/>
              <a:t>Έκφραση γονιδίων, μελέτη μεταλλαγών (HRM), εξειδικευμένα τεστ</a:t>
            </a:r>
          </a:p>
          <a:p>
            <a:endParaRPr lang="el-GR" dirty="0"/>
          </a:p>
        </p:txBody>
      </p:sp>
      <p:sp>
        <p:nvSpPr>
          <p:cNvPr id="4" name="Right Arrow 3"/>
          <p:cNvSpPr/>
          <p:nvPr/>
        </p:nvSpPr>
        <p:spPr>
          <a:xfrm>
            <a:off x="517062" y="5301208"/>
            <a:ext cx="454538" cy="72008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39552" y="5661248"/>
            <a:ext cx="454538" cy="72008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11560" y="5949280"/>
            <a:ext cx="454538" cy="72008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11560" y="6237312"/>
            <a:ext cx="454538" cy="72008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4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8328" y="1196752"/>
            <a:ext cx="41456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</a:rPr>
              <a:t>Ανοσολογικές μέθοδοι </a:t>
            </a:r>
          </a:p>
        </p:txBody>
      </p:sp>
      <p:pic>
        <p:nvPicPr>
          <p:cNvPr id="39942" name="Picture 6" descr="C:\Users\Vana\Documents\Snapshot(40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78" y="1757342"/>
            <a:ext cx="3765987" cy="17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085573" y="2112203"/>
            <a:ext cx="2955799" cy="573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6444208" y="2780928"/>
            <a:ext cx="1368152" cy="158417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084165" y="5157192"/>
            <a:ext cx="1728195" cy="0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12360" y="2492896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</a:rPr>
              <a:t>Ab</a:t>
            </a:r>
            <a:endParaRPr lang="en-US" sz="2000" b="1" dirty="0">
              <a:solidFill>
                <a:srgbClr val="00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2360" y="4941168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</a:rPr>
              <a:t>Ag</a:t>
            </a:r>
            <a:endParaRPr lang="en-US" sz="2000" b="1" dirty="0">
              <a:solidFill>
                <a:srgbClr val="00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20072" y="3573016"/>
            <a:ext cx="1224136" cy="2808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5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na\Documents\Snapsh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51" y="2060848"/>
            <a:ext cx="805726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061" y="476672"/>
            <a:ext cx="333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PCR  </a:t>
            </a: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ή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</a:t>
            </a:r>
            <a:r>
              <a:rPr lang="el-GR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779912" y="1556792"/>
            <a:ext cx="1152128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092280" y="1844824"/>
            <a:ext cx="792088" cy="3600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32040" y="1196752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ποιοτική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092280" y="1412776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ποσοτική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741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400" y="3212976"/>
            <a:ext cx="9004388" cy="646331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l-GR" sz="3600" b="1" dirty="0" smtClean="0"/>
              <a:t>Ποια μέθοδο θα χρησιμοποιήσω στη ρουτίνα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820074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ana\Documents\Snapshot(8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3403"/>
            <a:ext cx="7056784" cy="548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ana\Documents\Snapshot(79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2" y="332656"/>
            <a:ext cx="487349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92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ana\Documents\Snapshot(8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77" y="980728"/>
            <a:ext cx="8024331" cy="559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58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3410"/>
            <a:ext cx="3971489" cy="429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16298"/>
            <a:ext cx="324326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537476"/>
            <a:ext cx="5783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ΑΝΟΣΟΛΟΓΙΚΕΣ ΤΕΧΝΙΚΕΣ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16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glitter-graphics.com/images/empt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57200"/>
            <a:ext cx="100965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glitter-graphics.com/images/empt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304800"/>
            <a:ext cx="100965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Αποτέλεσμα εικόνας για that's all folks carto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39969"/>
            <a:ext cx="6480720" cy="580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8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980728"/>
            <a:ext cx="8640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prstClr val="white"/>
                </a:solidFill>
              </a:rPr>
              <a:t>Η σύνδεση </a:t>
            </a:r>
            <a:r>
              <a:rPr lang="el-GR" sz="3200" b="1" dirty="0" err="1">
                <a:solidFill>
                  <a:prstClr val="white"/>
                </a:solidFill>
              </a:rPr>
              <a:t>Ag</a:t>
            </a:r>
            <a:r>
              <a:rPr lang="el-GR" sz="3200" b="1" dirty="0">
                <a:solidFill>
                  <a:prstClr val="white"/>
                </a:solidFill>
              </a:rPr>
              <a:t>/</a:t>
            </a:r>
            <a:r>
              <a:rPr lang="el-GR" sz="3200" b="1" dirty="0" err="1">
                <a:solidFill>
                  <a:prstClr val="white"/>
                </a:solidFill>
              </a:rPr>
              <a:t>Ab</a:t>
            </a:r>
            <a:r>
              <a:rPr lang="el-GR" sz="3200" b="1" dirty="0">
                <a:solidFill>
                  <a:prstClr val="white"/>
                </a:solidFill>
              </a:rPr>
              <a:t> ( </a:t>
            </a:r>
            <a:r>
              <a:rPr lang="el-GR" sz="3200" b="1" dirty="0" err="1">
                <a:solidFill>
                  <a:prstClr val="white"/>
                </a:solidFill>
              </a:rPr>
              <a:t>immunocomplex</a:t>
            </a:r>
            <a:r>
              <a:rPr lang="el-GR" sz="3200" b="1" dirty="0">
                <a:solidFill>
                  <a:prstClr val="white"/>
                </a:solidFill>
              </a:rPr>
              <a:t>) μπορεί </a:t>
            </a:r>
          </a:p>
          <a:p>
            <a:r>
              <a:rPr lang="el-GR" sz="3200" b="1" dirty="0">
                <a:solidFill>
                  <a:prstClr val="white"/>
                </a:solidFill>
              </a:rPr>
              <a:t>να είναι άμεσα </a:t>
            </a:r>
            <a:r>
              <a:rPr lang="el-G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ΟΡΑΤΗ</a:t>
            </a:r>
          </a:p>
          <a:p>
            <a:r>
              <a:rPr lang="el-GR" sz="3200" b="1" dirty="0">
                <a:solidFill>
                  <a:prstClr val="white"/>
                </a:solidFill>
              </a:rPr>
              <a:t>                                    ή</a:t>
            </a:r>
          </a:p>
          <a:p>
            <a:r>
              <a:rPr lang="el-G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ΑΟΡΑΤΗ</a:t>
            </a:r>
            <a:r>
              <a:rPr lang="el-GR" sz="3200" b="1" dirty="0">
                <a:solidFill>
                  <a:prstClr val="white"/>
                </a:solidFill>
              </a:rPr>
              <a:t>: να χρειάζεται επεξεργασία για να γίνει </a:t>
            </a:r>
          </a:p>
          <a:p>
            <a:endParaRPr lang="el-GR" sz="3200" b="1" dirty="0">
              <a:solidFill>
                <a:prstClr val="white"/>
              </a:solidFill>
            </a:endParaRPr>
          </a:p>
          <a:p>
            <a:endParaRPr lang="el-GR" sz="3200" b="1" dirty="0">
              <a:solidFill>
                <a:prstClr val="white"/>
              </a:solidFill>
            </a:endParaRPr>
          </a:p>
          <a:p>
            <a:r>
              <a:rPr lang="el-GR" sz="3200" b="1" dirty="0">
                <a:solidFill>
                  <a:srgbClr val="92D050"/>
                </a:solidFill>
              </a:rPr>
              <a:t>ορατή</a:t>
            </a:r>
          </a:p>
        </p:txBody>
      </p:sp>
      <p:pic>
        <p:nvPicPr>
          <p:cNvPr id="38915" name="Picture 3" descr="C:\Users\Vana\Documents\Snapshot(4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40968"/>
            <a:ext cx="5616624" cy="230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Brace 3"/>
          <p:cNvSpPr/>
          <p:nvPr/>
        </p:nvSpPr>
        <p:spPr>
          <a:xfrm>
            <a:off x="1547664" y="3140968"/>
            <a:ext cx="648072" cy="2309035"/>
          </a:xfrm>
          <a:prstGeom prst="lef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20688"/>
            <a:ext cx="70607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ΑΝΟΣΟΛΟΓΙΚΕΣ ΜΕΘΟΔΟΙ</a:t>
            </a:r>
          </a:p>
          <a:p>
            <a:endParaRPr lang="el-GR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l-G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ιζηματινοαντιδράσεις</a:t>
            </a:r>
            <a:r>
              <a:rPr lang="el-G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PRECIPITATION</a:t>
            </a:r>
          </a:p>
        </p:txBody>
      </p:sp>
      <p:pic>
        <p:nvPicPr>
          <p:cNvPr id="43012" name="Picture 4" descr="C:\Users\Vana\Documents\Snapshot(4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6192688" cy="413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8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404664"/>
            <a:ext cx="66754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611560" y="3284984"/>
            <a:ext cx="1224136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21420" y="5229200"/>
            <a:ext cx="1224136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2780928"/>
            <a:ext cx="59614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immunodiffusion/ouch</a:t>
            </a:r>
            <a:r>
              <a:rPr lang="el-G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terlony</a:t>
            </a: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assay</a:t>
            </a:r>
          </a:p>
          <a:p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single immunodiffusion/ Radial</a:t>
            </a:r>
          </a:p>
          <a:p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l-G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l-G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electrophoresis</a:t>
            </a:r>
          </a:p>
          <a:p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immunofixation</a:t>
            </a:r>
            <a:endParaRPr lang="el-GR" sz="2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immunoblotting- western blot</a:t>
            </a:r>
            <a:endParaRPr lang="el-G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  <a:r>
              <a:rPr lang="el-GR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θολοσιμετρία</a:t>
            </a:r>
            <a:endParaRPr lang="el-G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  <a:r>
              <a:rPr lang="el-GR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νεφελομετρία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2050901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err="1">
                <a:solidFill>
                  <a:srgbClr val="FFFF00"/>
                </a:solidFill>
              </a:rPr>
              <a:t>ανοσοδιάχυση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Up-Down Arrow 5"/>
          <p:cNvSpPr/>
          <p:nvPr/>
        </p:nvSpPr>
        <p:spPr>
          <a:xfrm>
            <a:off x="5796136" y="1772816"/>
            <a:ext cx="320136" cy="432048"/>
          </a:xfrm>
          <a:prstGeom prst="up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3284984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</a:t>
            </a:r>
            <a:r>
              <a:rPr 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γέλη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9712" y="5157192"/>
            <a:ext cx="1640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διάλυμα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82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6246440" cy="46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04664"/>
            <a:ext cx="71320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PRECIPITATION/ immunodiffusion</a:t>
            </a:r>
          </a:p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immunodiffusion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563314" y="2100918"/>
            <a:ext cx="2016224" cy="720080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72000" y="1916832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95736" y="2996952"/>
            <a:ext cx="4302224" cy="21602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97960" y="2996952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Ab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5013176"/>
            <a:ext cx="23262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prstClr val="white"/>
                </a:solidFill>
              </a:rPr>
              <a:t>τόξο καθίζησης</a:t>
            </a:r>
          </a:p>
          <a:p>
            <a:r>
              <a:rPr lang="en-US" b="1" dirty="0">
                <a:solidFill>
                  <a:prstClr val="white"/>
                </a:solidFill>
              </a:rPr>
              <a:t>Zone of equivalence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211960" y="5351730"/>
            <a:ext cx="2286000" cy="9349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16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11145</TotalTime>
  <Words>1376</Words>
  <Application>Microsoft Office PowerPoint</Application>
  <PresentationFormat>On-screen Show (4:3)</PresentationFormat>
  <Paragraphs>218</Paragraphs>
  <Slides>55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1_Apex</vt:lpstr>
      <vt:lpstr>2_Apex</vt:lpstr>
      <vt:lpstr>4_Apex</vt:lpstr>
      <vt:lpstr>5_Apex</vt:lpstr>
      <vt:lpstr>6_Apex</vt:lpstr>
      <vt:lpstr>8_Apex</vt:lpstr>
      <vt:lpstr>9_Apex</vt:lpstr>
      <vt:lpstr>10_Apex</vt:lpstr>
      <vt:lpstr>12_Apex</vt:lpstr>
      <vt:lpstr>13_Apex</vt:lpstr>
      <vt:lpstr>3_Apex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Vana</dc:creator>
  <cp:lastModifiedBy>Vana</cp:lastModifiedBy>
  <cp:revision>106</cp:revision>
  <dcterms:created xsi:type="dcterms:W3CDTF">2017-09-24T17:03:42Z</dcterms:created>
  <dcterms:modified xsi:type="dcterms:W3CDTF">2017-10-07T22:54:42Z</dcterms:modified>
</cp:coreProperties>
</file>