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6" r:id="rId29"/>
    <p:sldId id="285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/>
    <p:restoredTop sz="94684"/>
  </p:normalViewPr>
  <p:slideViewPr>
    <p:cSldViewPr snapToGrid="0" snapToObjects="1">
      <p:cViewPr>
        <p:scale>
          <a:sx n="61" d="100"/>
          <a:sy n="61" d="100"/>
        </p:scale>
        <p:origin x="888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98F9B-56B6-024E-93AA-FFDDF8822D24}" type="datetimeFigureOut">
              <a:rPr lang="en-US" smtClean="0"/>
              <a:t>10/7/17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CEDD8-4FFD-8D4D-9FAA-8E66481B6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5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en-US" baseline="0" dirty="0" smtClean="0"/>
              <a:t> coupled with findings from synovial fluid analysis and ex vivo culture of SF cells (= enhanced/prolonged production of TNF, IL-1, IL-6, GM-CSF). Serial studies in mice suggest initial source may be OC precursors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CEDD8-4FFD-8D4D-9FAA-8E66481B6F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8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Results coupled by findings in TNF-R knock-out mice and mice treated with</a:t>
            </a:r>
            <a:r>
              <a:rPr lang="en-US" baseline="0" dirty="0" smtClean="0"/>
              <a:t> anti-TNF or </a:t>
            </a:r>
            <a:r>
              <a:rPr lang="en-US" baseline="0" dirty="0" err="1" smtClean="0"/>
              <a:t>sol.TNF</a:t>
            </a:r>
            <a:r>
              <a:rPr lang="en-US" baseline="0" dirty="0" smtClean="0"/>
              <a:t>-R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CEDD8-4FFD-8D4D-9FAA-8E66481B6F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17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in the absence of TNF, IL-1 is</a:t>
            </a:r>
            <a:r>
              <a:rPr lang="en-US" baseline="0" dirty="0" smtClean="0"/>
              <a:t> important in some animal RA models.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CEDD8-4FFD-8D4D-9FAA-8E66481B6F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Possible role for NLRP3 in CD4+ T-cell differentiation?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CEDD8-4FFD-8D4D-9FAA-8E66481B6F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BA2A7-F123-694D-BB4F-D40A9685E1B2}" type="datetimeFigureOut">
              <a:rPr lang="en-US" smtClean="0"/>
              <a:t>10/7/17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E5B19-61D4-EA4A-93FE-DA2B87301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5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jp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3.wdp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" y="1543057"/>
            <a:ext cx="8549640" cy="20240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600" b="1" dirty="0">
                <a:solidFill>
                  <a:srgbClr val="C00000"/>
                </a:solidFill>
                <a:latin typeface="+mn-lt"/>
              </a:rPr>
              <a:t>Ο ρόλος των </a:t>
            </a:r>
            <a:r>
              <a:rPr lang="el-GR" sz="2600" b="1" dirty="0" err="1">
                <a:solidFill>
                  <a:srgbClr val="C00000"/>
                </a:solidFill>
                <a:latin typeface="+mn-lt"/>
              </a:rPr>
              <a:t>κυτταροκινών</a:t>
            </a:r>
            <a:r>
              <a:rPr lang="el-GR" sz="2600" b="1" dirty="0">
                <a:solidFill>
                  <a:srgbClr val="C00000"/>
                </a:solidFill>
                <a:latin typeface="+mn-lt"/>
              </a:rPr>
              <a:t> στην ανάπτυξη </a:t>
            </a:r>
            <a:r>
              <a:rPr lang="el-GR" sz="2600" b="1" dirty="0" err="1">
                <a:solidFill>
                  <a:srgbClr val="C00000"/>
                </a:solidFill>
                <a:latin typeface="+mn-lt"/>
              </a:rPr>
              <a:t>αυτοανοσίας</a:t>
            </a:r>
            <a:r>
              <a:rPr lang="el-GR" sz="2600" b="1" dirty="0">
                <a:solidFill>
                  <a:srgbClr val="C00000"/>
                </a:solidFill>
                <a:latin typeface="+mn-lt"/>
              </a:rPr>
              <a:t>: </a:t>
            </a:r>
            <a:r>
              <a:rPr lang="en-US" sz="26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US" sz="2600" b="1" dirty="0" smtClean="0">
                <a:solidFill>
                  <a:srgbClr val="C00000"/>
                </a:solidFill>
                <a:latin typeface="+mn-lt"/>
              </a:rPr>
            </a:br>
            <a:r>
              <a:rPr lang="el-GR" sz="2600" b="1" dirty="0" err="1" smtClean="0">
                <a:solidFill>
                  <a:srgbClr val="C00000"/>
                </a:solidFill>
                <a:latin typeface="+mn-lt"/>
              </a:rPr>
              <a:t>TNFa</a:t>
            </a:r>
            <a:r>
              <a:rPr lang="el-GR" sz="2600" b="1" dirty="0">
                <a:solidFill>
                  <a:srgbClr val="C00000"/>
                </a:solidFill>
                <a:latin typeface="+mn-lt"/>
              </a:rPr>
              <a:t>, IL-6, IL-17, IL12-23, IL-1</a:t>
            </a:r>
            <a:endParaRPr lang="en-US" sz="2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43000" y="4020491"/>
            <a:ext cx="6858000" cy="1655762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Γεώργιος </a:t>
            </a:r>
            <a:r>
              <a:rPr lang="el-GR" sz="2000" b="1" dirty="0" err="1" smtClean="0"/>
              <a:t>Μπερτσιάς</a:t>
            </a:r>
            <a:endParaRPr lang="el-GR" sz="2000" b="1" dirty="0" smtClean="0"/>
          </a:p>
          <a:p>
            <a:r>
              <a:rPr lang="el-GR" sz="1800" dirty="0" smtClean="0"/>
              <a:t>Ρευματολογία-Κλινική Ανοσολογία</a:t>
            </a:r>
          </a:p>
          <a:p>
            <a:r>
              <a:rPr lang="el-GR" sz="1800" dirty="0" smtClean="0"/>
              <a:t>Ιατρική ΠΚ και ΠΓΝ Ηρακλείου</a:t>
            </a:r>
            <a:endParaRPr lang="en-US" sz="1800" dirty="0"/>
          </a:p>
        </p:txBody>
      </p:sp>
      <p:pic>
        <p:nvPicPr>
          <p:cNvPr id="5" name="Picture 4" descr="hippocra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02" y="5562386"/>
            <a:ext cx="1071370" cy="962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2438"/>
          <a:stretch/>
        </p:blipFill>
        <p:spPr>
          <a:xfrm>
            <a:off x="251520" y="5629767"/>
            <a:ext cx="1080000" cy="8955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0658" y="6028838"/>
            <a:ext cx="289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Ηράκλειο, 07/10/2017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4573" y="173256"/>
            <a:ext cx="3170130" cy="2055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126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58" y="1557340"/>
            <a:ext cx="2143125" cy="4400547"/>
          </a:xfr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TNF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70C0"/>
                </a:solidFill>
              </a:rPr>
              <a:t>IL-1</a:t>
            </a:r>
            <a:r>
              <a:rPr lang="el-GR" sz="2400" b="1" dirty="0" smtClean="0">
                <a:solidFill>
                  <a:srgbClr val="0070C0"/>
                </a:solidFill>
              </a:rPr>
              <a:t>β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IL-6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IL-12/23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IL-17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969" y="744101"/>
            <a:ext cx="3368963" cy="26409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7528" y="915991"/>
            <a:ext cx="2757786" cy="78483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190500" indent="-190500">
              <a:buFont typeface="Wingdings" charset="2"/>
              <a:buChar char="ü"/>
            </a:pPr>
            <a:r>
              <a:rPr lang="el-GR" sz="1500" b="1" dirty="0" smtClean="0">
                <a:latin typeface="Arial" charset="0"/>
                <a:ea typeface="Arial" charset="0"/>
                <a:cs typeface="Arial" charset="0"/>
              </a:rPr>
              <a:t>Ενισχυμένη </a:t>
            </a:r>
            <a:r>
              <a:rPr lang="el-GR" sz="15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έκφραση </a:t>
            </a:r>
            <a:r>
              <a:rPr lang="en-US" sz="15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IL-1</a:t>
            </a:r>
            <a:r>
              <a:rPr lang="el-GR" sz="15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l-GR" sz="1500" b="1" dirty="0" smtClean="0">
                <a:latin typeface="Arial" charset="0"/>
                <a:ea typeface="Arial" charset="0"/>
                <a:cs typeface="Arial" charset="0"/>
              </a:rPr>
              <a:t> σε αρθρικό υμένα ή υγρό ασθενών με ΡΑ</a:t>
            </a:r>
            <a:endParaRPr lang="en-US" sz="15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909" y="1100855"/>
            <a:ext cx="2184400" cy="139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276" y="6354970"/>
            <a:ext cx="896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/>
                <a:cs typeface="Arial"/>
              </a:rPr>
              <a:t>Buchan </a:t>
            </a:r>
            <a:r>
              <a:rPr lang="de-DE" sz="1000" dirty="0" smtClean="0">
                <a:latin typeface="Arial"/>
                <a:cs typeface="Arial"/>
              </a:rPr>
              <a:t>G</a:t>
            </a:r>
            <a:r>
              <a:rPr lang="el-GR" sz="1000" dirty="0" smtClean="0">
                <a:latin typeface="Arial"/>
                <a:cs typeface="Arial"/>
              </a:rPr>
              <a:t>, </a:t>
            </a:r>
            <a:r>
              <a:rPr lang="en-US" sz="1000" dirty="0" smtClean="0">
                <a:latin typeface="Arial"/>
                <a:cs typeface="Arial"/>
              </a:rPr>
              <a:t>et al. </a:t>
            </a:r>
            <a:r>
              <a:rPr lang="de-DE" sz="1000" dirty="0" err="1">
                <a:latin typeface="Arial"/>
                <a:cs typeface="Arial"/>
              </a:rPr>
              <a:t>Clin</a:t>
            </a:r>
            <a:r>
              <a:rPr lang="de-DE" sz="1000" dirty="0">
                <a:latin typeface="Arial"/>
                <a:cs typeface="Arial"/>
              </a:rPr>
              <a:t> </a:t>
            </a:r>
            <a:r>
              <a:rPr lang="de-DE" sz="1000" dirty="0" err="1">
                <a:latin typeface="Arial"/>
                <a:cs typeface="Arial"/>
              </a:rPr>
              <a:t>Exp</a:t>
            </a:r>
            <a:r>
              <a:rPr lang="de-DE" sz="1000" dirty="0">
                <a:latin typeface="Arial"/>
                <a:cs typeface="Arial"/>
              </a:rPr>
              <a:t> </a:t>
            </a:r>
            <a:r>
              <a:rPr lang="de-DE" sz="1000" dirty="0" err="1">
                <a:latin typeface="Arial"/>
                <a:cs typeface="Arial"/>
              </a:rPr>
              <a:t>Immunol</a:t>
            </a:r>
            <a:r>
              <a:rPr lang="de-DE" sz="1000" dirty="0">
                <a:latin typeface="Arial"/>
                <a:cs typeface="Arial"/>
              </a:rPr>
              <a:t>. </a:t>
            </a:r>
            <a:r>
              <a:rPr lang="de-DE" sz="1000" dirty="0" smtClean="0">
                <a:latin typeface="Arial"/>
                <a:cs typeface="Arial"/>
              </a:rPr>
              <a:t>1988</a:t>
            </a:r>
            <a:r>
              <a:rPr lang="de-DE" sz="1000" dirty="0">
                <a:latin typeface="Arial"/>
                <a:cs typeface="Arial"/>
              </a:rPr>
              <a:t>; 73: 449-55; </a:t>
            </a:r>
            <a:r>
              <a:rPr lang="de-DE" sz="1000" dirty="0" err="1">
                <a:latin typeface="Arial"/>
                <a:cs typeface="Arial"/>
              </a:rPr>
              <a:t>Firestein</a:t>
            </a:r>
            <a:r>
              <a:rPr lang="de-DE" sz="1000" dirty="0">
                <a:latin typeface="Arial"/>
                <a:cs typeface="Arial"/>
              </a:rPr>
              <a:t> </a:t>
            </a:r>
            <a:r>
              <a:rPr lang="de-DE" sz="1000" dirty="0" smtClean="0">
                <a:latin typeface="Arial"/>
                <a:cs typeface="Arial"/>
              </a:rPr>
              <a:t>GS</a:t>
            </a:r>
            <a:r>
              <a:rPr lang="de-DE" sz="1000" dirty="0">
                <a:latin typeface="Arial"/>
                <a:cs typeface="Arial"/>
              </a:rPr>
              <a:t>, et al. J </a:t>
            </a:r>
            <a:r>
              <a:rPr lang="de-DE" sz="1000" dirty="0" err="1">
                <a:latin typeface="Arial"/>
                <a:cs typeface="Arial"/>
              </a:rPr>
              <a:t>Immunol</a:t>
            </a:r>
            <a:r>
              <a:rPr lang="de-DE" sz="1000" dirty="0">
                <a:latin typeface="Arial"/>
                <a:cs typeface="Arial"/>
              </a:rPr>
              <a:t>. 1992; 149: 1054-62; Koch AE, et al. </a:t>
            </a:r>
            <a:r>
              <a:rPr lang="de-DE" sz="1000" dirty="0" err="1">
                <a:latin typeface="Arial"/>
                <a:cs typeface="Arial"/>
              </a:rPr>
              <a:t>Clin</a:t>
            </a:r>
            <a:r>
              <a:rPr lang="de-DE" sz="1000" dirty="0">
                <a:latin typeface="Arial"/>
                <a:cs typeface="Arial"/>
              </a:rPr>
              <a:t> </a:t>
            </a:r>
            <a:r>
              <a:rPr lang="de-DE" sz="1000" dirty="0" err="1">
                <a:latin typeface="Arial"/>
                <a:cs typeface="Arial"/>
              </a:rPr>
              <a:t>Immunol</a:t>
            </a:r>
            <a:r>
              <a:rPr lang="de-DE" sz="1000" dirty="0">
                <a:latin typeface="Arial"/>
                <a:cs typeface="Arial"/>
              </a:rPr>
              <a:t> </a:t>
            </a:r>
            <a:r>
              <a:rPr lang="de-DE" sz="1000" dirty="0" err="1">
                <a:latin typeface="Arial"/>
                <a:cs typeface="Arial"/>
              </a:rPr>
              <a:t>Immunopathol</a:t>
            </a:r>
            <a:r>
              <a:rPr lang="de-DE" sz="1000" dirty="0">
                <a:latin typeface="Arial"/>
                <a:cs typeface="Arial"/>
              </a:rPr>
              <a:t>. </a:t>
            </a:r>
            <a:r>
              <a:rPr lang="de-DE" sz="1000" dirty="0" smtClean="0">
                <a:latin typeface="Arial"/>
                <a:cs typeface="Arial"/>
              </a:rPr>
              <a:t>1992; 65: 23-9; Hata H, et al. </a:t>
            </a:r>
            <a:r>
              <a:rPr lang="is-IS" sz="1000" dirty="0">
                <a:latin typeface="Arial"/>
                <a:cs typeface="Arial"/>
              </a:rPr>
              <a:t>J Clin Invest. </a:t>
            </a:r>
            <a:r>
              <a:rPr lang="is-IS" sz="1000" dirty="0" smtClean="0">
                <a:latin typeface="Arial"/>
                <a:cs typeface="Arial"/>
              </a:rPr>
              <a:t>2004; 114: 582-8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3183" y="3683506"/>
            <a:ext cx="2757786" cy="553998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190500" indent="-190500">
              <a:buFont typeface="Wingdings" charset="2"/>
              <a:buChar char="ü"/>
            </a:pPr>
            <a:r>
              <a:rPr lang="el-GR" sz="1500" b="1" dirty="0" smtClean="0">
                <a:latin typeface="Arial" charset="0"/>
                <a:ea typeface="Arial" charset="0"/>
                <a:cs typeface="Arial" charset="0"/>
              </a:rPr>
              <a:t>Πειραματικά ζωικά πρότυπα ΡΑ (</a:t>
            </a:r>
            <a:r>
              <a:rPr lang="en-US" sz="15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IL-</a:t>
            </a:r>
            <a:r>
              <a:rPr lang="el-GR" sz="15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1β, </a:t>
            </a:r>
            <a:r>
              <a:rPr lang="en-US" sz="15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IL-6</a:t>
            </a:r>
            <a:r>
              <a:rPr lang="en-US" sz="1500" b="1" dirty="0" smtClean="0">
                <a:latin typeface="Arial" charset="0"/>
                <a:ea typeface="Arial" charset="0"/>
                <a:cs typeface="Arial" charset="0"/>
              </a:rPr>
              <a:t>)</a:t>
            </a:r>
            <a:endParaRPr lang="en-US" sz="15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659" y="3592495"/>
            <a:ext cx="2787650" cy="26797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026727" y="3613277"/>
            <a:ext cx="387928" cy="2175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495311" y="3613277"/>
            <a:ext cx="387928" cy="2175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5876" b="40372"/>
          <a:stretch/>
        </p:blipFill>
        <p:spPr>
          <a:xfrm>
            <a:off x="1362363" y="508576"/>
            <a:ext cx="5080001" cy="3467679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595745" y="3422073"/>
            <a:ext cx="6234546" cy="1219200"/>
          </a:xfrm>
          <a:custGeom>
            <a:avLst/>
            <a:gdLst>
              <a:gd name="connsiteX0" fmla="*/ 0 w 6234546"/>
              <a:gd name="connsiteY0" fmla="*/ 609600 h 1219200"/>
              <a:gd name="connsiteX1" fmla="*/ 443346 w 6234546"/>
              <a:gd name="connsiteY1" fmla="*/ 138545 h 1219200"/>
              <a:gd name="connsiteX2" fmla="*/ 1025237 w 6234546"/>
              <a:gd name="connsiteY2" fmla="*/ 0 h 1219200"/>
              <a:gd name="connsiteX3" fmla="*/ 1787237 w 6234546"/>
              <a:gd name="connsiteY3" fmla="*/ 110836 h 1219200"/>
              <a:gd name="connsiteX4" fmla="*/ 2438400 w 6234546"/>
              <a:gd name="connsiteY4" fmla="*/ 374072 h 1219200"/>
              <a:gd name="connsiteX5" fmla="*/ 2632364 w 6234546"/>
              <a:gd name="connsiteY5" fmla="*/ 484909 h 1219200"/>
              <a:gd name="connsiteX6" fmla="*/ 2757055 w 6234546"/>
              <a:gd name="connsiteY6" fmla="*/ 512618 h 1219200"/>
              <a:gd name="connsiteX7" fmla="*/ 2937164 w 6234546"/>
              <a:gd name="connsiteY7" fmla="*/ 387927 h 1219200"/>
              <a:gd name="connsiteX8" fmla="*/ 3463637 w 6234546"/>
              <a:gd name="connsiteY8" fmla="*/ 277091 h 1219200"/>
              <a:gd name="connsiteX9" fmla="*/ 4128655 w 6234546"/>
              <a:gd name="connsiteY9" fmla="*/ 180109 h 1219200"/>
              <a:gd name="connsiteX10" fmla="*/ 4849091 w 6234546"/>
              <a:gd name="connsiteY10" fmla="*/ 235527 h 1219200"/>
              <a:gd name="connsiteX11" fmla="*/ 5666510 w 6234546"/>
              <a:gd name="connsiteY11" fmla="*/ 83127 h 1219200"/>
              <a:gd name="connsiteX12" fmla="*/ 6026728 w 6234546"/>
              <a:gd name="connsiteY12" fmla="*/ 69272 h 1219200"/>
              <a:gd name="connsiteX13" fmla="*/ 6234546 w 6234546"/>
              <a:gd name="connsiteY13" fmla="*/ 692727 h 1219200"/>
              <a:gd name="connsiteX14" fmla="*/ 5929746 w 6234546"/>
              <a:gd name="connsiteY14" fmla="*/ 1108363 h 1219200"/>
              <a:gd name="connsiteX15" fmla="*/ 2521528 w 6234546"/>
              <a:gd name="connsiteY15" fmla="*/ 1219200 h 1219200"/>
              <a:gd name="connsiteX16" fmla="*/ 27710 w 6234546"/>
              <a:gd name="connsiteY16" fmla="*/ 678872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234546" h="1219200">
                <a:moveTo>
                  <a:pt x="0" y="609600"/>
                </a:moveTo>
                <a:lnTo>
                  <a:pt x="443346" y="138545"/>
                </a:lnTo>
                <a:lnTo>
                  <a:pt x="1025237" y="0"/>
                </a:lnTo>
                <a:lnTo>
                  <a:pt x="1787237" y="110836"/>
                </a:lnTo>
                <a:lnTo>
                  <a:pt x="2438400" y="374072"/>
                </a:lnTo>
                <a:lnTo>
                  <a:pt x="2632364" y="484909"/>
                </a:lnTo>
                <a:lnTo>
                  <a:pt x="2757055" y="512618"/>
                </a:lnTo>
                <a:lnTo>
                  <a:pt x="2937164" y="387927"/>
                </a:lnTo>
                <a:lnTo>
                  <a:pt x="3463637" y="277091"/>
                </a:lnTo>
                <a:lnTo>
                  <a:pt x="4128655" y="180109"/>
                </a:lnTo>
                <a:lnTo>
                  <a:pt x="4849091" y="235527"/>
                </a:lnTo>
                <a:lnTo>
                  <a:pt x="5666510" y="83127"/>
                </a:lnTo>
                <a:lnTo>
                  <a:pt x="6026728" y="69272"/>
                </a:lnTo>
                <a:lnTo>
                  <a:pt x="6234546" y="692727"/>
                </a:lnTo>
                <a:lnTo>
                  <a:pt x="5929746" y="1108363"/>
                </a:lnTo>
                <a:lnTo>
                  <a:pt x="2521528" y="1219200"/>
                </a:lnTo>
                <a:lnTo>
                  <a:pt x="27710" y="678872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527" y="6442368"/>
            <a:ext cx="6096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latin typeface="Arial" charset="0"/>
                <a:ea typeface="Arial" charset="0"/>
                <a:cs typeface="Arial" charset="0"/>
              </a:rPr>
              <a:t>Schett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 G, et al.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Nat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Rheumatol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2016; 12: 14-24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" r="-404" b="21075"/>
          <a:stretch/>
        </p:blipFill>
        <p:spPr>
          <a:xfrm>
            <a:off x="1362363" y="508576"/>
            <a:ext cx="6881092" cy="4589897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094511" y="3408218"/>
            <a:ext cx="6262255" cy="2175164"/>
          </a:xfrm>
          <a:custGeom>
            <a:avLst/>
            <a:gdLst>
              <a:gd name="connsiteX0" fmla="*/ 4738254 w 6151418"/>
              <a:gd name="connsiteY0" fmla="*/ 1690255 h 2175164"/>
              <a:gd name="connsiteX1" fmla="*/ 4765963 w 6151418"/>
              <a:gd name="connsiteY1" fmla="*/ 1427018 h 2175164"/>
              <a:gd name="connsiteX2" fmla="*/ 4821382 w 6151418"/>
              <a:gd name="connsiteY2" fmla="*/ 1274618 h 2175164"/>
              <a:gd name="connsiteX3" fmla="*/ 4668982 w 6151418"/>
              <a:gd name="connsiteY3" fmla="*/ 1246909 h 2175164"/>
              <a:gd name="connsiteX4" fmla="*/ 4530436 w 6151418"/>
              <a:gd name="connsiteY4" fmla="*/ 1246909 h 2175164"/>
              <a:gd name="connsiteX5" fmla="*/ 4516582 w 6151418"/>
              <a:gd name="connsiteY5" fmla="*/ 1122218 h 2175164"/>
              <a:gd name="connsiteX6" fmla="*/ 4544291 w 6151418"/>
              <a:gd name="connsiteY6" fmla="*/ 983673 h 2175164"/>
              <a:gd name="connsiteX7" fmla="*/ 4807527 w 6151418"/>
              <a:gd name="connsiteY7" fmla="*/ 969818 h 2175164"/>
              <a:gd name="connsiteX8" fmla="*/ 5084618 w 6151418"/>
              <a:gd name="connsiteY8" fmla="*/ 1122218 h 2175164"/>
              <a:gd name="connsiteX9" fmla="*/ 5347854 w 6151418"/>
              <a:gd name="connsiteY9" fmla="*/ 997527 h 2175164"/>
              <a:gd name="connsiteX10" fmla="*/ 5472545 w 6151418"/>
              <a:gd name="connsiteY10" fmla="*/ 277091 h 2175164"/>
              <a:gd name="connsiteX11" fmla="*/ 5292436 w 6151418"/>
              <a:gd name="connsiteY11" fmla="*/ 0 h 2175164"/>
              <a:gd name="connsiteX12" fmla="*/ 4544291 w 6151418"/>
              <a:gd name="connsiteY12" fmla="*/ 152400 h 2175164"/>
              <a:gd name="connsiteX13" fmla="*/ 3782291 w 6151418"/>
              <a:gd name="connsiteY13" fmla="*/ 263237 h 2175164"/>
              <a:gd name="connsiteX14" fmla="*/ 3117272 w 6151418"/>
              <a:gd name="connsiteY14" fmla="*/ 235527 h 2175164"/>
              <a:gd name="connsiteX15" fmla="*/ 2729345 w 6151418"/>
              <a:gd name="connsiteY15" fmla="*/ 304800 h 2175164"/>
              <a:gd name="connsiteX16" fmla="*/ 2521527 w 6151418"/>
              <a:gd name="connsiteY16" fmla="*/ 374073 h 2175164"/>
              <a:gd name="connsiteX17" fmla="*/ 2369127 w 6151418"/>
              <a:gd name="connsiteY17" fmla="*/ 429491 h 2175164"/>
              <a:gd name="connsiteX18" fmla="*/ 2202872 w 6151418"/>
              <a:gd name="connsiteY18" fmla="*/ 471055 h 2175164"/>
              <a:gd name="connsiteX19" fmla="*/ 2022763 w 6151418"/>
              <a:gd name="connsiteY19" fmla="*/ 471055 h 2175164"/>
              <a:gd name="connsiteX20" fmla="*/ 1870363 w 6151418"/>
              <a:gd name="connsiteY20" fmla="*/ 387927 h 2175164"/>
              <a:gd name="connsiteX21" fmla="*/ 429491 w 6151418"/>
              <a:gd name="connsiteY21" fmla="*/ 27709 h 2175164"/>
              <a:gd name="connsiteX22" fmla="*/ 0 w 6151418"/>
              <a:gd name="connsiteY22" fmla="*/ 1385455 h 2175164"/>
              <a:gd name="connsiteX23" fmla="*/ 471054 w 6151418"/>
              <a:gd name="connsiteY23" fmla="*/ 2175164 h 2175164"/>
              <a:gd name="connsiteX24" fmla="*/ 6151418 w 6151418"/>
              <a:gd name="connsiteY24" fmla="*/ 2175164 h 2175164"/>
              <a:gd name="connsiteX25" fmla="*/ 4738254 w 6151418"/>
              <a:gd name="connsiteY25" fmla="*/ 1690255 h 217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51418" h="2175164">
                <a:moveTo>
                  <a:pt x="4738254" y="1690255"/>
                </a:moveTo>
                <a:lnTo>
                  <a:pt x="4765963" y="1427018"/>
                </a:lnTo>
                <a:lnTo>
                  <a:pt x="4821382" y="1274618"/>
                </a:lnTo>
                <a:lnTo>
                  <a:pt x="4668982" y="1246909"/>
                </a:lnTo>
                <a:lnTo>
                  <a:pt x="4530436" y="1246909"/>
                </a:lnTo>
                <a:lnTo>
                  <a:pt x="4516582" y="1122218"/>
                </a:lnTo>
                <a:lnTo>
                  <a:pt x="4544291" y="983673"/>
                </a:lnTo>
                <a:lnTo>
                  <a:pt x="4807527" y="969818"/>
                </a:lnTo>
                <a:lnTo>
                  <a:pt x="5084618" y="1122218"/>
                </a:lnTo>
                <a:lnTo>
                  <a:pt x="5347854" y="997527"/>
                </a:lnTo>
                <a:lnTo>
                  <a:pt x="5472545" y="277091"/>
                </a:lnTo>
                <a:lnTo>
                  <a:pt x="5292436" y="0"/>
                </a:lnTo>
                <a:lnTo>
                  <a:pt x="4544291" y="152400"/>
                </a:lnTo>
                <a:lnTo>
                  <a:pt x="3782291" y="263237"/>
                </a:lnTo>
                <a:lnTo>
                  <a:pt x="3117272" y="235527"/>
                </a:lnTo>
                <a:lnTo>
                  <a:pt x="2729345" y="304800"/>
                </a:lnTo>
                <a:lnTo>
                  <a:pt x="2521527" y="374073"/>
                </a:lnTo>
                <a:lnTo>
                  <a:pt x="2369127" y="429491"/>
                </a:lnTo>
                <a:lnTo>
                  <a:pt x="2202872" y="471055"/>
                </a:lnTo>
                <a:lnTo>
                  <a:pt x="2022763" y="471055"/>
                </a:lnTo>
                <a:lnTo>
                  <a:pt x="1870363" y="387927"/>
                </a:lnTo>
                <a:lnTo>
                  <a:pt x="429491" y="27709"/>
                </a:lnTo>
                <a:lnTo>
                  <a:pt x="0" y="1385455"/>
                </a:lnTo>
                <a:lnTo>
                  <a:pt x="471054" y="2175164"/>
                </a:lnTo>
                <a:lnTo>
                  <a:pt x="6151418" y="2175164"/>
                </a:lnTo>
                <a:lnTo>
                  <a:pt x="4738254" y="16902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5527" y="6442368"/>
            <a:ext cx="6096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latin typeface="Arial" charset="0"/>
                <a:ea typeface="Arial" charset="0"/>
                <a:cs typeface="Arial" charset="0"/>
              </a:rPr>
              <a:t>Schett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 G, et al.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Nat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Rheumatol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2016; 12: 14-24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3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363" y="508576"/>
            <a:ext cx="6853383" cy="581549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79418" y="3962400"/>
            <a:ext cx="692727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5527" y="6442368"/>
            <a:ext cx="6096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latin typeface="Arial" charset="0"/>
                <a:ea typeface="Arial" charset="0"/>
                <a:cs typeface="Arial" charset="0"/>
              </a:rPr>
              <a:t>Schett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 G, et al.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Nat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Rev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Rheumatol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2016; 12: 14-24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38545"/>
            <a:ext cx="7886700" cy="1025237"/>
          </a:xfrm>
        </p:spPr>
        <p:txBody>
          <a:bodyPr>
            <a:normAutofit/>
          </a:bodyPr>
          <a:lstStyle/>
          <a:p>
            <a:pPr algn="ctr"/>
            <a:r>
              <a:rPr lang="el-GR" sz="2200" b="1" smtClean="0">
                <a:solidFill>
                  <a:srgbClr val="C00000"/>
                </a:solidFill>
                <a:latin typeface="+mn-lt"/>
              </a:rPr>
              <a:t>Διακριτός ρόλος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της 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IL-1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στην παθογένεια της ΡΑ: </a:t>
            </a:r>
            <a:br>
              <a:rPr lang="el-GR" sz="2200" b="1" dirty="0" smtClean="0">
                <a:solidFill>
                  <a:srgbClr val="C00000"/>
                </a:solidFill>
                <a:latin typeface="+mn-lt"/>
              </a:rPr>
            </a:b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οστικές διαβρώσεις και καταστροφή του χόνδρου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7" y="1884648"/>
            <a:ext cx="2717800" cy="382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9" y="1288903"/>
            <a:ext cx="1141246" cy="595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526" y="6470078"/>
            <a:ext cx="87197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Joosten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LA, et al. </a:t>
            </a:r>
            <a:r>
              <a:rPr lang="hr-HR" sz="1000" dirty="0">
                <a:latin typeface="Arial" charset="0"/>
                <a:ea typeface="Arial" charset="0"/>
                <a:cs typeface="Arial" charset="0"/>
              </a:rPr>
              <a:t>J </a:t>
            </a:r>
            <a:r>
              <a:rPr lang="hr-HR" sz="1000" dirty="0" err="1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hr-HR" sz="1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hr-HR" sz="1000" dirty="0" smtClean="0">
                <a:latin typeface="Arial" charset="0"/>
                <a:ea typeface="Arial" charset="0"/>
                <a:cs typeface="Arial" charset="0"/>
              </a:rPr>
              <a:t>1999; 163: 5049-55; </a:t>
            </a:r>
            <a:r>
              <a:rPr lang="de-DE" sz="1000" dirty="0">
                <a:latin typeface="Arial"/>
                <a:cs typeface="Arial"/>
              </a:rPr>
              <a:t>Hata H, et al. </a:t>
            </a:r>
            <a:r>
              <a:rPr lang="is-IS" sz="1000" dirty="0">
                <a:latin typeface="Arial"/>
                <a:cs typeface="Arial"/>
              </a:rPr>
              <a:t>J Clin Invest. 2004; 114: </a:t>
            </a:r>
            <a:r>
              <a:rPr lang="is-IS" sz="1000" dirty="0" smtClean="0">
                <a:latin typeface="Arial"/>
                <a:cs typeface="Arial"/>
              </a:rPr>
              <a:t>582-8</a:t>
            </a:r>
            <a:r>
              <a:rPr lang="hr-HR" sz="1000" dirty="0" smtClean="0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hr-HR" sz="1000" dirty="0" err="1" smtClean="0">
                <a:latin typeface="Arial" charset="0"/>
                <a:ea typeface="Arial" charset="0"/>
                <a:cs typeface="Arial" charset="0"/>
              </a:rPr>
              <a:t>Ji</a:t>
            </a:r>
            <a:r>
              <a:rPr lang="hr-HR" sz="1000" dirty="0" smtClean="0">
                <a:latin typeface="Arial" charset="0"/>
                <a:ea typeface="Arial" charset="0"/>
                <a:cs typeface="Arial" charset="0"/>
              </a:rPr>
              <a:t> H, </a:t>
            </a:r>
            <a:r>
              <a:rPr lang="hr-HR" sz="1000" dirty="0" err="1" smtClean="0">
                <a:latin typeface="Arial" charset="0"/>
                <a:ea typeface="Arial" charset="0"/>
                <a:cs typeface="Arial" charset="0"/>
              </a:rPr>
              <a:t>et</a:t>
            </a:r>
            <a:r>
              <a:rPr lang="hr-HR" sz="1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hr-HR" sz="1000" dirty="0" err="1" smtClean="0">
                <a:latin typeface="Arial" charset="0"/>
                <a:ea typeface="Arial" charset="0"/>
                <a:cs typeface="Arial" charset="0"/>
              </a:rPr>
              <a:t>al</a:t>
            </a:r>
            <a:r>
              <a:rPr lang="hr-HR" sz="10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s-IS" sz="1000" dirty="0">
                <a:latin typeface="Arial" charset="0"/>
                <a:ea typeface="Arial" charset="0"/>
                <a:cs typeface="Arial" charset="0"/>
              </a:rPr>
              <a:t>J Exp Med. </a:t>
            </a:r>
            <a:r>
              <a:rPr lang="is-IS" sz="1000" dirty="0" smtClean="0">
                <a:latin typeface="Arial" charset="0"/>
                <a:ea typeface="Arial" charset="0"/>
                <a:cs typeface="Arial" charset="0"/>
              </a:rPr>
              <a:t>2002; 196: 77-85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083" y="1288903"/>
            <a:ext cx="4515149" cy="4543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2447" y="1586775"/>
            <a:ext cx="117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untreated</a:t>
            </a:r>
            <a:endParaRPr lang="en-US" sz="1400" i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2447" y="2976024"/>
            <a:ext cx="117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sol. </a:t>
            </a:r>
            <a:r>
              <a:rPr lang="en-US" sz="1400" i="1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TNFbp</a:t>
            </a:r>
            <a:endParaRPr lang="en-US" sz="1400" i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2447" y="4555307"/>
            <a:ext cx="1177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400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nti-IL1</a:t>
            </a:r>
            <a:endParaRPr lang="en-US" sz="1400" i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2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6143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NLRP3 </a:t>
            </a:r>
            <a:r>
              <a:rPr lang="el-GR" sz="2400" b="1" dirty="0" err="1" smtClean="0">
                <a:solidFill>
                  <a:srgbClr val="C00000"/>
                </a:solidFill>
                <a:latin typeface="+mn-lt"/>
              </a:rPr>
              <a:t>φλεγμονόσωμα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 και ΣΕΛ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750" t="6534" r="14205"/>
          <a:stretch/>
        </p:blipFill>
        <p:spPr>
          <a:xfrm>
            <a:off x="7286625" y="242348"/>
            <a:ext cx="1657349" cy="134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254" y="1454139"/>
            <a:ext cx="4070736" cy="1518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926" y="3000898"/>
            <a:ext cx="3471863" cy="3471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450" y="1053545"/>
            <a:ext cx="4801804" cy="443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l-GR" sz="1700" dirty="0" smtClean="0"/>
              <a:t>Ενεργοποίηση του </a:t>
            </a:r>
            <a:r>
              <a:rPr lang="en-US" sz="1700" dirty="0" smtClean="0">
                <a:solidFill>
                  <a:srgbClr val="0070C0"/>
                </a:solidFill>
              </a:rPr>
              <a:t>NLRP3</a:t>
            </a:r>
            <a:r>
              <a:rPr lang="en-US" sz="1700" dirty="0" smtClean="0"/>
              <a:t> </a:t>
            </a:r>
            <a:r>
              <a:rPr lang="el-GR" sz="1700" dirty="0" smtClean="0"/>
              <a:t>&amp; </a:t>
            </a:r>
            <a:r>
              <a:rPr lang="el-GR" sz="1700" dirty="0" smtClean="0">
                <a:solidFill>
                  <a:srgbClr val="0070C0"/>
                </a:solidFill>
              </a:rPr>
              <a:t>￪ παραγωγή </a:t>
            </a:r>
            <a:r>
              <a:rPr lang="en-US" sz="1700" dirty="0" smtClean="0">
                <a:solidFill>
                  <a:srgbClr val="0070C0"/>
                </a:solidFill>
              </a:rPr>
              <a:t>IL-1</a:t>
            </a:r>
            <a:r>
              <a:rPr lang="el-GR" sz="1700" dirty="0" smtClean="0">
                <a:solidFill>
                  <a:srgbClr val="0070C0"/>
                </a:solidFill>
              </a:rPr>
              <a:t>β </a:t>
            </a:r>
            <a:r>
              <a:rPr lang="en-US" sz="1700" dirty="0" smtClean="0"/>
              <a:t>(</a:t>
            </a:r>
            <a:r>
              <a:rPr lang="el-GR" sz="1700" dirty="0" smtClean="0"/>
              <a:t>ΜΦ</a:t>
            </a:r>
            <a:r>
              <a:rPr lang="en-US" sz="1700" dirty="0" smtClean="0"/>
              <a:t>, </a:t>
            </a:r>
            <a:r>
              <a:rPr lang="el-GR" sz="1700" dirty="0" smtClean="0"/>
              <a:t>νεφρικό σπείραμα) σε ασθενείς / πειραματικά πρότυπα ΣΕΛ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1700" b="1" dirty="0" smtClean="0">
                <a:solidFill>
                  <a:schemeClr val="accent4">
                    <a:lumMod val="75000"/>
                  </a:schemeClr>
                </a:solidFill>
              </a:rPr>
              <a:t>NLRP3</a:t>
            </a:r>
            <a:r>
              <a:rPr lang="en-US" sz="1700" b="1" i="1" baseline="30000" dirty="0" smtClean="0">
                <a:solidFill>
                  <a:schemeClr val="accent4">
                    <a:lumMod val="75000"/>
                  </a:schemeClr>
                </a:solidFill>
              </a:rPr>
              <a:t>R258W</a:t>
            </a:r>
            <a:r>
              <a:rPr lang="en-US" sz="17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l-GR" sz="1700" b="1" dirty="0" smtClean="0">
                <a:solidFill>
                  <a:schemeClr val="accent4">
                    <a:lumMod val="75000"/>
                  </a:schemeClr>
                </a:solidFill>
              </a:rPr>
              <a:t>μεταλλαγή </a:t>
            </a:r>
            <a:r>
              <a:rPr lang="en-US" sz="1700" dirty="0" smtClean="0"/>
              <a:t>(gain-of-function):</a:t>
            </a:r>
          </a:p>
          <a:p>
            <a:pPr marL="742950" lvl="1" indent="-285750">
              <a:spcBef>
                <a:spcPts val="300"/>
              </a:spcBef>
              <a:buFont typeface="Courier New" charset="0"/>
              <a:buChar char="o"/>
            </a:pPr>
            <a:r>
              <a:rPr lang="el-GR" sz="1700" dirty="0" smtClean="0"/>
              <a:t>￪</a:t>
            </a:r>
            <a:r>
              <a:rPr lang="en-US" sz="1700" dirty="0" smtClean="0"/>
              <a:t> anti-dsDNA</a:t>
            </a:r>
            <a:r>
              <a:rPr lang="el-GR" sz="1700" dirty="0" smtClean="0"/>
              <a:t>, </a:t>
            </a:r>
            <a:r>
              <a:rPr lang="el-GR" sz="1700" dirty="0"/>
              <a:t>￪</a:t>
            </a:r>
            <a:r>
              <a:rPr lang="en-US" sz="1700" dirty="0"/>
              <a:t> </a:t>
            </a:r>
            <a:r>
              <a:rPr lang="el-GR" sz="1700" dirty="0" smtClean="0"/>
              <a:t> </a:t>
            </a:r>
            <a:r>
              <a:rPr lang="el-GR" sz="1700" dirty="0" err="1" smtClean="0"/>
              <a:t>ανοσοσυμπλέγματα</a:t>
            </a:r>
            <a:endParaRPr lang="el-GR" sz="1700" dirty="0" smtClean="0"/>
          </a:p>
          <a:p>
            <a:pPr marL="742950" lvl="1" indent="-285750">
              <a:spcBef>
                <a:spcPts val="300"/>
              </a:spcBef>
              <a:buFont typeface="Courier New" charset="0"/>
              <a:buChar char="o"/>
            </a:pPr>
            <a:r>
              <a:rPr lang="el-GR" sz="1700" dirty="0" smtClean="0"/>
              <a:t>￪ νεφρική βλάβη (διήθηση με φλεγμονώδη κύτταρα)</a:t>
            </a:r>
          </a:p>
          <a:p>
            <a:pPr marL="742950" lvl="1" indent="-285750">
              <a:spcBef>
                <a:spcPts val="300"/>
              </a:spcBef>
              <a:buFont typeface="Courier New" charset="0"/>
              <a:buChar char="o"/>
            </a:pPr>
            <a:r>
              <a:rPr lang="el-GR" sz="1700" dirty="0" smtClean="0"/>
              <a:t>￪ </a:t>
            </a:r>
            <a:r>
              <a:rPr lang="en-US" sz="1700" dirty="0" smtClean="0"/>
              <a:t>IL-1</a:t>
            </a:r>
            <a:r>
              <a:rPr lang="el-GR" sz="1700" dirty="0" smtClean="0"/>
              <a:t>β &amp; άλλες </a:t>
            </a:r>
            <a:r>
              <a:rPr lang="el-GR" sz="1700" dirty="0" err="1" smtClean="0"/>
              <a:t>προφλεγμονώδεις</a:t>
            </a:r>
            <a:r>
              <a:rPr lang="el-GR" sz="1700" dirty="0" smtClean="0"/>
              <a:t> </a:t>
            </a:r>
            <a:r>
              <a:rPr lang="el-GR" sz="1700" dirty="0" err="1" smtClean="0"/>
              <a:t>κυτταροκίνες</a:t>
            </a:r>
            <a:endParaRPr lang="el-GR" sz="1700" dirty="0" smtClean="0"/>
          </a:p>
          <a:p>
            <a:pPr marL="285750" indent="-285750">
              <a:buFont typeface="Arial" charset="0"/>
              <a:buChar char="•"/>
            </a:pPr>
            <a:endParaRPr lang="el-GR" sz="1700" dirty="0" smtClean="0"/>
          </a:p>
          <a:p>
            <a:pPr marL="285750" indent="-285750">
              <a:spcBef>
                <a:spcPts val="300"/>
              </a:spcBef>
              <a:buFont typeface="Arial" charset="0"/>
              <a:buChar char="•"/>
            </a:pPr>
            <a:r>
              <a:rPr lang="el-GR" sz="1700" dirty="0" smtClean="0"/>
              <a:t>Ρόλος του </a:t>
            </a:r>
            <a:r>
              <a:rPr lang="en-US" sz="1700" dirty="0" smtClean="0"/>
              <a:t>NLRP3 </a:t>
            </a:r>
            <a:r>
              <a:rPr lang="el-GR" sz="1700" dirty="0" smtClean="0"/>
              <a:t>σε </a:t>
            </a:r>
            <a:r>
              <a:rPr lang="el-GR" sz="1700" b="1" dirty="0" err="1" smtClean="0">
                <a:solidFill>
                  <a:srgbClr val="0070C0"/>
                </a:solidFill>
              </a:rPr>
              <a:t>μυελοειδή</a:t>
            </a:r>
            <a:r>
              <a:rPr lang="el-GR" sz="1700" b="1" dirty="0" smtClean="0">
                <a:solidFill>
                  <a:srgbClr val="0070C0"/>
                </a:solidFill>
              </a:rPr>
              <a:t> κύτταρα </a:t>
            </a:r>
            <a:r>
              <a:rPr lang="el-GR" sz="1700" dirty="0" smtClean="0"/>
              <a:t>(ΜΦ, ουδετερόφιλα, </a:t>
            </a:r>
            <a:r>
              <a:rPr lang="el-GR" sz="1700" dirty="0" err="1" smtClean="0"/>
              <a:t>δενδριτικά</a:t>
            </a:r>
            <a:r>
              <a:rPr lang="el-GR" sz="1700" dirty="0" smtClean="0"/>
              <a:t>)</a:t>
            </a:r>
          </a:p>
          <a:p>
            <a:pPr marL="285750" indent="-285750">
              <a:spcBef>
                <a:spcPts val="300"/>
              </a:spcBef>
              <a:buFont typeface="Arial" charset="0"/>
              <a:buChar char="•"/>
            </a:pPr>
            <a:endParaRPr lang="el-GR" sz="1700" dirty="0"/>
          </a:p>
          <a:p>
            <a:pPr marL="285750" indent="-285750">
              <a:spcBef>
                <a:spcPts val="300"/>
              </a:spcBef>
              <a:buFont typeface="Arial" charset="0"/>
              <a:buChar char="•"/>
            </a:pPr>
            <a:r>
              <a:rPr lang="el-GR" sz="1700" b="1" dirty="0">
                <a:solidFill>
                  <a:srgbClr val="0070C0"/>
                </a:solidFill>
              </a:rPr>
              <a:t>￪</a:t>
            </a:r>
            <a:r>
              <a:rPr lang="en-US" sz="1700" b="1" dirty="0">
                <a:solidFill>
                  <a:srgbClr val="0070C0"/>
                </a:solidFill>
              </a:rPr>
              <a:t> </a:t>
            </a:r>
            <a:r>
              <a:rPr lang="el-GR" sz="1700" b="1" dirty="0" smtClean="0">
                <a:solidFill>
                  <a:srgbClr val="0070C0"/>
                </a:solidFill>
              </a:rPr>
              <a:t> </a:t>
            </a:r>
            <a:r>
              <a:rPr lang="en-US" sz="1700" b="1" dirty="0" smtClean="0">
                <a:solidFill>
                  <a:srgbClr val="0070C0"/>
                </a:solidFill>
              </a:rPr>
              <a:t>IFN</a:t>
            </a:r>
            <a:r>
              <a:rPr lang="el-GR" sz="1700" b="1" dirty="0" smtClean="0">
                <a:solidFill>
                  <a:srgbClr val="0070C0"/>
                </a:solidFill>
              </a:rPr>
              <a:t>α επάγει το </a:t>
            </a:r>
            <a:r>
              <a:rPr lang="el-GR" sz="1700" b="1" dirty="0" err="1" smtClean="0">
                <a:solidFill>
                  <a:srgbClr val="0070C0"/>
                </a:solidFill>
              </a:rPr>
              <a:t>φλεγμονόσωμα</a:t>
            </a:r>
            <a:r>
              <a:rPr lang="el-GR" sz="1700" b="1" dirty="0" smtClean="0">
                <a:solidFill>
                  <a:srgbClr val="0070C0"/>
                </a:solidFill>
              </a:rPr>
              <a:t> </a:t>
            </a:r>
            <a:r>
              <a:rPr lang="el-GR" sz="1700" dirty="0" smtClean="0"/>
              <a:t>(μέσω </a:t>
            </a:r>
            <a:r>
              <a:rPr lang="en-US" sz="1700" dirty="0" smtClean="0"/>
              <a:t>IRF-1)</a:t>
            </a:r>
          </a:p>
          <a:p>
            <a:pPr marL="285750" indent="-285750">
              <a:spcBef>
                <a:spcPts val="300"/>
              </a:spcBef>
              <a:buFont typeface="Arial" charset="0"/>
              <a:buChar char="•"/>
            </a:pPr>
            <a:r>
              <a:rPr lang="el-GR" sz="1700" dirty="0" smtClean="0"/>
              <a:t>Θεραπευτική δράση των αναστολέων του </a:t>
            </a:r>
            <a:r>
              <a:rPr lang="en-US" sz="1700" dirty="0" smtClean="0"/>
              <a:t>NLRP3 </a:t>
            </a:r>
            <a:endParaRPr lang="en-US" sz="1700" dirty="0"/>
          </a:p>
        </p:txBody>
      </p:sp>
      <p:sp>
        <p:nvSpPr>
          <p:cNvPr id="8" name="TextBox 7"/>
          <p:cNvSpPr txBox="1"/>
          <p:nvPr/>
        </p:nvSpPr>
        <p:spPr>
          <a:xfrm>
            <a:off x="192662" y="6527230"/>
            <a:ext cx="87197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charset="0"/>
                <a:ea typeface="Arial" charset="0"/>
                <a:cs typeface="Arial" charset="0"/>
              </a:rPr>
              <a:t>Lu A, et al. J </a:t>
            </a:r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2017; 198: 1119-29; Liu J, et al. 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Rheumatol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2017; 69: 1840-9; Fu R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, et al. Arthritis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Rheumatol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2017; 69: 1636-16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6"/>
            <a:ext cx="6557963" cy="76358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IL-1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β και παθογένεια της πολλαπλής σκλήρυνσης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0025" y="1423049"/>
            <a:ext cx="5129213" cy="47539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700" b="1" dirty="0">
                <a:solidFill>
                  <a:srgbClr val="0070C0"/>
                </a:solidFill>
              </a:rPr>
              <a:t>￪ </a:t>
            </a:r>
            <a:r>
              <a:rPr lang="el-GR" sz="1700" b="1" dirty="0" smtClean="0">
                <a:solidFill>
                  <a:srgbClr val="0070C0"/>
                </a:solidFill>
              </a:rPr>
              <a:t>έκφραση </a:t>
            </a:r>
            <a:r>
              <a:rPr lang="en-US" sz="1700" b="1" dirty="0" smtClean="0">
                <a:solidFill>
                  <a:srgbClr val="0070C0"/>
                </a:solidFill>
              </a:rPr>
              <a:t>IL-1</a:t>
            </a:r>
            <a:r>
              <a:rPr lang="el-GR" sz="1700" b="1" dirty="0" smtClean="0">
                <a:solidFill>
                  <a:srgbClr val="0070C0"/>
                </a:solidFill>
              </a:rPr>
              <a:t>β στο ΕΝΥ και τις </a:t>
            </a:r>
            <a:r>
              <a:rPr lang="el-GR" sz="1700" b="1" dirty="0" err="1" smtClean="0">
                <a:solidFill>
                  <a:srgbClr val="0070C0"/>
                </a:solidFill>
              </a:rPr>
              <a:t>απομυελινωτικές</a:t>
            </a:r>
            <a:r>
              <a:rPr lang="el-GR" sz="1700" b="1" dirty="0" smtClean="0">
                <a:solidFill>
                  <a:srgbClr val="0070C0"/>
                </a:solidFill>
              </a:rPr>
              <a:t> βλάβες</a:t>
            </a:r>
            <a:r>
              <a:rPr lang="el-GR" sz="1700" dirty="0" smtClean="0"/>
              <a:t> (ασθενείς με ΠΣ, πειραματικό πρότυπο ΕΑΕ)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700" dirty="0" smtClean="0"/>
              <a:t>Συσχέτιση συγκεντρώσεων </a:t>
            </a:r>
            <a:r>
              <a:rPr lang="en-US" sz="1700" dirty="0"/>
              <a:t>IL-1</a:t>
            </a:r>
            <a:r>
              <a:rPr lang="el-GR" sz="1700" dirty="0"/>
              <a:t>β στο ΕΝΥ </a:t>
            </a:r>
            <a:r>
              <a:rPr lang="el-GR" sz="1700" dirty="0" smtClean="0"/>
              <a:t>με τον αριθμό/μέγεθος βλαβών ΚΝΣ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700" dirty="0" smtClean="0"/>
              <a:t>Θεραπεία </a:t>
            </a:r>
            <a:r>
              <a:rPr lang="el-GR" sz="1700" dirty="0" smtClean="0"/>
              <a:t>της ΠΣ με </a:t>
            </a:r>
            <a:r>
              <a:rPr lang="el-GR" sz="1700" dirty="0" err="1" smtClean="0"/>
              <a:t>ιντεφερόνη</a:t>
            </a:r>
            <a:r>
              <a:rPr lang="el-GR" sz="1700" dirty="0" smtClean="0"/>
              <a:t>-β (ή άλλους παράγοντες) οδηγεί σε ↓ </a:t>
            </a:r>
            <a:r>
              <a:rPr lang="en-US" sz="1700" dirty="0" smtClean="0"/>
              <a:t>IL-</a:t>
            </a:r>
            <a:r>
              <a:rPr lang="el-GR" sz="1700" dirty="0" smtClean="0"/>
              <a:t>1β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17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700" dirty="0" smtClean="0">
                <a:solidFill>
                  <a:schemeClr val="accent4">
                    <a:lumMod val="75000"/>
                  </a:schemeClr>
                </a:solidFill>
              </a:rPr>
              <a:t>IL-1</a:t>
            </a:r>
            <a:r>
              <a:rPr lang="el-GR" sz="1700" dirty="0">
                <a:solidFill>
                  <a:schemeClr val="accent4">
                    <a:lumMod val="75000"/>
                  </a:schemeClr>
                </a:solidFill>
              </a:rPr>
              <a:t>β</a:t>
            </a:r>
            <a:r>
              <a:rPr lang="el-GR" sz="1700" baseline="30000" dirty="0">
                <a:solidFill>
                  <a:schemeClr val="accent4">
                    <a:lumMod val="75000"/>
                  </a:schemeClr>
                </a:solidFill>
              </a:rPr>
              <a:t>-/-</a:t>
            </a:r>
            <a:r>
              <a:rPr lang="el-GR" sz="1700" dirty="0">
                <a:solidFill>
                  <a:schemeClr val="accent4">
                    <a:lumMod val="75000"/>
                  </a:schemeClr>
                </a:solidFill>
              </a:rPr>
              <a:t> ή </a:t>
            </a:r>
            <a:r>
              <a:rPr lang="en-US" sz="1700" dirty="0">
                <a:solidFill>
                  <a:schemeClr val="accent4">
                    <a:lumMod val="75000"/>
                  </a:schemeClr>
                </a:solidFill>
              </a:rPr>
              <a:t>IL-1R</a:t>
            </a:r>
            <a:r>
              <a:rPr lang="en-US" sz="1700" baseline="30000" dirty="0">
                <a:solidFill>
                  <a:schemeClr val="accent4">
                    <a:lumMod val="75000"/>
                  </a:schemeClr>
                </a:solidFill>
              </a:rPr>
              <a:t>-/-</a:t>
            </a:r>
            <a:r>
              <a:rPr lang="en-US" sz="17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l-GR" sz="1700" dirty="0">
                <a:solidFill>
                  <a:schemeClr val="accent4">
                    <a:lumMod val="75000"/>
                  </a:schemeClr>
                </a:solidFill>
              </a:rPr>
              <a:t>ποντικοί προστατεύονται από την ανάπτυξη ΕΑΕ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700" dirty="0" smtClean="0"/>
              <a:t>Κύρια </a:t>
            </a:r>
            <a:r>
              <a:rPr lang="el-GR" sz="1700" dirty="0" smtClean="0"/>
              <a:t>πηγή: </a:t>
            </a:r>
            <a:r>
              <a:rPr lang="el-GR" sz="1700" dirty="0" err="1" smtClean="0">
                <a:solidFill>
                  <a:srgbClr val="0070C0"/>
                </a:solidFill>
              </a:rPr>
              <a:t>μακροφάγα</a:t>
            </a:r>
            <a:r>
              <a:rPr lang="el-GR" sz="1700" dirty="0" smtClean="0">
                <a:solidFill>
                  <a:srgbClr val="0070C0"/>
                </a:solidFill>
              </a:rPr>
              <a:t>/</a:t>
            </a:r>
            <a:r>
              <a:rPr lang="el-GR" sz="1700" dirty="0" err="1" smtClean="0">
                <a:solidFill>
                  <a:srgbClr val="0070C0"/>
                </a:solidFill>
              </a:rPr>
              <a:t>δενδριτικά</a:t>
            </a:r>
            <a:r>
              <a:rPr lang="el-GR" sz="1700" dirty="0" smtClean="0">
                <a:solidFill>
                  <a:srgbClr val="0070C0"/>
                </a:solidFill>
              </a:rPr>
              <a:t> κύτταρα </a:t>
            </a:r>
            <a:r>
              <a:rPr lang="el-GR" sz="1700" dirty="0" smtClean="0"/>
              <a:t>&amp; </a:t>
            </a:r>
            <a:r>
              <a:rPr lang="el-GR" sz="1700" dirty="0" smtClean="0">
                <a:solidFill>
                  <a:srgbClr val="0070C0"/>
                </a:solidFill>
              </a:rPr>
              <a:t>ουδετερόφιλα</a:t>
            </a:r>
            <a:endParaRPr lang="en-US" sz="17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072313" y="185738"/>
            <a:ext cx="1933576" cy="1237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238" y="1545287"/>
            <a:ext cx="3571874" cy="49976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39101" y="1843088"/>
            <a:ext cx="96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smtClean="0">
                <a:solidFill>
                  <a:srgbClr val="FF0000"/>
                </a:solidFill>
              </a:rPr>
              <a:t>ΕΑΕ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57938" y="3800006"/>
            <a:ext cx="714375" cy="27429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0025" y="6348420"/>
            <a:ext cx="484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Sutton C, et al. </a:t>
            </a:r>
            <a:r>
              <a:rPr lang="is-IS" sz="1000" dirty="0">
                <a:latin typeface="Arial" charset="0"/>
                <a:ea typeface="Arial" charset="0"/>
                <a:cs typeface="Arial" charset="0"/>
              </a:rPr>
              <a:t>J Exp Med. </a:t>
            </a:r>
            <a:r>
              <a:rPr lang="is-IS" sz="1000" dirty="0" smtClean="0">
                <a:latin typeface="Arial" charset="0"/>
                <a:ea typeface="Arial" charset="0"/>
                <a:cs typeface="Arial" charset="0"/>
              </a:rPr>
              <a:t>2006; 203: 1685-91; 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Lévesque SA, et al. J </a:t>
            </a:r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Exp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 Med.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2016; 213: 929-49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6"/>
            <a:ext cx="6557963" cy="76358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IL-1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β και παθογένεια της πολλαπλής σκλήρυνσης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072313" y="185738"/>
            <a:ext cx="1933576" cy="1237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00025" y="6376995"/>
            <a:ext cx="7786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Lin CC, et al. </a:t>
            </a:r>
            <a:r>
              <a:rPr lang="is-IS" sz="1000" dirty="0">
                <a:latin typeface="Arial" charset="0"/>
                <a:ea typeface="Arial" charset="0"/>
                <a:cs typeface="Arial" charset="0"/>
              </a:rPr>
              <a:t>J Exp Med. </a:t>
            </a:r>
            <a:r>
              <a:rPr lang="is-IS" sz="1000" dirty="0" smtClean="0">
                <a:latin typeface="Arial" charset="0"/>
                <a:ea typeface="Arial" charset="0"/>
                <a:cs typeface="Arial" charset="0"/>
              </a:rPr>
              <a:t>2016; 213: 251-71; Lin CC, et al. 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J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2017; 198: 4553-60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545287"/>
            <a:ext cx="7891602" cy="41411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0376" y="5014912"/>
            <a:ext cx="1033187" cy="523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Th17-like cells</a:t>
            </a:r>
            <a:endParaRPr lang="en-US" sz="1400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69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992"/>
            <a:ext cx="8229600" cy="65387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Interleukin-6 (IL-6): </a:t>
            </a:r>
            <a:r>
              <a:rPr lang="el-GR" sz="2400" b="1" dirty="0" err="1" smtClean="0">
                <a:solidFill>
                  <a:srgbClr val="C00000"/>
                </a:solidFill>
                <a:latin typeface="+mn-lt"/>
              </a:rPr>
              <a:t>πλειοτρόπος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 δράση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61" y="1311275"/>
            <a:ext cx="6406715" cy="4618038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271588" y="2986088"/>
            <a:ext cx="3700462" cy="3086100"/>
          </a:xfrm>
          <a:custGeom>
            <a:avLst/>
            <a:gdLst>
              <a:gd name="connsiteX0" fmla="*/ 42862 w 3700462"/>
              <a:gd name="connsiteY0" fmla="*/ 1228725 h 3086100"/>
              <a:gd name="connsiteX1" fmla="*/ 642937 w 3700462"/>
              <a:gd name="connsiteY1" fmla="*/ 1100137 h 3086100"/>
              <a:gd name="connsiteX2" fmla="*/ 1285875 w 3700462"/>
              <a:gd name="connsiteY2" fmla="*/ 857250 h 3086100"/>
              <a:gd name="connsiteX3" fmla="*/ 1471612 w 3700462"/>
              <a:gd name="connsiteY3" fmla="*/ 114300 h 3086100"/>
              <a:gd name="connsiteX4" fmla="*/ 1471612 w 3700462"/>
              <a:gd name="connsiteY4" fmla="*/ 114300 h 3086100"/>
              <a:gd name="connsiteX5" fmla="*/ 1528762 w 3700462"/>
              <a:gd name="connsiteY5" fmla="*/ 0 h 3086100"/>
              <a:gd name="connsiteX6" fmla="*/ 3614737 w 3700462"/>
              <a:gd name="connsiteY6" fmla="*/ 1285875 h 3086100"/>
              <a:gd name="connsiteX7" fmla="*/ 3700462 w 3700462"/>
              <a:gd name="connsiteY7" fmla="*/ 2957512 h 3086100"/>
              <a:gd name="connsiteX8" fmla="*/ 1757362 w 3700462"/>
              <a:gd name="connsiteY8" fmla="*/ 3086100 h 3086100"/>
              <a:gd name="connsiteX9" fmla="*/ 242887 w 3700462"/>
              <a:gd name="connsiteY9" fmla="*/ 2857500 h 3086100"/>
              <a:gd name="connsiteX10" fmla="*/ 0 w 3700462"/>
              <a:gd name="connsiteY10" fmla="*/ 1943100 h 3086100"/>
              <a:gd name="connsiteX11" fmla="*/ 42862 w 3700462"/>
              <a:gd name="connsiteY11" fmla="*/ 1228725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00462" h="3086100">
                <a:moveTo>
                  <a:pt x="42862" y="1228725"/>
                </a:moveTo>
                <a:lnTo>
                  <a:pt x="642937" y="1100137"/>
                </a:lnTo>
                <a:lnTo>
                  <a:pt x="1285875" y="857250"/>
                </a:lnTo>
                <a:lnTo>
                  <a:pt x="1471612" y="114300"/>
                </a:lnTo>
                <a:lnTo>
                  <a:pt x="1471612" y="114300"/>
                </a:lnTo>
                <a:lnTo>
                  <a:pt x="1528762" y="0"/>
                </a:lnTo>
                <a:lnTo>
                  <a:pt x="3614737" y="1285875"/>
                </a:lnTo>
                <a:lnTo>
                  <a:pt x="3700462" y="2957512"/>
                </a:lnTo>
                <a:lnTo>
                  <a:pt x="1757362" y="3086100"/>
                </a:lnTo>
                <a:lnTo>
                  <a:pt x="242887" y="2857500"/>
                </a:lnTo>
                <a:lnTo>
                  <a:pt x="0" y="1943100"/>
                </a:lnTo>
                <a:lnTo>
                  <a:pt x="42862" y="1228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8594" y="6386513"/>
            <a:ext cx="58864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Tanaka T, </a:t>
            </a: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et al. Cold Spring </a:t>
            </a:r>
            <a:r>
              <a:rPr lang="en-US" sz="1050" dirty="0" err="1">
                <a:latin typeface="Arial" charset="0"/>
                <a:ea typeface="Arial" charset="0"/>
                <a:cs typeface="Arial" charset="0"/>
              </a:rPr>
              <a:t>Harb</a:t>
            </a: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 err="1">
                <a:latin typeface="Arial" charset="0"/>
                <a:ea typeface="Arial" charset="0"/>
                <a:cs typeface="Arial" charset="0"/>
              </a:rPr>
              <a:t>Perspect</a:t>
            </a: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 Biol. 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2017; </a:t>
            </a:r>
            <a:r>
              <a:rPr lang="en-US" sz="1050" dirty="0" err="1">
                <a:latin typeface="Arial" charset="0"/>
                <a:ea typeface="Arial" charset="0"/>
                <a:cs typeface="Arial" charset="0"/>
              </a:rPr>
              <a:t>doi</a:t>
            </a: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: 10.1101/cshperspect.a028456 </a:t>
            </a:r>
          </a:p>
        </p:txBody>
      </p:sp>
    </p:spTree>
    <p:extLst>
      <p:ext uri="{BB962C8B-B14F-4D97-AF65-F5344CB8AC3E}">
        <p14:creationId xmlns:p14="http://schemas.microsoft.com/office/powerpoint/2010/main" val="887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316"/>
            <a:ext cx="8229600" cy="653872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Σηματοδότηση της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IL-6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26" y="1289469"/>
            <a:ext cx="4953652" cy="5100865"/>
          </a:xfrm>
        </p:spPr>
        <p:txBody>
          <a:bodyPr>
            <a:normAutofit/>
          </a:bodyPr>
          <a:lstStyle/>
          <a:p>
            <a:pPr marL="177800" indent="-177800">
              <a:lnSpc>
                <a:spcPct val="100000"/>
              </a:lnSpc>
              <a:spcAft>
                <a:spcPts val="1000"/>
              </a:spcAft>
            </a:pPr>
            <a:r>
              <a:rPr lang="el-GR" sz="1600" b="1" dirty="0" smtClean="0">
                <a:ea typeface="Wingdings"/>
                <a:cs typeface="Wingdings"/>
                <a:sym typeface="Wingdings"/>
              </a:rPr>
              <a:t>Υποδοχέας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: </a:t>
            </a:r>
            <a:r>
              <a:rPr lang="el-GR" sz="1600" dirty="0" err="1" smtClean="0">
                <a:ea typeface="Wingdings"/>
                <a:cs typeface="Wingdings"/>
                <a:sym typeface="Wingdings"/>
              </a:rPr>
              <a:t>ετεροδιμερές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 από τις </a:t>
            </a:r>
            <a:r>
              <a:rPr lang="en-US" sz="1600" b="1" dirty="0" smtClean="0">
                <a:solidFill>
                  <a:srgbClr val="0070C0"/>
                </a:solidFill>
                <a:ea typeface="Wingdings"/>
                <a:cs typeface="Wingdings"/>
                <a:sym typeface="Wingdings"/>
              </a:rPr>
              <a:t>IL-6R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 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και </a:t>
            </a:r>
            <a:r>
              <a:rPr lang="en-US" sz="1600" b="1" dirty="0" smtClean="0">
                <a:solidFill>
                  <a:srgbClr val="0070C0"/>
                </a:solidFill>
                <a:ea typeface="Wingdings"/>
                <a:cs typeface="Wingdings"/>
                <a:sym typeface="Wingdings"/>
              </a:rPr>
              <a:t>gp130</a:t>
            </a:r>
            <a:endParaRPr lang="el-GR" sz="1600" b="1" i="1" dirty="0" smtClean="0">
              <a:solidFill>
                <a:srgbClr val="0070C0"/>
              </a:solidFill>
              <a:ea typeface="Wingdings"/>
              <a:cs typeface="Wingdings"/>
              <a:sym typeface="Wingdings"/>
            </a:endParaRPr>
          </a:p>
          <a:p>
            <a:pPr marL="177800" indent="-177800">
              <a:lnSpc>
                <a:spcPct val="100000"/>
              </a:lnSpc>
              <a:spcAft>
                <a:spcPts val="1000"/>
              </a:spcAft>
            </a:pPr>
            <a:r>
              <a:rPr lang="el-GR" sz="1600" dirty="0" smtClean="0"/>
              <a:t>Πρωτεόλυση τους οδηγεί σε</a:t>
            </a:r>
            <a:r>
              <a:rPr lang="el-GR" sz="1600" b="1" dirty="0" smtClean="0"/>
              <a:t> διαλυτή μορφή :</a:t>
            </a:r>
          </a:p>
          <a:p>
            <a:pPr lvl="1">
              <a:lnSpc>
                <a:spcPct val="100000"/>
              </a:lnSpc>
              <a:spcAft>
                <a:spcPts val="1000"/>
              </a:spcAft>
              <a:buFont typeface="Wingdings" charset="2"/>
              <a:buChar char="q"/>
            </a:pPr>
            <a:r>
              <a:rPr lang="en-US" sz="1600" b="1" dirty="0" smtClean="0">
                <a:solidFill>
                  <a:srgbClr val="FF0000"/>
                </a:solidFill>
              </a:rPr>
              <a:t>sol. IL6R</a:t>
            </a:r>
            <a:r>
              <a:rPr lang="en-US" sz="1600" b="1" dirty="0" smtClean="0"/>
              <a:t>: </a:t>
            </a:r>
            <a:r>
              <a:rPr lang="el-GR" sz="1600" i="1" dirty="0" smtClean="0">
                <a:ea typeface="Wingdings"/>
                <a:cs typeface="Wingdings"/>
                <a:sym typeface="Wingdings"/>
              </a:rPr>
              <a:t>επάγει τη σηματοδότηση (</a:t>
            </a:r>
            <a:r>
              <a:rPr lang="en-US" sz="1600" i="1" u="sng" dirty="0">
                <a:solidFill>
                  <a:srgbClr val="0070C0"/>
                </a:solidFill>
                <a:ea typeface="Wingdings"/>
                <a:cs typeface="Wingdings"/>
                <a:sym typeface="Wingdings"/>
              </a:rPr>
              <a:t>trans signaling</a:t>
            </a:r>
            <a:r>
              <a:rPr lang="en-US" sz="1600" i="1" dirty="0">
                <a:ea typeface="Wingdings"/>
                <a:cs typeface="Wingdings"/>
                <a:sym typeface="Wingdings"/>
              </a:rPr>
              <a:t>)</a:t>
            </a:r>
            <a:r>
              <a:rPr lang="el-GR" sz="1600" i="1" dirty="0">
                <a:ea typeface="Wingdings"/>
                <a:cs typeface="Wingdings"/>
                <a:sym typeface="Wingdings"/>
              </a:rPr>
              <a:t> </a:t>
            </a:r>
            <a:endParaRPr lang="en-US" sz="1600" b="1" dirty="0" smtClean="0"/>
          </a:p>
          <a:p>
            <a:pPr lvl="1">
              <a:lnSpc>
                <a:spcPct val="100000"/>
              </a:lnSpc>
              <a:spcAft>
                <a:spcPts val="1000"/>
              </a:spcAft>
              <a:buFont typeface="Wingdings" charset="2"/>
              <a:buChar char="q"/>
            </a:pPr>
            <a:r>
              <a:rPr lang="en-US" sz="1600" b="1" dirty="0" smtClean="0">
                <a:solidFill>
                  <a:srgbClr val="FF0000"/>
                </a:solidFill>
              </a:rPr>
              <a:t>sol. gp130</a:t>
            </a:r>
            <a:r>
              <a:rPr lang="en-US" sz="1600" b="1" dirty="0" smtClean="0"/>
              <a:t>: </a:t>
            </a:r>
            <a:r>
              <a:rPr lang="el-GR" sz="1600" i="1" dirty="0" smtClean="0">
                <a:ea typeface="Wingdings"/>
                <a:cs typeface="Wingdings"/>
                <a:sym typeface="Wingdings"/>
              </a:rPr>
              <a:t>αναστέλλει τη σηματοδότηση</a:t>
            </a:r>
            <a:r>
              <a:rPr lang="en-US" sz="1600" i="1" dirty="0">
                <a:ea typeface="Wingdings"/>
                <a:cs typeface="Wingdings"/>
                <a:sym typeface="Wingdings"/>
              </a:rPr>
              <a:t> (</a:t>
            </a:r>
            <a:r>
              <a:rPr lang="en-US" sz="1600" i="1" u="sng" dirty="0">
                <a:solidFill>
                  <a:srgbClr val="0070C0"/>
                </a:solidFill>
                <a:ea typeface="Wingdings"/>
                <a:cs typeface="Wingdings"/>
                <a:sym typeface="Wingdings"/>
              </a:rPr>
              <a:t>decoy receptor</a:t>
            </a:r>
            <a:r>
              <a:rPr lang="en-US" sz="1600" i="1" dirty="0">
                <a:ea typeface="Wingdings"/>
                <a:cs typeface="Wingdings"/>
                <a:sym typeface="Wingdings"/>
              </a:rPr>
              <a:t>)</a:t>
            </a:r>
            <a:endParaRPr lang="en-US" sz="1600" i="1" dirty="0" smtClean="0">
              <a:ea typeface="Wingdings"/>
              <a:cs typeface="Wingdings"/>
              <a:sym typeface="Wingdings"/>
            </a:endParaRPr>
          </a:p>
          <a:p>
            <a:pPr marL="177800" indent="-177800">
              <a:lnSpc>
                <a:spcPct val="100000"/>
              </a:lnSpc>
              <a:spcAft>
                <a:spcPts val="1000"/>
              </a:spcAft>
            </a:pPr>
            <a:r>
              <a:rPr lang="el-GR" sz="1600" dirty="0" smtClean="0">
                <a:ea typeface="Wingdings"/>
                <a:cs typeface="Wingdings"/>
                <a:sym typeface="Wingdings"/>
              </a:rPr>
              <a:t>Η </a:t>
            </a:r>
            <a:r>
              <a:rPr lang="el-GR" sz="1600" b="1" i="1" dirty="0" smtClean="0">
                <a:solidFill>
                  <a:schemeClr val="accent6">
                    <a:lumMod val="75000"/>
                  </a:schemeClr>
                </a:solidFill>
                <a:ea typeface="Wingdings"/>
                <a:cs typeface="Wingdings"/>
                <a:sym typeface="Wingdings"/>
              </a:rPr>
              <a:t>κλασική σηματοδότηση 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είναι σημαντική για τις </a:t>
            </a:r>
            <a:r>
              <a:rPr lang="el-GR" sz="1600" u="sng" dirty="0" smtClean="0">
                <a:solidFill>
                  <a:srgbClr val="002060"/>
                </a:solidFill>
                <a:ea typeface="Wingdings"/>
                <a:cs typeface="Wingdings"/>
                <a:sym typeface="Wingdings"/>
              </a:rPr>
              <a:t>αναγεννητικές &amp; προστατευτικές δράσεις 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της 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IL-6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 </a:t>
            </a:r>
          </a:p>
          <a:p>
            <a:pPr marL="177800" indent="-177800">
              <a:lnSpc>
                <a:spcPct val="100000"/>
              </a:lnSpc>
              <a:spcAft>
                <a:spcPts val="1000"/>
              </a:spcAft>
            </a:pPr>
            <a:r>
              <a:rPr lang="el-GR" sz="1600" dirty="0" smtClean="0">
                <a:ea typeface="Wingdings"/>
                <a:cs typeface="Wingdings"/>
                <a:sym typeface="Wingdings"/>
              </a:rPr>
              <a:t>Η </a:t>
            </a: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  <a:ea typeface="Wingdings"/>
                <a:cs typeface="Wingdings"/>
                <a:sym typeface="Wingdings"/>
              </a:rPr>
              <a:t>t</a:t>
            </a:r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  <a:ea typeface="Wingdings"/>
                <a:cs typeface="Wingdings"/>
                <a:sym typeface="Wingdings"/>
              </a:rPr>
              <a:t>rans </a:t>
            </a:r>
            <a:r>
              <a:rPr lang="el-GR" sz="1600" b="1" i="1" dirty="0" smtClean="0">
                <a:solidFill>
                  <a:schemeClr val="accent6">
                    <a:lumMod val="75000"/>
                  </a:schemeClr>
                </a:solidFill>
                <a:ea typeface="Wingdings"/>
                <a:cs typeface="Wingdings"/>
                <a:sym typeface="Wingdings"/>
              </a:rPr>
              <a:t>ενεργοποίηση</a:t>
            </a:r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είναι </a:t>
            </a:r>
            <a:r>
              <a:rPr lang="el-GR" sz="1600" u="sng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προ-φλεγμονώδης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27" y="6390334"/>
            <a:ext cx="9007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Turner MD, et al. </a:t>
            </a:r>
            <a:r>
              <a:rPr lang="en-US" sz="1050" i="1" dirty="0" err="1" smtClean="0">
                <a:latin typeface="Arial"/>
                <a:cs typeface="Arial"/>
              </a:rPr>
              <a:t>Biochim</a:t>
            </a:r>
            <a:r>
              <a:rPr lang="en-US" sz="1050" i="1" dirty="0" smtClean="0">
                <a:latin typeface="Arial"/>
                <a:cs typeface="Arial"/>
              </a:rPr>
              <a:t> </a:t>
            </a:r>
            <a:r>
              <a:rPr lang="en-US" sz="1050" i="1" dirty="0" err="1" smtClean="0">
                <a:latin typeface="Arial"/>
                <a:cs typeface="Arial"/>
              </a:rPr>
              <a:t>Biophys</a:t>
            </a:r>
            <a:r>
              <a:rPr lang="en-US" sz="1050" i="1" dirty="0" smtClean="0">
                <a:latin typeface="Arial"/>
                <a:cs typeface="Arial"/>
              </a:rPr>
              <a:t> </a:t>
            </a:r>
            <a:r>
              <a:rPr lang="en-US" sz="1050" i="1" dirty="0" err="1" smtClean="0">
                <a:latin typeface="Arial"/>
                <a:cs typeface="Arial"/>
              </a:rPr>
              <a:t>Acta</a:t>
            </a:r>
            <a:r>
              <a:rPr lang="en-US" sz="1050" dirty="0" smtClean="0">
                <a:latin typeface="Arial"/>
                <a:cs typeface="Arial"/>
              </a:rPr>
              <a:t>. 2014; 1843: 2563-2582; </a:t>
            </a:r>
            <a:r>
              <a:rPr lang="en-US" sz="1050" dirty="0" err="1" smtClean="0">
                <a:latin typeface="Arial"/>
                <a:cs typeface="Arial"/>
              </a:rPr>
              <a:t>Brzustewicz</a:t>
            </a:r>
            <a:r>
              <a:rPr lang="en-US" sz="1050" dirty="0" smtClean="0">
                <a:latin typeface="Arial"/>
                <a:cs typeface="Arial"/>
              </a:rPr>
              <a:t> E, et al. </a:t>
            </a:r>
            <a:r>
              <a:rPr lang="en-US" sz="1050" i="1" dirty="0" smtClean="0">
                <a:latin typeface="Arial"/>
                <a:cs typeface="Arial"/>
              </a:rPr>
              <a:t>Cytokine</a:t>
            </a:r>
            <a:r>
              <a:rPr lang="en-US" sz="1050" dirty="0" smtClean="0">
                <a:latin typeface="Arial"/>
                <a:cs typeface="Arial"/>
              </a:rPr>
              <a:t>. 2015; 75: 527-53</a:t>
            </a:r>
            <a:r>
              <a:rPr lang="el-GR" sz="1050" dirty="0" smtClean="0">
                <a:latin typeface="Arial"/>
                <a:cs typeface="Arial"/>
              </a:rPr>
              <a:t>6; </a:t>
            </a:r>
            <a:r>
              <a:rPr lang="en-US" sz="1050" dirty="0" smtClean="0">
                <a:latin typeface="Arial"/>
                <a:cs typeface="Arial"/>
              </a:rPr>
              <a:t>Calabrese LH, et al. </a:t>
            </a:r>
            <a:r>
              <a:rPr lang="en-US" sz="1050" i="1" dirty="0" smtClean="0">
                <a:latin typeface="Arial"/>
                <a:cs typeface="Arial"/>
              </a:rPr>
              <a:t>Nat Rev </a:t>
            </a:r>
            <a:r>
              <a:rPr lang="en-US" sz="1050" i="1" dirty="0" err="1" smtClean="0">
                <a:latin typeface="Arial"/>
                <a:cs typeface="Arial"/>
              </a:rPr>
              <a:t>Rheumatol</a:t>
            </a:r>
            <a:r>
              <a:rPr lang="en-US" sz="1050" dirty="0" smtClean="0">
                <a:latin typeface="Arial"/>
                <a:cs typeface="Arial"/>
              </a:rPr>
              <a:t>. 2014; 10: 720-727; Hunter CA, et al. </a:t>
            </a:r>
            <a:r>
              <a:rPr lang="en-US" sz="1050" i="1" dirty="0" smtClean="0">
                <a:latin typeface="Arial"/>
                <a:cs typeface="Arial"/>
              </a:rPr>
              <a:t>Nat </a:t>
            </a:r>
            <a:r>
              <a:rPr lang="en-US" sz="1050" i="1" dirty="0" err="1" smtClean="0">
                <a:latin typeface="Arial"/>
                <a:cs typeface="Arial"/>
              </a:rPr>
              <a:t>Immunol</a:t>
            </a:r>
            <a:r>
              <a:rPr lang="en-US" sz="1050" dirty="0" smtClean="0">
                <a:latin typeface="Arial"/>
                <a:cs typeface="Arial"/>
              </a:rPr>
              <a:t>. 2015; 16: 448-454</a:t>
            </a:r>
            <a:endParaRPr lang="en-US" sz="105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7260" y="1017139"/>
            <a:ext cx="3609540" cy="530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9112" t="5426" r="50219" b="72206"/>
          <a:stretch/>
        </p:blipFill>
        <p:spPr>
          <a:xfrm rot="951395">
            <a:off x="7269393" y="794369"/>
            <a:ext cx="356896" cy="1100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79098" y="1500993"/>
            <a:ext cx="72290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</a:rPr>
              <a:t>Classic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8357" y="1906621"/>
            <a:ext cx="72290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</a:rPr>
              <a:t>Trans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5351" y="1215884"/>
            <a:ext cx="9524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IL6/sol.IL6R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68077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4362" y="485788"/>
            <a:ext cx="5357813" cy="1128712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Μια γρήγορη υπενθύμιση</a:t>
            </a:r>
            <a:r>
              <a:rPr lang="mr-IN" sz="2400" b="1" dirty="0" smtClean="0">
                <a:solidFill>
                  <a:srgbClr val="C00000"/>
                </a:solidFill>
                <a:latin typeface="+mn-lt"/>
              </a:rPr>
              <a:t>…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4337" y="1971699"/>
            <a:ext cx="8512906" cy="46862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l-GR" sz="1800" dirty="0" smtClean="0"/>
              <a:t>Η </a:t>
            </a:r>
            <a:r>
              <a:rPr lang="el-GR" sz="1800" b="1" dirty="0" smtClean="0">
                <a:solidFill>
                  <a:srgbClr val="0070C0"/>
                </a:solidFill>
              </a:rPr>
              <a:t>έκφραση</a:t>
            </a:r>
            <a:r>
              <a:rPr lang="el-GR" sz="1800" dirty="0" smtClean="0"/>
              <a:t> των </a:t>
            </a:r>
            <a:r>
              <a:rPr lang="el-GR" sz="1800" dirty="0" err="1" smtClean="0"/>
              <a:t>κυτταροκινών</a:t>
            </a:r>
            <a:r>
              <a:rPr lang="el-GR" sz="1800" dirty="0" smtClean="0"/>
              <a:t> είναι μηδαμινή σε βασικές συνθήκες → </a:t>
            </a:r>
            <a:r>
              <a:rPr lang="el-GR" sz="1800" b="1" dirty="0" smtClean="0">
                <a:solidFill>
                  <a:srgbClr val="0070C0"/>
                </a:solidFill>
              </a:rPr>
              <a:t>επάγεται από ειδικά ερεθίσματα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l-GR" sz="1800" dirty="0" smtClean="0"/>
              <a:t>Προέλευση: </a:t>
            </a:r>
            <a:r>
              <a:rPr lang="el-GR" sz="1800" b="1" dirty="0" smtClean="0">
                <a:solidFill>
                  <a:srgbClr val="0070C0"/>
                </a:solidFill>
              </a:rPr>
              <a:t>κύτταρα του </a:t>
            </a:r>
            <a:r>
              <a:rPr lang="el-GR" sz="1800" b="1" dirty="0" err="1" smtClean="0">
                <a:solidFill>
                  <a:srgbClr val="0070C0"/>
                </a:solidFill>
              </a:rPr>
              <a:t>ανοσιακού</a:t>
            </a:r>
            <a:r>
              <a:rPr lang="el-GR" sz="1800" dirty="0" smtClean="0"/>
              <a:t>, αλλά και παρεγχυματικά κύτταρα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l-GR" sz="1800" dirty="0" smtClean="0"/>
              <a:t>Η ίδια </a:t>
            </a:r>
            <a:r>
              <a:rPr lang="el-GR" sz="1800" dirty="0" err="1" smtClean="0"/>
              <a:t>κυτταροκίνη</a:t>
            </a:r>
            <a:r>
              <a:rPr lang="el-GR" sz="1800" dirty="0" smtClean="0"/>
              <a:t> μπορεί να </a:t>
            </a:r>
            <a:r>
              <a:rPr lang="el-GR" sz="1800" b="1" dirty="0" smtClean="0">
                <a:solidFill>
                  <a:srgbClr val="0070C0"/>
                </a:solidFill>
              </a:rPr>
              <a:t>εκκρίνεται από διαφορετικούς τύπους κυττάρων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l-GR" sz="1800" dirty="0" smtClean="0"/>
              <a:t>Το ίδιο κύτταρο μπορεί να </a:t>
            </a:r>
            <a:r>
              <a:rPr lang="el-GR" sz="1800" b="1" dirty="0" smtClean="0">
                <a:solidFill>
                  <a:srgbClr val="0070C0"/>
                </a:solidFill>
              </a:rPr>
              <a:t>εκκρίνει διαφορετικές </a:t>
            </a:r>
            <a:r>
              <a:rPr lang="el-GR" sz="1800" b="1" dirty="0" err="1" smtClean="0">
                <a:solidFill>
                  <a:srgbClr val="0070C0"/>
                </a:solidFill>
              </a:rPr>
              <a:t>κυτταροκίνες</a:t>
            </a:r>
            <a:endParaRPr lang="el-GR" sz="1800" b="1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l-GR" sz="1800" dirty="0" smtClean="0"/>
              <a:t>Η δράση μιας </a:t>
            </a:r>
            <a:r>
              <a:rPr lang="el-GR" sz="1800" dirty="0" err="1" smtClean="0"/>
              <a:t>κυτταροκίνης</a:t>
            </a:r>
            <a:r>
              <a:rPr lang="el-GR" sz="1800" dirty="0" smtClean="0"/>
              <a:t> περιορίζεται </a:t>
            </a:r>
            <a:r>
              <a:rPr lang="el-GR" sz="1800" b="1" dirty="0" smtClean="0">
                <a:solidFill>
                  <a:srgbClr val="0070C0"/>
                </a:solidFill>
              </a:rPr>
              <a:t>σε κύτταρα που εκφράζουν τους αντίστοιχους, ειδικούς υποδοχείς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l-GR" sz="1800" b="1" dirty="0" err="1" smtClean="0">
                <a:solidFill>
                  <a:srgbClr val="0070C0"/>
                </a:solidFill>
              </a:rPr>
              <a:t>Πλειοτρόπος</a:t>
            </a:r>
            <a:r>
              <a:rPr lang="el-GR" sz="1800" b="1" dirty="0" smtClean="0">
                <a:solidFill>
                  <a:srgbClr val="0070C0"/>
                </a:solidFill>
              </a:rPr>
              <a:t> βιολογική δράση </a:t>
            </a:r>
            <a:r>
              <a:rPr lang="el-GR" sz="1800" dirty="0" smtClean="0"/>
              <a:t>που καθορίζεται από το είδος του κυττάρου</a:t>
            </a:r>
            <a:r>
              <a:rPr lang="mr-IN" sz="1800" dirty="0" smtClean="0"/>
              <a:t>–</a:t>
            </a:r>
            <a:r>
              <a:rPr lang="el-GR" sz="1800" dirty="0" smtClean="0"/>
              <a:t>«στόχου», το </a:t>
            </a:r>
            <a:r>
              <a:rPr lang="el-GR" sz="1800" dirty="0" err="1" smtClean="0"/>
              <a:t>μικροπεριβάλλον</a:t>
            </a:r>
            <a:r>
              <a:rPr lang="el-GR" sz="1800" dirty="0" smtClean="0"/>
              <a:t> (άλλες </a:t>
            </a:r>
            <a:r>
              <a:rPr lang="el-GR" sz="1800" dirty="0" err="1" smtClean="0"/>
              <a:t>κυτταροκίνες</a:t>
            </a:r>
            <a:r>
              <a:rPr lang="el-GR" sz="1800" dirty="0" smtClean="0"/>
              <a:t>) κ.α.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l-GR" sz="1800" dirty="0" smtClean="0"/>
              <a:t>Διαφορετικές </a:t>
            </a:r>
            <a:r>
              <a:rPr lang="el-GR" sz="1800" dirty="0" err="1" smtClean="0"/>
              <a:t>κυτταροκίνες</a:t>
            </a:r>
            <a:r>
              <a:rPr lang="el-GR" sz="1800" dirty="0" smtClean="0"/>
              <a:t> μπορεί να έχουν παρόμοια/</a:t>
            </a:r>
            <a:r>
              <a:rPr lang="el-GR" sz="1800" b="1" dirty="0" smtClean="0">
                <a:solidFill>
                  <a:srgbClr val="0070C0"/>
                </a:solidFill>
              </a:rPr>
              <a:t>συναγωνιστική</a:t>
            </a:r>
            <a:r>
              <a:rPr lang="el-GR" sz="1800" dirty="0" smtClean="0"/>
              <a:t> (</a:t>
            </a:r>
            <a:r>
              <a:rPr lang="en-US" sz="1800" dirty="0" smtClean="0"/>
              <a:t>redundancy) </a:t>
            </a:r>
            <a:r>
              <a:rPr lang="el-GR" sz="1800" dirty="0" smtClean="0"/>
              <a:t>[αλλά όχι ίδια!] </a:t>
            </a:r>
            <a:r>
              <a:rPr lang="el-GR" sz="1800" b="1" dirty="0" smtClean="0">
                <a:solidFill>
                  <a:srgbClr val="0070C0"/>
                </a:solidFill>
              </a:rPr>
              <a:t>ή ανταγωνιστική δράση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l-GR" sz="1800" dirty="0" smtClean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7"/>
          <a:stretch/>
        </p:blipFill>
        <p:spPr>
          <a:xfrm>
            <a:off x="5818188" y="85724"/>
            <a:ext cx="3109055" cy="182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3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Αυξημένα επίπεδα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IL-6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και αυξημένη σηματοδότηση (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pSTAT3)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σε ασθενείς με ΡΑ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44" y="1822450"/>
            <a:ext cx="7027711" cy="2249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66" y="4271962"/>
            <a:ext cx="7011489" cy="1628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594" y="6386513"/>
            <a:ext cx="82224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Arial" charset="0"/>
                <a:ea typeface="Arial" charset="0"/>
                <a:cs typeface="Arial" charset="0"/>
              </a:rPr>
              <a:t>Madhok</a:t>
            </a: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l-GR" sz="105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et al. 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Ann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 Dis. 1993; 52: 232-4; Anderson 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AE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, et al. Ann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 Dis. 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2016; 75: 466-73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0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5024"/>
          </a:xfrm>
        </p:spPr>
        <p:txBody>
          <a:bodyPr>
            <a:norm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Πώς προκαλεί </a:t>
            </a:r>
            <a:r>
              <a:rPr lang="el-GR" sz="2400" b="1" dirty="0" err="1" smtClean="0">
                <a:solidFill>
                  <a:srgbClr val="C00000"/>
                </a:solidFill>
                <a:latin typeface="+mn-lt"/>
              </a:rPr>
              <a:t>αυτοανοσία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 η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IL-6;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88" y="1431925"/>
            <a:ext cx="6890978" cy="426878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43579" y="3280528"/>
            <a:ext cx="414780" cy="3205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43579" y="4922363"/>
            <a:ext cx="414780" cy="3205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46949" y="4271913"/>
            <a:ext cx="414780" cy="2718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46949" y="4543720"/>
            <a:ext cx="414780" cy="2718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85501" y="5106970"/>
            <a:ext cx="414780" cy="2718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6364" y="6437240"/>
            <a:ext cx="4915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Arial" charset="0"/>
                <a:ea typeface="Arial" charset="0"/>
                <a:cs typeface="Arial" charset="0"/>
              </a:rPr>
              <a:t>Schinnerling</a:t>
            </a:r>
            <a:r>
              <a:rPr lang="en-US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l-GR" sz="105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50" dirty="0" smtClean="0">
                <a:latin typeface="Arial" charset="0"/>
                <a:ea typeface="Arial" charset="0"/>
                <a:cs typeface="Arial" charset="0"/>
              </a:rPr>
              <a:t>et al.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Clin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Exp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dirty="0" err="1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de-DE" sz="105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50" dirty="0" smtClean="0">
                <a:latin typeface="Arial" charset="0"/>
                <a:ea typeface="Arial" charset="0"/>
                <a:cs typeface="Arial" charset="0"/>
              </a:rPr>
              <a:t>2017; 189: 12-20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8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7883"/>
            <a:ext cx="7886700" cy="749457"/>
          </a:xfrm>
        </p:spPr>
        <p:txBody>
          <a:bodyPr>
            <a:normAutofit/>
          </a:bodyPr>
          <a:lstStyle/>
          <a:p>
            <a:pPr algn="ctr"/>
            <a:r>
              <a:rPr lang="el-GR" sz="2000" b="1" dirty="0" smtClean="0">
                <a:solidFill>
                  <a:srgbClr val="C00000"/>
                </a:solidFill>
                <a:latin typeface="+mn-lt"/>
              </a:rPr>
              <a:t>Θεραπεία με αναστολέα του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IL-6R (tocilizumab) </a:t>
            </a:r>
            <a:r>
              <a:rPr lang="el-GR" sz="2000" b="1" dirty="0" smtClean="0">
                <a:solidFill>
                  <a:srgbClr val="C00000"/>
                </a:solidFill>
                <a:latin typeface="+mn-lt"/>
              </a:rPr>
              <a:t>αυξάνει την αναλογία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REG</a:t>
            </a:r>
            <a:r>
              <a:rPr lang="el-GR" sz="2000" b="1" dirty="0">
                <a:solidFill>
                  <a:srgbClr val="C00000"/>
                </a:solidFill>
                <a:latin typeface="+mn-lt"/>
              </a:rPr>
              <a:t>: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Th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17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l-GR" sz="2000" b="1" dirty="0" smtClean="0">
                <a:solidFill>
                  <a:srgbClr val="C00000"/>
                </a:solidFill>
                <a:latin typeface="+mn-lt"/>
              </a:rPr>
              <a:t>κυττάρων και μειώνει τα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sz="2000" b="1" baseline="-25000" dirty="0" smtClean="0">
                <a:solidFill>
                  <a:srgbClr val="C00000"/>
                </a:solidFill>
                <a:latin typeface="+mn-lt"/>
              </a:rPr>
              <a:t>FH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l-GR" sz="2000" b="1" dirty="0" smtClean="0">
                <a:solidFill>
                  <a:srgbClr val="C00000"/>
                </a:solidFill>
                <a:latin typeface="+mn-lt"/>
              </a:rPr>
              <a:t>κύτταρα στη ΡΑ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282" y="1401615"/>
            <a:ext cx="3124200" cy="2727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773" y="1401615"/>
            <a:ext cx="3073400" cy="26289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770910" y="1052940"/>
            <a:ext cx="2618509" cy="3325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CIA </a:t>
            </a:r>
            <a:r>
              <a:rPr lang="el-GR" sz="12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πρότυπο αρθρίτιδας</a:t>
            </a:r>
            <a:endParaRPr lang="en-US" sz="12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75218" y="1052940"/>
            <a:ext cx="2618509" cy="3325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2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ΡΑ πριν/μετά </a:t>
            </a:r>
            <a:r>
              <a:rPr lang="en-US" sz="1200" b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tocilizumab</a:t>
            </a:r>
            <a:endParaRPr lang="en-US" sz="1200" b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690" y="1620980"/>
            <a:ext cx="189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</a:t>
            </a:r>
            <a:r>
              <a:rPr lang="en-US" b="1" baseline="-25000" dirty="0" smtClean="0">
                <a:solidFill>
                  <a:srgbClr val="0070C0"/>
                </a:solidFill>
              </a:rPr>
              <a:t>REG</a:t>
            </a:r>
            <a:r>
              <a:rPr lang="en-US" b="1" dirty="0" smtClean="0">
                <a:solidFill>
                  <a:srgbClr val="0070C0"/>
                </a:solidFill>
              </a:rPr>
              <a:t>:Th</a:t>
            </a:r>
            <a:r>
              <a:rPr lang="en-US" b="1" baseline="-25000" dirty="0" smtClean="0">
                <a:solidFill>
                  <a:srgbClr val="0070C0"/>
                </a:solidFill>
              </a:rPr>
              <a:t>17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l-GR" b="1" dirty="0" smtClean="0">
                <a:solidFill>
                  <a:srgbClr val="0070C0"/>
                </a:solidFill>
              </a:rPr>
              <a:t>κύτταρα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689" y="6409533"/>
            <a:ext cx="8894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Thiolat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et al. 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Arthritis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Rheumatol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. 2014; 66: 273-83; Samson M, et al. Arthritis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Rheum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2012; 64: 2499-503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de-DE" sz="1000" dirty="0" err="1">
                <a:latin typeface="Arial" charset="0"/>
                <a:ea typeface="Arial" charset="0"/>
                <a:cs typeface="Arial" charset="0"/>
              </a:rPr>
              <a:t>Chavele</a:t>
            </a:r>
            <a:r>
              <a:rPr lang="de-DE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KM, et al. </a:t>
            </a:r>
            <a:r>
              <a:rPr lang="it-IT" sz="1000" dirty="0" err="1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dirty="0" err="1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it-IT" sz="1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2015; 194: 2482-5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09" y="4394524"/>
            <a:ext cx="1997415" cy="19092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22436"/>
          <a:stretch/>
        </p:blipFill>
        <p:spPr>
          <a:xfrm>
            <a:off x="4816815" y="4375744"/>
            <a:ext cx="4154176" cy="18616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4690" y="4409537"/>
            <a:ext cx="189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T</a:t>
            </a:r>
            <a:r>
              <a:rPr lang="en-US" b="1" baseline="-25000" dirty="0" err="1" smtClean="0">
                <a:solidFill>
                  <a:srgbClr val="0070C0"/>
                </a:solidFill>
              </a:rPr>
              <a:t>Fh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l-GR" b="1" dirty="0" smtClean="0">
                <a:solidFill>
                  <a:srgbClr val="0070C0"/>
                </a:solidFill>
              </a:rPr>
              <a:t>κύτταρα</a:t>
            </a:r>
            <a:r>
              <a:rPr lang="en-US" b="1" dirty="0" smtClean="0">
                <a:solidFill>
                  <a:srgbClr val="0070C0"/>
                </a:solidFill>
              </a:rPr>
              <a:t> &amp; </a:t>
            </a:r>
            <a:r>
              <a:rPr lang="el-GR" b="1" dirty="0" err="1" smtClean="0">
                <a:solidFill>
                  <a:srgbClr val="0070C0"/>
                </a:solidFill>
              </a:rPr>
              <a:t>πλασμαβλάστες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8" y="234865"/>
            <a:ext cx="7886700" cy="74945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IL-6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και </a:t>
            </a:r>
            <a:r>
              <a:rPr lang="el-GR" sz="2400" b="1" dirty="0" err="1" smtClean="0">
                <a:solidFill>
                  <a:srgbClr val="C00000"/>
                </a:solidFill>
                <a:latin typeface="+mn-lt"/>
              </a:rPr>
              <a:t>παθογένεση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 του ΣΕΛ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689" y="6409533"/>
            <a:ext cx="8894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Finck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BK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et al. </a:t>
            </a:r>
            <a:r>
              <a:rPr lang="is-IS" sz="1000" dirty="0">
                <a:latin typeface="Arial" charset="0"/>
                <a:ea typeface="Arial" charset="0"/>
                <a:cs typeface="Arial" charset="0"/>
              </a:rPr>
              <a:t>J Clin Invest. </a:t>
            </a:r>
            <a:r>
              <a:rPr lang="is-IS" sz="1000" dirty="0" smtClean="0">
                <a:latin typeface="Arial" charset="0"/>
                <a:ea typeface="Arial" charset="0"/>
                <a:cs typeface="Arial" charset="0"/>
              </a:rPr>
              <a:t>1994; 94: 585-91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; 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Linker-Israeli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et al. </a:t>
            </a:r>
            <a:r>
              <a:rPr lang="it-IT" sz="1000" dirty="0" err="1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dirty="0" err="1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it-IT" sz="1000" dirty="0">
                <a:latin typeface="Arial" charset="0"/>
                <a:ea typeface="Arial" charset="0"/>
                <a:cs typeface="Arial" charset="0"/>
              </a:rPr>
              <a:t>. 1991; 147: 117-23; </a:t>
            </a:r>
            <a:r>
              <a:rPr lang="it-IT" sz="1000" dirty="0" err="1">
                <a:latin typeface="Arial" charset="0"/>
                <a:ea typeface="Arial" charset="0"/>
                <a:cs typeface="Arial" charset="0"/>
              </a:rPr>
              <a:t>Maeda</a:t>
            </a:r>
            <a:r>
              <a:rPr lang="it-IT" sz="1000" dirty="0">
                <a:latin typeface="Arial" charset="0"/>
                <a:ea typeface="Arial" charset="0"/>
                <a:cs typeface="Arial" charset="0"/>
              </a:rPr>
              <a:t> K, et al. Blood. 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2009; 113: 4534-40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509" y="1385455"/>
            <a:ext cx="4267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l-GR" sz="1700" dirty="0" smtClean="0"/>
              <a:t>Ασθενείς με ΣΕΛ και πειραματικά πρότυπα της νόσου έχουν </a:t>
            </a:r>
            <a:r>
              <a:rPr lang="el-GR" sz="1700" b="1" dirty="0" smtClean="0">
                <a:solidFill>
                  <a:srgbClr val="0070C0"/>
                </a:solidFill>
              </a:rPr>
              <a:t>↑ συγκεντρώσεις </a:t>
            </a:r>
            <a:r>
              <a:rPr lang="en-US" sz="1700" b="1" dirty="0" smtClean="0">
                <a:solidFill>
                  <a:srgbClr val="0070C0"/>
                </a:solidFill>
              </a:rPr>
              <a:t>IL-6</a:t>
            </a:r>
            <a:endParaRPr lang="el-GR" sz="1700" b="1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endParaRPr lang="el-GR" sz="1700" dirty="0"/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l-GR" sz="1700" dirty="0" smtClean="0"/>
              <a:t>Β-κύτταρα ασθενών με ΣΕΛ παράγουν ↑  ποσότητες </a:t>
            </a:r>
            <a:r>
              <a:rPr lang="en-US" sz="1700" dirty="0" smtClean="0"/>
              <a:t>IL-6 </a:t>
            </a:r>
            <a:r>
              <a:rPr lang="el-GR" sz="1700" dirty="0" smtClean="0"/>
              <a:t>και εκφράζουν </a:t>
            </a:r>
            <a:r>
              <a:rPr lang="en-US" sz="1700" dirty="0" smtClean="0"/>
              <a:t>IL-6R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endParaRPr lang="en-US" sz="1700" dirty="0"/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l-GR" sz="1700" dirty="0" smtClean="0"/>
              <a:t>Η </a:t>
            </a:r>
            <a:r>
              <a:rPr lang="en-US" sz="1700" dirty="0" smtClean="0"/>
              <a:t>IL-6 </a:t>
            </a:r>
            <a:r>
              <a:rPr lang="el-GR" sz="1700" dirty="0" smtClean="0"/>
              <a:t>στο ΣΕΛ προωθεί τα </a:t>
            </a:r>
            <a:r>
              <a:rPr lang="el-GR" sz="1700" b="1" dirty="0" smtClean="0">
                <a:solidFill>
                  <a:srgbClr val="0070C0"/>
                </a:solidFill>
              </a:rPr>
              <a:t>προγονικά αιμοποιητικά κύτταρα προς τη </a:t>
            </a:r>
            <a:r>
              <a:rPr lang="el-GR" sz="1700" b="1" dirty="0" err="1" smtClean="0">
                <a:solidFill>
                  <a:srgbClr val="0070C0"/>
                </a:solidFill>
              </a:rPr>
              <a:t>μυελοειδή</a:t>
            </a:r>
            <a:r>
              <a:rPr lang="el-GR" sz="1700" b="1" dirty="0" smtClean="0">
                <a:solidFill>
                  <a:srgbClr val="0070C0"/>
                </a:solidFill>
              </a:rPr>
              <a:t> σειρά </a:t>
            </a:r>
            <a:endParaRPr lang="en-US" sz="1700" b="1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endParaRPr lang="en-US" sz="1700" b="1" dirty="0">
              <a:solidFill>
                <a:srgbClr val="0070C0"/>
              </a:solidFill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l-GR" sz="1700" b="1" dirty="0" smtClean="0">
                <a:solidFill>
                  <a:srgbClr val="0070C0"/>
                </a:solidFill>
              </a:rPr>
              <a:t>Αναστολή της </a:t>
            </a:r>
            <a:r>
              <a:rPr lang="en-US" sz="1700" b="1" dirty="0" smtClean="0">
                <a:solidFill>
                  <a:srgbClr val="0070C0"/>
                </a:solidFill>
              </a:rPr>
              <a:t>IL-6 </a:t>
            </a:r>
            <a:r>
              <a:rPr lang="el-GR" sz="1700" b="1" dirty="0" smtClean="0">
                <a:solidFill>
                  <a:srgbClr val="0070C0"/>
                </a:solidFill>
              </a:rPr>
              <a:t>έχει θεραπευτικό όφελος</a:t>
            </a:r>
            <a:r>
              <a:rPr lang="el-GR" sz="1700" dirty="0" smtClean="0"/>
              <a:t> (πειραματικό ζωικό πρότυπο)</a:t>
            </a:r>
            <a:endParaRPr lang="en-US" sz="17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748" y="1372827"/>
            <a:ext cx="2717800" cy="2324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748" y="3910230"/>
            <a:ext cx="2730500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73547" y="2968171"/>
            <a:ext cx="878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Anti-IL6</a:t>
            </a:r>
            <a:endParaRPr lang="en-US" sz="1200" b="1">
              <a:solidFill>
                <a:schemeClr val="accent4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3548" y="5149185"/>
            <a:ext cx="878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Anti-IL6</a:t>
            </a:r>
            <a:endParaRPr lang="en-US" sz="1200" b="1" dirty="0">
              <a:solidFill>
                <a:schemeClr val="accent4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2000" r="11455" b="9914"/>
          <a:stretch/>
        </p:blipFill>
        <p:spPr>
          <a:xfrm>
            <a:off x="7343485" y="234865"/>
            <a:ext cx="1502065" cy="13670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2727" y="1149927"/>
            <a:ext cx="8312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NZB/W F1</a:t>
            </a:r>
            <a:endParaRPr lang="en-US" sz="105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21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2" y="255732"/>
            <a:ext cx="5699992" cy="1177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4838" y="1186922"/>
            <a:ext cx="3699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Arkatkar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T, et al. </a:t>
            </a:r>
            <a:r>
              <a:rPr lang="fi-FI" sz="1000" dirty="0">
                <a:latin typeface="Arial" charset="0"/>
                <a:ea typeface="Arial" charset="0"/>
                <a:cs typeface="Arial" charset="0"/>
              </a:rPr>
              <a:t>J </a:t>
            </a:r>
            <a:r>
              <a:rPr lang="fi-FI" sz="1000" dirty="0" err="1">
                <a:latin typeface="Arial" charset="0"/>
                <a:ea typeface="Arial" charset="0"/>
                <a:cs typeface="Arial" charset="0"/>
              </a:rPr>
              <a:t>Exp</a:t>
            </a:r>
            <a:r>
              <a:rPr lang="fi-FI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i-FI" sz="1000" dirty="0" err="1">
                <a:latin typeface="Arial" charset="0"/>
                <a:ea typeface="Arial" charset="0"/>
                <a:cs typeface="Arial" charset="0"/>
              </a:rPr>
              <a:t>Med</a:t>
            </a:r>
            <a:r>
              <a:rPr lang="fi-FI" sz="1000" dirty="0">
                <a:latin typeface="Arial" charset="0"/>
                <a:ea typeface="Arial" charset="0"/>
                <a:cs typeface="Arial" charset="0"/>
              </a:rPr>
              <a:t>. 2017 </a:t>
            </a:r>
            <a:r>
              <a:rPr lang="fi-FI" sz="1000" dirty="0" err="1">
                <a:latin typeface="Arial" charset="0"/>
                <a:ea typeface="Arial" charset="0"/>
                <a:cs typeface="Arial" charset="0"/>
              </a:rPr>
              <a:t>Sep</a:t>
            </a:r>
            <a:r>
              <a:rPr lang="fi-FI" sz="1000" dirty="0">
                <a:latin typeface="Arial" charset="0"/>
                <a:ea typeface="Arial" charset="0"/>
                <a:cs typeface="Arial" charset="0"/>
              </a:rPr>
              <a:t> 12. pii: jem.20170580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9027"/>
            <a:ext cx="2482394" cy="2329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772" y="1854778"/>
            <a:ext cx="2232599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100"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l-GR" sz="1100" smtClean="0">
                <a:latin typeface="Arial" charset="0"/>
                <a:ea typeface="Arial" charset="0"/>
                <a:cs typeface="Arial" charset="0"/>
              </a:rPr>
              <a:t>χηματισμός βλαστικών κέντρων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394" y="2227067"/>
            <a:ext cx="2546806" cy="2592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6649" y="1854778"/>
            <a:ext cx="2119746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100">
                <a:latin typeface="Arial" charset="0"/>
                <a:ea typeface="Arial" charset="0"/>
                <a:cs typeface="Arial" charset="0"/>
              </a:rPr>
              <a:t>α</a:t>
            </a:r>
            <a:r>
              <a:rPr lang="el-GR" sz="1100" smtClean="0">
                <a:latin typeface="Arial" charset="0"/>
                <a:ea typeface="Arial" charset="0"/>
                <a:cs typeface="Arial" charset="0"/>
              </a:rPr>
              <a:t>υτοαντισώματα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765" y="2116388"/>
            <a:ext cx="800617" cy="577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036" y="2693577"/>
            <a:ext cx="3906982" cy="2214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3654" y="1854778"/>
            <a:ext cx="2119746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100" dirty="0" err="1"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l-GR" sz="1100" dirty="0" err="1" smtClean="0">
                <a:latin typeface="Arial" charset="0"/>
                <a:ea typeface="Arial" charset="0"/>
                <a:cs typeface="Arial" charset="0"/>
              </a:rPr>
              <a:t>πειραματονεφρίτιδα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505" y="5334001"/>
            <a:ext cx="8271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l-GR" sz="1700" i="1" dirty="0" smtClean="0">
                <a:solidFill>
                  <a:srgbClr val="0070C0"/>
                </a:solidFill>
              </a:rPr>
              <a:t>Η </a:t>
            </a:r>
            <a:r>
              <a:rPr lang="en-US" sz="1700" i="1" dirty="0" smtClean="0">
                <a:solidFill>
                  <a:srgbClr val="0070C0"/>
                </a:solidFill>
              </a:rPr>
              <a:t>IL-6 </a:t>
            </a:r>
            <a:r>
              <a:rPr lang="el-GR" sz="1700" i="1" dirty="0" smtClean="0">
                <a:solidFill>
                  <a:srgbClr val="0070C0"/>
                </a:solidFill>
              </a:rPr>
              <a:t>που παράγεται από Β-κύτταρα ενισχύει τη διαφοροποίηση των </a:t>
            </a:r>
            <a:r>
              <a:rPr lang="en-US" sz="1700" i="1" dirty="0" smtClean="0">
                <a:solidFill>
                  <a:srgbClr val="0070C0"/>
                </a:solidFill>
              </a:rPr>
              <a:t>T</a:t>
            </a:r>
            <a:r>
              <a:rPr lang="en-US" sz="1700" i="1" baseline="-25000" dirty="0" smtClean="0">
                <a:solidFill>
                  <a:srgbClr val="0070C0"/>
                </a:solidFill>
              </a:rPr>
              <a:t>FH</a:t>
            </a:r>
            <a:r>
              <a:rPr lang="en-US" sz="1700" i="1" dirty="0" smtClean="0">
                <a:solidFill>
                  <a:srgbClr val="0070C0"/>
                </a:solidFill>
              </a:rPr>
              <a:t> </a:t>
            </a:r>
            <a:r>
              <a:rPr lang="el-GR" sz="1700" i="1" dirty="0" smtClean="0">
                <a:solidFill>
                  <a:srgbClr val="0070C0"/>
                </a:solidFill>
              </a:rPr>
              <a:t>κυττάρων και τις </a:t>
            </a:r>
            <a:r>
              <a:rPr lang="el-GR" sz="1700" i="1" dirty="0" err="1" smtClean="0">
                <a:solidFill>
                  <a:srgbClr val="0070C0"/>
                </a:solidFill>
              </a:rPr>
              <a:t>αυτοάνοσες</a:t>
            </a:r>
            <a:r>
              <a:rPr lang="el-GR" sz="1700" i="1" dirty="0" smtClean="0">
                <a:solidFill>
                  <a:srgbClr val="0070C0"/>
                </a:solidFill>
              </a:rPr>
              <a:t> αποκρίσεις</a:t>
            </a:r>
            <a:endParaRPr lang="en-US" sz="17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58" y="1557340"/>
            <a:ext cx="2143125" cy="4400547"/>
          </a:xfr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TNF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IL-1</a:t>
            </a:r>
            <a:r>
              <a:rPr lang="el-GR" sz="2400" dirty="0" smtClean="0">
                <a:solidFill>
                  <a:schemeClr val="bg1">
                    <a:lumMod val="85000"/>
                  </a:schemeClr>
                </a:solidFill>
              </a:rPr>
              <a:t>β</a:t>
            </a: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IL-6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IL-12/23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IL-17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152400"/>
            <a:ext cx="8312728" cy="748145"/>
          </a:xfrm>
        </p:spPr>
        <p:txBody>
          <a:bodyPr>
            <a:norm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IL-23/IL-17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: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παρόμοια </a:t>
            </a:r>
            <a:r>
              <a:rPr lang="mr-IN" sz="2200" b="1" dirty="0" smtClean="0">
                <a:solidFill>
                  <a:srgbClr val="C00000"/>
                </a:solidFill>
                <a:latin typeface="+mn-lt"/>
              </a:rPr>
              <a:t>–</a:t>
            </a:r>
            <a:r>
              <a:rPr lang="el-GR" sz="2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αλλά όχι ίδια </a:t>
            </a:r>
            <a:r>
              <a:rPr lang="mr-IN" sz="2200" b="1" dirty="0" smtClean="0">
                <a:solidFill>
                  <a:srgbClr val="C00000"/>
                </a:solidFill>
                <a:latin typeface="+mn-lt"/>
              </a:rPr>
              <a:t>–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σηματοδοτικά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 μονοπάτια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552" y="757952"/>
            <a:ext cx="4576618" cy="576980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625" y="943694"/>
            <a:ext cx="4731270" cy="5446640"/>
          </a:xfrm>
        </p:spPr>
        <p:txBody>
          <a:bodyPr>
            <a:normAutofit/>
          </a:bodyPr>
          <a:lstStyle/>
          <a:p>
            <a:pPr marL="177800" indent="-177800">
              <a:lnSpc>
                <a:spcPct val="100000"/>
              </a:lnSpc>
              <a:spcAft>
                <a:spcPts val="1000"/>
              </a:spcAft>
            </a:pPr>
            <a:r>
              <a:rPr lang="en-US" sz="1600" b="1" dirty="0" smtClean="0">
                <a:ea typeface="Wingdings"/>
                <a:cs typeface="Wingdings"/>
                <a:sym typeface="Wingdings"/>
              </a:rPr>
              <a:t>IL-23: </a:t>
            </a:r>
            <a:r>
              <a:rPr lang="el-GR" sz="1600" dirty="0" err="1" smtClean="0">
                <a:ea typeface="Wingdings"/>
                <a:cs typeface="Wingdings"/>
                <a:sym typeface="Wingdings"/>
              </a:rPr>
              <a:t>ετεροδιμερές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 </a:t>
            </a:r>
            <a:endParaRPr lang="en-US" sz="1600" dirty="0" smtClean="0">
              <a:ea typeface="Wingdings"/>
              <a:cs typeface="Wingdings"/>
              <a:sym typeface="Wingdings"/>
            </a:endParaRPr>
          </a:p>
          <a:p>
            <a:pPr marL="476250" lvl="1" indent="-285750">
              <a:lnSpc>
                <a:spcPct val="100000"/>
              </a:lnSpc>
              <a:spcAft>
                <a:spcPts val="1000"/>
              </a:spcAft>
              <a:buFont typeface="Wingdings" charset="2"/>
              <a:buChar char="q"/>
            </a:pPr>
            <a:r>
              <a:rPr lang="en-US" sz="1600" b="1" i="1" dirty="0" smtClean="0">
                <a:solidFill>
                  <a:srgbClr val="0000FF"/>
                </a:solidFill>
                <a:ea typeface="Wingdings"/>
                <a:cs typeface="Wingdings"/>
                <a:sym typeface="Wingdings"/>
              </a:rPr>
              <a:t>p40</a:t>
            </a:r>
            <a:r>
              <a:rPr lang="en-US" sz="1600" b="1" i="1" dirty="0" smtClean="0">
                <a:ea typeface="Wingdings"/>
                <a:cs typeface="Wingdings"/>
                <a:sym typeface="Wingdings"/>
              </a:rPr>
              <a:t> </a:t>
            </a:r>
            <a:r>
              <a:rPr lang="el-GR" sz="1600" b="1" i="1" dirty="0" err="1" smtClean="0">
                <a:solidFill>
                  <a:srgbClr val="0000FF"/>
                </a:solidFill>
                <a:ea typeface="Wingdings"/>
                <a:cs typeface="Wingdings"/>
                <a:sym typeface="Wingdings"/>
              </a:rPr>
              <a:t>υπομονάδα</a:t>
            </a:r>
            <a:r>
              <a:rPr lang="el-GR" sz="1600" b="1" i="1" dirty="0" smtClean="0">
                <a:solidFill>
                  <a:srgbClr val="0000FF"/>
                </a:solidFill>
                <a:ea typeface="Wingdings"/>
                <a:cs typeface="Wingdings"/>
                <a:sym typeface="Wingdings"/>
              </a:rPr>
              <a:t> της </a:t>
            </a:r>
            <a:r>
              <a:rPr lang="en-US" sz="1600" b="1" i="1" dirty="0" smtClean="0">
                <a:solidFill>
                  <a:srgbClr val="0000FF"/>
                </a:solidFill>
                <a:ea typeface="Wingdings"/>
                <a:cs typeface="Wingdings"/>
                <a:sym typeface="Wingdings"/>
              </a:rPr>
              <a:t>IL-12 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(IL-12R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β1)</a:t>
            </a:r>
            <a:endParaRPr lang="en-US" sz="1600" dirty="0" smtClean="0">
              <a:ea typeface="Wingdings"/>
              <a:cs typeface="Wingdings"/>
              <a:sym typeface="Wingdings"/>
            </a:endParaRPr>
          </a:p>
          <a:p>
            <a:pPr marL="476250" lvl="1" indent="-285750">
              <a:lnSpc>
                <a:spcPct val="100000"/>
              </a:lnSpc>
              <a:spcAft>
                <a:spcPts val="1000"/>
              </a:spcAft>
              <a:buFont typeface="Wingdings" charset="2"/>
              <a:buChar char="q"/>
            </a:pPr>
            <a:r>
              <a:rPr lang="en-US" sz="1600" b="1" i="1" dirty="0" smtClean="0">
                <a:solidFill>
                  <a:srgbClr val="0000FF"/>
                </a:solidFill>
                <a:ea typeface="Wingdings"/>
                <a:cs typeface="Wingdings"/>
                <a:sym typeface="Wingdings"/>
              </a:rPr>
              <a:t>p19</a:t>
            </a:r>
            <a:r>
              <a:rPr lang="el-GR" sz="1600" b="1" i="1" dirty="0" smtClean="0">
                <a:ea typeface="Wingdings"/>
                <a:cs typeface="Wingdings"/>
                <a:sym typeface="Wingdings"/>
              </a:rPr>
              <a:t> </a:t>
            </a:r>
            <a:r>
              <a:rPr lang="el-GR" sz="1600" b="1" i="1" dirty="0" err="1" smtClean="0">
                <a:solidFill>
                  <a:srgbClr val="0000FF"/>
                </a:solidFill>
                <a:ea typeface="Wingdings"/>
                <a:cs typeface="Wingdings"/>
                <a:sym typeface="Wingdings"/>
              </a:rPr>
              <a:t>υπομονάδα</a:t>
            </a:r>
            <a:r>
              <a:rPr lang="el-GR" sz="1600" b="1" i="1" dirty="0">
                <a:ea typeface="Wingdings"/>
                <a:cs typeface="Wingdings"/>
                <a:sym typeface="Wingdings"/>
              </a:rPr>
              <a:t> 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(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IL-23R) </a:t>
            </a:r>
            <a:r>
              <a:rPr lang="mr-IN" sz="1600" dirty="0" smtClean="0">
                <a:ea typeface="Wingdings"/>
                <a:cs typeface="Wingdings"/>
                <a:sym typeface="Wingdings"/>
              </a:rPr>
              <a:t>–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 </a:t>
            </a:r>
            <a:r>
              <a:rPr lang="el-GR" sz="1600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μεσολαβεί τις φλεγμονώδεις δράσεις</a:t>
            </a:r>
            <a:endParaRPr lang="en-US" sz="1600" dirty="0" smtClean="0">
              <a:solidFill>
                <a:srgbClr val="FF0000"/>
              </a:solidFill>
              <a:ea typeface="Wingdings"/>
              <a:cs typeface="Wingdings"/>
              <a:sym typeface="Wingdings"/>
            </a:endParaRPr>
          </a:p>
          <a:p>
            <a:pPr marL="476250" lvl="1" indent="-285750">
              <a:lnSpc>
                <a:spcPct val="100000"/>
              </a:lnSpc>
              <a:spcAft>
                <a:spcPts val="1000"/>
              </a:spcAft>
              <a:buFont typeface="Wingdings" charset="2"/>
              <a:buChar char="q"/>
            </a:pPr>
            <a:r>
              <a:rPr lang="el-GR" sz="1600" b="1" dirty="0" smtClean="0">
                <a:ea typeface="Wingdings"/>
                <a:cs typeface="Wingdings"/>
                <a:sym typeface="Wingdings"/>
              </a:rPr>
              <a:t>Πηγή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: μονοκύτταρα/ΜΦ, </a:t>
            </a:r>
            <a:r>
              <a:rPr lang="el-GR" sz="1600" dirty="0" err="1" smtClean="0">
                <a:ea typeface="Wingdings"/>
                <a:cs typeface="Wingdings"/>
                <a:sym typeface="Wingdings"/>
              </a:rPr>
              <a:t>δενδριτικά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 κύτταρα</a:t>
            </a:r>
          </a:p>
          <a:p>
            <a:pPr marL="177800" indent="-177800">
              <a:lnSpc>
                <a:spcPct val="100000"/>
              </a:lnSpc>
              <a:spcAft>
                <a:spcPts val="1000"/>
              </a:spcAft>
            </a:pPr>
            <a:endParaRPr lang="en-US" sz="1600" b="1" dirty="0" smtClean="0">
              <a:ea typeface="Wingdings"/>
              <a:cs typeface="Wingdings"/>
              <a:sym typeface="Wingdings"/>
            </a:endParaRPr>
          </a:p>
          <a:p>
            <a:pPr marL="177800" indent="-177800">
              <a:lnSpc>
                <a:spcPct val="100000"/>
              </a:lnSpc>
              <a:spcAft>
                <a:spcPts val="1000"/>
              </a:spcAft>
            </a:pPr>
            <a:r>
              <a:rPr lang="en-US" sz="1600" b="1" dirty="0" smtClean="0">
                <a:ea typeface="Wingdings"/>
                <a:cs typeface="Wingdings"/>
                <a:sym typeface="Wingdings"/>
              </a:rPr>
              <a:t>IL-17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: 5 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μορφές (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IL17A–F)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. </a:t>
            </a:r>
            <a:endParaRPr lang="en-US" sz="1600" dirty="0" smtClean="0">
              <a:ea typeface="Wingdings"/>
              <a:cs typeface="Wingdings"/>
              <a:sym typeface="Wingdings"/>
            </a:endParaRPr>
          </a:p>
          <a:p>
            <a:pPr marL="476250" lvl="1" indent="-285750">
              <a:lnSpc>
                <a:spcPct val="100000"/>
              </a:lnSpc>
              <a:spcAft>
                <a:spcPts val="1000"/>
              </a:spcAft>
              <a:buFont typeface="Wingdings" charset="2"/>
              <a:buChar char="q"/>
            </a:pPr>
            <a:r>
              <a:rPr lang="en-US" sz="1600" dirty="0" smtClean="0">
                <a:ea typeface="Wingdings"/>
                <a:cs typeface="Wingdings"/>
                <a:sym typeface="Wingdings"/>
              </a:rPr>
              <a:t>IL17A/F 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έχουν τις </a:t>
            </a:r>
            <a:r>
              <a:rPr lang="el-GR" sz="1600" dirty="0" smtClean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πιο φλεγμονώδεις δράσεις</a:t>
            </a:r>
          </a:p>
          <a:p>
            <a:pPr marL="476250" lvl="1" indent="-285750">
              <a:lnSpc>
                <a:spcPct val="100000"/>
              </a:lnSpc>
              <a:spcAft>
                <a:spcPts val="1000"/>
              </a:spcAft>
              <a:buFont typeface="Wingdings" charset="2"/>
              <a:buChar char="q"/>
            </a:pPr>
            <a:r>
              <a:rPr lang="el-GR" sz="1600" b="1" dirty="0" err="1" smtClean="0">
                <a:ea typeface="Wingdings"/>
                <a:cs typeface="Wingdings"/>
                <a:sym typeface="Wingdings"/>
              </a:rPr>
              <a:t>Πλειοτρόπος</a:t>
            </a:r>
            <a:r>
              <a:rPr lang="el-GR" sz="1600" b="1" dirty="0" smtClean="0">
                <a:ea typeface="Wingdings"/>
                <a:cs typeface="Wingdings"/>
                <a:sym typeface="Wingdings"/>
              </a:rPr>
              <a:t> δράση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: ενεργοποίηση μη-ειδικής ανοσίας, ενίσχυση άλλων </a:t>
            </a:r>
            <a:r>
              <a:rPr lang="el-GR" sz="1600" dirty="0" err="1" smtClean="0">
                <a:ea typeface="Wingdings"/>
                <a:cs typeface="Wingdings"/>
                <a:sym typeface="Wingdings"/>
              </a:rPr>
              <a:t>κυτταροκινών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, </a:t>
            </a:r>
            <a:r>
              <a:rPr lang="el-GR" sz="1600" dirty="0" err="1" smtClean="0">
                <a:ea typeface="Wingdings"/>
                <a:cs typeface="Wingdings"/>
                <a:sym typeface="Wingdings"/>
              </a:rPr>
              <a:t>αντι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-μικροβιακή προστασία, ομοιόσταση εντερικής χλωρίδας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  </a:t>
            </a:r>
            <a:endParaRPr lang="el-GR" sz="1600" dirty="0" smtClean="0">
              <a:ea typeface="Wingdings"/>
              <a:cs typeface="Wingdings"/>
              <a:sym typeface="Wingdings"/>
            </a:endParaRPr>
          </a:p>
          <a:p>
            <a:pPr marL="476250" lvl="1" indent="-285750">
              <a:lnSpc>
                <a:spcPct val="100000"/>
              </a:lnSpc>
              <a:spcAft>
                <a:spcPts val="1000"/>
              </a:spcAft>
              <a:buFont typeface="Wingdings" charset="2"/>
              <a:buChar char="q"/>
            </a:pPr>
            <a:r>
              <a:rPr lang="el-GR" sz="1600" b="1" dirty="0" smtClean="0">
                <a:ea typeface="Wingdings"/>
                <a:cs typeface="Wingdings"/>
                <a:sym typeface="Wingdings"/>
              </a:rPr>
              <a:t>Υποδοχείς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: επίσης 5 </a:t>
            </a:r>
            <a:r>
              <a:rPr lang="el-GR" sz="1600" dirty="0" err="1" smtClean="0">
                <a:ea typeface="Wingdings"/>
                <a:cs typeface="Wingdings"/>
                <a:sym typeface="Wingdings"/>
              </a:rPr>
              <a:t>υποτύποι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 (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IL17RA-E). 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Το </a:t>
            </a:r>
            <a:r>
              <a:rPr lang="el-GR" sz="1600" b="1" dirty="0" err="1" smtClean="0">
                <a:ea typeface="Wingdings"/>
                <a:cs typeface="Wingdings"/>
                <a:sym typeface="Wingdings"/>
              </a:rPr>
              <a:t>ετεροδιμερές</a:t>
            </a:r>
            <a:r>
              <a:rPr lang="el-GR" sz="1600" b="1" dirty="0" smtClean="0">
                <a:ea typeface="Wingdings"/>
                <a:cs typeface="Wingdings"/>
                <a:sym typeface="Wingdings"/>
              </a:rPr>
              <a:t> </a:t>
            </a:r>
            <a:r>
              <a:rPr lang="en-US" sz="1600" b="1" dirty="0" smtClean="0">
                <a:ea typeface="Wingdings"/>
                <a:cs typeface="Wingdings"/>
                <a:sym typeface="Wingdings"/>
              </a:rPr>
              <a:t>IL17RA/RC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 </a:t>
            </a:r>
            <a:r>
              <a:rPr lang="el-GR" sz="1600" dirty="0" smtClean="0">
                <a:ea typeface="Wingdings"/>
                <a:cs typeface="Wingdings"/>
                <a:sym typeface="Wingdings"/>
              </a:rPr>
              <a:t>σηματοδοτεί τις φλεγμονώδεις δράσεις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25" y="6570909"/>
            <a:ext cx="8826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>
                <a:latin typeface="Arial"/>
                <a:cs typeface="Arial"/>
              </a:rPr>
              <a:t>Gaffen</a:t>
            </a:r>
            <a:r>
              <a:rPr lang="en-US" sz="1000" dirty="0" smtClean="0">
                <a:latin typeface="Arial"/>
                <a:cs typeface="Arial"/>
              </a:rPr>
              <a:t> SL, et al. </a:t>
            </a:r>
            <a:r>
              <a:rPr lang="en-US" sz="1000" i="1" dirty="0" smtClean="0">
                <a:latin typeface="Arial"/>
                <a:cs typeface="Arial"/>
              </a:rPr>
              <a:t>Nat Rev </a:t>
            </a:r>
            <a:r>
              <a:rPr lang="en-US" sz="1000" i="1" dirty="0" err="1" smtClean="0">
                <a:latin typeface="Arial"/>
                <a:cs typeface="Arial"/>
              </a:rPr>
              <a:t>Immunol</a:t>
            </a:r>
            <a:r>
              <a:rPr lang="en-US" sz="1000" dirty="0" smtClean="0">
                <a:latin typeface="Arial"/>
                <a:cs typeface="Arial"/>
              </a:rPr>
              <a:t>. 2014; 14: 585-598; </a:t>
            </a:r>
            <a:r>
              <a:rPr lang="en-US" sz="1000" dirty="0" err="1" smtClean="0">
                <a:latin typeface="Arial"/>
                <a:cs typeface="Arial"/>
              </a:rPr>
              <a:t>Gu</a:t>
            </a:r>
            <a:r>
              <a:rPr lang="en-US" sz="1000" dirty="0" smtClean="0">
                <a:latin typeface="Arial"/>
                <a:cs typeface="Arial"/>
              </a:rPr>
              <a:t> C, et al. </a:t>
            </a:r>
            <a:r>
              <a:rPr lang="en-US" sz="1000" i="1" dirty="0" smtClean="0">
                <a:latin typeface="Arial"/>
                <a:cs typeface="Arial"/>
              </a:rPr>
              <a:t>Cytokine</a:t>
            </a:r>
            <a:r>
              <a:rPr lang="en-US" sz="1000" dirty="0" smtClean="0">
                <a:latin typeface="Arial"/>
                <a:cs typeface="Arial"/>
              </a:rPr>
              <a:t>. 2013; 64: 477-485; </a:t>
            </a:r>
            <a:r>
              <a:rPr lang="en-US" sz="1000" dirty="0" err="1" smtClean="0">
                <a:latin typeface="Arial"/>
                <a:cs typeface="Arial"/>
              </a:rPr>
              <a:t>Furst</a:t>
            </a:r>
            <a:r>
              <a:rPr lang="en-US" sz="1000" dirty="0" smtClean="0">
                <a:latin typeface="Arial"/>
                <a:cs typeface="Arial"/>
              </a:rPr>
              <a:t> DE, et al. </a:t>
            </a:r>
            <a:r>
              <a:rPr lang="en-US" sz="1000" i="1" dirty="0" smtClean="0">
                <a:latin typeface="Arial"/>
                <a:cs typeface="Arial"/>
              </a:rPr>
              <a:t>Rheumatology</a:t>
            </a:r>
            <a:r>
              <a:rPr lang="en-US" sz="1000" dirty="0" smtClean="0">
                <a:latin typeface="Arial"/>
                <a:cs typeface="Arial"/>
              </a:rPr>
              <a:t>. 2014; 53: 1560-1569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10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15" y="138960"/>
            <a:ext cx="8675370" cy="651162"/>
          </a:xfrm>
        </p:spPr>
        <p:txBody>
          <a:bodyPr>
            <a:norm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IL-23/17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και παθογένεια της ψωρίασης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ψωριασικής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 αρθρίτιδας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" y="1135459"/>
            <a:ext cx="3896590" cy="2917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591" y="3687584"/>
            <a:ext cx="68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12p40</a:t>
            </a:r>
            <a:endParaRPr lang="en-US" sz="140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2248" y="3673728"/>
            <a:ext cx="68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12p40</a:t>
            </a:r>
            <a:endParaRPr lang="en-US" sz="140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569" y="6393485"/>
            <a:ext cx="8899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Arial"/>
                <a:cs typeface="Arial"/>
              </a:rPr>
              <a:t>Lee E, et al. </a:t>
            </a:r>
            <a:r>
              <a:rPr lang="is-IS" sz="1000" dirty="0">
                <a:latin typeface="Arial"/>
                <a:cs typeface="Arial"/>
              </a:rPr>
              <a:t>J Exp Med. </a:t>
            </a:r>
            <a:r>
              <a:rPr lang="is-IS" sz="1000" dirty="0" smtClean="0">
                <a:latin typeface="Arial"/>
                <a:cs typeface="Arial"/>
              </a:rPr>
              <a:t>2004; 199: 125-30; </a:t>
            </a:r>
            <a:r>
              <a:rPr lang="en-US" sz="1000" dirty="0" err="1">
                <a:latin typeface="Arial"/>
                <a:cs typeface="Arial"/>
              </a:rPr>
              <a:t>Budu-Aggrey</a:t>
            </a:r>
            <a:r>
              <a:rPr lang="en-US" sz="1000" dirty="0">
                <a:latin typeface="Arial"/>
                <a:cs typeface="Arial"/>
              </a:rPr>
              <a:t> </a:t>
            </a:r>
            <a:r>
              <a:rPr lang="en-US" sz="1000" dirty="0" smtClean="0">
                <a:latin typeface="Arial"/>
                <a:cs typeface="Arial"/>
              </a:rPr>
              <a:t>A, et al. </a:t>
            </a:r>
            <a:r>
              <a:rPr lang="de-DE" sz="1000" dirty="0">
                <a:latin typeface="Arial"/>
                <a:cs typeface="Arial"/>
              </a:rPr>
              <a:t>Ann </a:t>
            </a:r>
            <a:r>
              <a:rPr lang="de-DE" sz="1000" dirty="0" err="1">
                <a:latin typeface="Arial"/>
                <a:cs typeface="Arial"/>
              </a:rPr>
              <a:t>Rheum</a:t>
            </a:r>
            <a:r>
              <a:rPr lang="de-DE" sz="1000" dirty="0">
                <a:latin typeface="Arial"/>
                <a:cs typeface="Arial"/>
              </a:rPr>
              <a:t> Dis. </a:t>
            </a:r>
            <a:r>
              <a:rPr lang="de-DE" sz="1000" dirty="0" smtClean="0">
                <a:latin typeface="Arial"/>
                <a:cs typeface="Arial"/>
              </a:rPr>
              <a:t>2016; 75: 1417-8; </a:t>
            </a:r>
            <a:r>
              <a:rPr lang="de-DE" sz="1000" dirty="0" err="1" smtClean="0">
                <a:latin typeface="Arial"/>
                <a:cs typeface="Arial"/>
              </a:rPr>
              <a:t>Tiang</a:t>
            </a:r>
            <a:r>
              <a:rPr lang="de-DE" sz="1000" dirty="0" smtClean="0">
                <a:latin typeface="Arial"/>
                <a:cs typeface="Arial"/>
              </a:rPr>
              <a:t> H, et al. </a:t>
            </a:r>
            <a:r>
              <a:rPr lang="is-IS" sz="1000" dirty="0">
                <a:latin typeface="Arial"/>
                <a:cs typeface="Arial"/>
              </a:rPr>
              <a:t>Nat Genet. </a:t>
            </a:r>
            <a:r>
              <a:rPr lang="is-IS" sz="1000" dirty="0" smtClean="0">
                <a:latin typeface="Arial"/>
                <a:cs typeface="Arial"/>
              </a:rPr>
              <a:t>2014; 46: 45-50; Matos TR, </a:t>
            </a:r>
            <a:r>
              <a:rPr lang="fi-FI" sz="1000" dirty="0">
                <a:latin typeface="Arial"/>
                <a:cs typeface="Arial"/>
              </a:rPr>
              <a:t>J </a:t>
            </a:r>
            <a:r>
              <a:rPr lang="fi-FI" sz="1000" dirty="0" err="1">
                <a:latin typeface="Arial"/>
                <a:cs typeface="Arial"/>
              </a:rPr>
              <a:t>Clin</a:t>
            </a:r>
            <a:r>
              <a:rPr lang="fi-FI" sz="1000" dirty="0">
                <a:latin typeface="Arial"/>
                <a:cs typeface="Arial"/>
              </a:rPr>
              <a:t> Invest. 2017 </a:t>
            </a:r>
            <a:r>
              <a:rPr lang="fi-FI" sz="1000" dirty="0" err="1">
                <a:latin typeface="Arial"/>
                <a:cs typeface="Arial"/>
              </a:rPr>
              <a:t>Sep</a:t>
            </a:r>
            <a:r>
              <a:rPr lang="fi-FI" sz="1000" dirty="0">
                <a:latin typeface="Arial"/>
                <a:cs typeface="Arial"/>
              </a:rPr>
              <a:t> 25. pii: 93396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231" y="1271120"/>
            <a:ext cx="4172441" cy="27816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0723" y="888964"/>
            <a:ext cx="3297382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500" dirty="0" smtClean="0">
                <a:latin typeface="Arial" charset="0"/>
                <a:ea typeface="Arial" charset="0"/>
                <a:cs typeface="Arial" charset="0"/>
              </a:rPr>
              <a:t>Πολυμορφισμοί γονιδίου </a:t>
            </a:r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IL23R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60" y="4466324"/>
            <a:ext cx="2171700" cy="1689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532" y="4322867"/>
            <a:ext cx="5894531" cy="18325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00532" y="5503353"/>
            <a:ext cx="2413577" cy="86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 Arrow 12"/>
          <p:cNvSpPr/>
          <p:nvPr/>
        </p:nvSpPr>
        <p:spPr>
          <a:xfrm rot="16200000" flipV="1">
            <a:off x="2693260" y="5357407"/>
            <a:ext cx="525976" cy="107005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59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277" y="5588503"/>
            <a:ext cx="2022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IL-17+ T-</a:t>
            </a:r>
            <a:r>
              <a:rPr lang="el-GR" sz="1200" b="1" dirty="0" smtClean="0">
                <a:solidFill>
                  <a:srgbClr val="FF0000"/>
                </a:solidFill>
              </a:rPr>
              <a:t>κύτταρα σε «υγιές» δέρμα (μετά θεραπεία ψωρίασης)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8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15" y="138960"/>
            <a:ext cx="8675370" cy="651162"/>
          </a:xfrm>
        </p:spPr>
        <p:txBody>
          <a:bodyPr>
            <a:norm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IL-23/17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και παθογένεια της ψωρίασης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ψωριασικής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 αρθρίτιδας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569" y="6393485"/>
            <a:ext cx="8899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latin typeface="Arial"/>
                <a:cs typeface="Arial"/>
              </a:rPr>
              <a:t>Croxford</a:t>
            </a:r>
            <a:r>
              <a:rPr lang="en-US" sz="1000" dirty="0">
                <a:latin typeface="Arial"/>
                <a:cs typeface="Arial"/>
              </a:rPr>
              <a:t> </a:t>
            </a:r>
            <a:r>
              <a:rPr lang="en-US" sz="1000" dirty="0" smtClean="0">
                <a:latin typeface="Arial"/>
                <a:cs typeface="Arial"/>
              </a:rPr>
              <a:t>AL, et al. </a:t>
            </a:r>
            <a:r>
              <a:rPr lang="sk-SK" sz="1000" dirty="0">
                <a:latin typeface="Arial"/>
                <a:cs typeface="Arial"/>
              </a:rPr>
              <a:t>Eur J </a:t>
            </a:r>
            <a:r>
              <a:rPr lang="sk-SK" sz="1000" dirty="0" err="1">
                <a:latin typeface="Arial"/>
                <a:cs typeface="Arial"/>
              </a:rPr>
              <a:t>Immunol</a:t>
            </a:r>
            <a:r>
              <a:rPr lang="sk-SK" sz="1000" dirty="0">
                <a:latin typeface="Arial"/>
                <a:cs typeface="Arial"/>
              </a:rPr>
              <a:t>. </a:t>
            </a:r>
            <a:r>
              <a:rPr lang="sk-SK" sz="1000" dirty="0" smtClean="0">
                <a:latin typeface="Arial"/>
                <a:cs typeface="Arial"/>
              </a:rPr>
              <a:t>2012; 42: 2263-73; </a:t>
            </a:r>
            <a:r>
              <a:rPr lang="en-US" sz="1000" dirty="0" smtClean="0">
                <a:latin typeface="Arial"/>
                <a:cs typeface="Arial"/>
              </a:rPr>
              <a:t>Suzuki E, et al. </a:t>
            </a:r>
            <a:r>
              <a:rPr lang="fi-FI" sz="1000" dirty="0" err="1">
                <a:latin typeface="Arial"/>
                <a:cs typeface="Arial"/>
              </a:rPr>
              <a:t>Autoimmun</a:t>
            </a:r>
            <a:r>
              <a:rPr lang="fi-FI" sz="1000" dirty="0">
                <a:latin typeface="Arial"/>
                <a:cs typeface="Arial"/>
              </a:rPr>
              <a:t> </a:t>
            </a:r>
            <a:r>
              <a:rPr lang="fi-FI" sz="1000" dirty="0" err="1">
                <a:latin typeface="Arial"/>
                <a:cs typeface="Arial"/>
              </a:rPr>
              <a:t>Rev</a:t>
            </a:r>
            <a:r>
              <a:rPr lang="fi-FI" sz="1000" dirty="0">
                <a:latin typeface="Arial"/>
                <a:cs typeface="Arial"/>
              </a:rPr>
              <a:t>. </a:t>
            </a:r>
            <a:r>
              <a:rPr lang="fi-FI" sz="1000" dirty="0" smtClean="0">
                <a:latin typeface="Arial"/>
                <a:cs typeface="Arial"/>
              </a:rPr>
              <a:t>2014; 13: 496-502; 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97" y="951173"/>
            <a:ext cx="7440127" cy="48764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26591" y="2606722"/>
            <a:ext cx="3849533" cy="3381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3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15" y="138960"/>
            <a:ext cx="8675370" cy="1007452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err="1" smtClean="0">
                <a:solidFill>
                  <a:srgbClr val="0070C0"/>
                </a:solidFill>
                <a:latin typeface="+mn-lt"/>
              </a:rPr>
              <a:t>Σπονδυλαρθροπάθεια</a:t>
            </a:r>
            <a:r>
              <a:rPr lang="en-US" sz="22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200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el-GR" sz="2200" dirty="0" smtClean="0">
                <a:solidFill>
                  <a:srgbClr val="C00000"/>
                </a:solidFill>
                <a:latin typeface="+mn-lt"/>
              </a:rPr>
              <a:t>πειραματικό πρότυπο): 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US" sz="2200" b="1" dirty="0" smtClean="0">
                <a:solidFill>
                  <a:srgbClr val="C00000"/>
                </a:solidFill>
                <a:latin typeface="+mn-lt"/>
              </a:rPr>
            </a:b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IL-23R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εκφράζεται σε Τ-κύτταρα στις ενθέσεις και προάγει την παραγωγή 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IL-17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569" y="6141495"/>
            <a:ext cx="37394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Sherlock </a:t>
            </a:r>
            <a:r>
              <a:rPr lang="en-US" sz="1000" dirty="0" smtClean="0">
                <a:latin typeface="Arial"/>
                <a:cs typeface="Arial"/>
              </a:rPr>
              <a:t>JP</a:t>
            </a:r>
            <a:r>
              <a:rPr lang="el-GR" sz="1000" dirty="0" smtClean="0">
                <a:latin typeface="Arial"/>
                <a:cs typeface="Arial"/>
              </a:rPr>
              <a:t>,</a:t>
            </a:r>
            <a:r>
              <a:rPr lang="en-US" sz="1000" dirty="0" smtClean="0">
                <a:latin typeface="Arial"/>
                <a:cs typeface="Arial"/>
              </a:rPr>
              <a:t> et al. </a:t>
            </a:r>
            <a:r>
              <a:rPr lang="is-IS" sz="1000" dirty="0">
                <a:latin typeface="Arial"/>
                <a:cs typeface="Arial"/>
              </a:rPr>
              <a:t>Nat Med. </a:t>
            </a:r>
            <a:r>
              <a:rPr lang="is-IS" sz="1000" dirty="0" smtClean="0">
                <a:latin typeface="Arial"/>
                <a:cs typeface="Arial"/>
              </a:rPr>
              <a:t>2012; 18: 1069-76; </a:t>
            </a:r>
            <a:endParaRPr lang="el-GR" sz="1000" dirty="0" smtClean="0">
              <a:latin typeface="Arial"/>
              <a:cs typeface="Arial"/>
            </a:endParaRPr>
          </a:p>
          <a:p>
            <a:r>
              <a:rPr lang="en-US" sz="1000" dirty="0">
                <a:latin typeface="Arial"/>
                <a:cs typeface="Arial"/>
              </a:rPr>
              <a:t>Reinhardt </a:t>
            </a:r>
            <a:r>
              <a:rPr lang="en-US" sz="1000" dirty="0" smtClean="0">
                <a:latin typeface="Arial"/>
                <a:cs typeface="Arial"/>
              </a:rPr>
              <a:t>A</a:t>
            </a:r>
            <a:r>
              <a:rPr lang="el-GR" sz="1000" dirty="0" smtClean="0">
                <a:latin typeface="Arial"/>
                <a:cs typeface="Arial"/>
              </a:rPr>
              <a:t>, </a:t>
            </a:r>
            <a:r>
              <a:rPr lang="en-US" sz="1000" dirty="0" smtClean="0">
                <a:latin typeface="Arial"/>
                <a:cs typeface="Arial"/>
              </a:rPr>
              <a:t>et al. </a:t>
            </a:r>
            <a:r>
              <a:rPr lang="de-DE" sz="1000" dirty="0">
                <a:latin typeface="Arial"/>
                <a:cs typeface="Arial"/>
              </a:rPr>
              <a:t>Arthritis </a:t>
            </a:r>
            <a:r>
              <a:rPr lang="de-DE" sz="1000" dirty="0" err="1">
                <a:latin typeface="Arial"/>
                <a:cs typeface="Arial"/>
              </a:rPr>
              <a:t>Rheumatol</a:t>
            </a:r>
            <a:r>
              <a:rPr lang="de-DE" sz="1000" dirty="0">
                <a:latin typeface="Arial"/>
                <a:cs typeface="Arial"/>
              </a:rPr>
              <a:t>. </a:t>
            </a:r>
            <a:r>
              <a:rPr lang="de-DE" sz="1000" dirty="0" smtClean="0">
                <a:latin typeface="Arial"/>
                <a:cs typeface="Arial"/>
              </a:rPr>
              <a:t>2016; 68: 2476-86</a:t>
            </a:r>
          </a:p>
          <a:p>
            <a:r>
              <a:rPr lang="de-DE" sz="1000" dirty="0" err="1">
                <a:latin typeface="Arial"/>
                <a:cs typeface="Arial"/>
              </a:rPr>
              <a:t>Kenna</a:t>
            </a:r>
            <a:r>
              <a:rPr lang="de-DE" sz="1000" dirty="0">
                <a:latin typeface="Arial"/>
                <a:cs typeface="Arial"/>
              </a:rPr>
              <a:t> TJ, et al. Arthritis </a:t>
            </a:r>
            <a:r>
              <a:rPr lang="de-DE" sz="1000" dirty="0" err="1">
                <a:latin typeface="Arial"/>
                <a:cs typeface="Arial"/>
              </a:rPr>
              <a:t>Rheum</a:t>
            </a:r>
            <a:r>
              <a:rPr lang="de-DE" sz="1000" dirty="0">
                <a:latin typeface="Arial"/>
                <a:cs typeface="Arial"/>
              </a:rPr>
              <a:t>. </a:t>
            </a:r>
            <a:r>
              <a:rPr lang="de-DE" sz="1000" dirty="0" smtClean="0">
                <a:latin typeface="Arial"/>
                <a:cs typeface="Arial"/>
              </a:rPr>
              <a:t>2012; 64: 1420-9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" y="1174748"/>
            <a:ext cx="4267200" cy="2679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023" y="3753134"/>
            <a:ext cx="5252085" cy="2936791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5636525" y="4899546"/>
            <a:ext cx="259308" cy="6960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3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6462"/>
          </a:xfrm>
        </p:spPr>
        <p:txBody>
          <a:bodyPr>
            <a:normAutofit/>
          </a:bodyPr>
          <a:lstStyle/>
          <a:p>
            <a:pPr algn="ctr"/>
            <a:r>
              <a:rPr lang="el-GR" sz="2800" b="1" smtClean="0">
                <a:solidFill>
                  <a:srgbClr val="C00000"/>
                </a:solidFill>
                <a:latin typeface="+mn-lt"/>
              </a:rPr>
              <a:t>Περίγραμμα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58" y="1557340"/>
            <a:ext cx="2143125" cy="4400547"/>
          </a:xfr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TNF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70C0"/>
                </a:solidFill>
              </a:rPr>
              <a:t>IL-1</a:t>
            </a:r>
            <a:r>
              <a:rPr lang="el-GR" sz="2400" b="1" dirty="0" smtClean="0">
                <a:solidFill>
                  <a:srgbClr val="0070C0"/>
                </a:solidFill>
              </a:rPr>
              <a:t>β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IL-6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IL-12/23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IL-17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43196" y="1557340"/>
            <a:ext cx="5895970" cy="4400548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ts val="1800"/>
              </a:spcAft>
            </a:pPr>
            <a:r>
              <a:rPr lang="el-GR" sz="2000" dirty="0" smtClean="0"/>
              <a:t>Μονοπάτια σηματοδότησης των </a:t>
            </a:r>
            <a:r>
              <a:rPr lang="el-GR" sz="2000" dirty="0" err="1" smtClean="0"/>
              <a:t>κυτταροκινών</a:t>
            </a:r>
            <a:r>
              <a:rPr lang="el-GR" sz="2000" dirty="0" smtClean="0"/>
              <a:t> </a:t>
            </a:r>
            <a:endParaRPr lang="en-US" sz="2000" dirty="0" smtClean="0"/>
          </a:p>
          <a:p>
            <a:pPr algn="just">
              <a:lnSpc>
                <a:spcPct val="100000"/>
              </a:lnSpc>
              <a:spcAft>
                <a:spcPts val="1800"/>
              </a:spcAft>
            </a:pPr>
            <a:r>
              <a:rPr lang="el-GR" sz="2000" dirty="0" smtClean="0"/>
              <a:t>Ποιες οι ενδείξεις για το ρόλο τους στην παθογένεια της </a:t>
            </a:r>
            <a:r>
              <a:rPr lang="el-GR" sz="2000" dirty="0" err="1" smtClean="0"/>
              <a:t>αυτοανοσίας</a:t>
            </a:r>
            <a:r>
              <a:rPr lang="el-GR" sz="2000" dirty="0" smtClean="0"/>
              <a:t>;</a:t>
            </a:r>
          </a:p>
          <a:p>
            <a:pPr algn="just">
              <a:lnSpc>
                <a:spcPct val="100000"/>
              </a:lnSpc>
              <a:spcAft>
                <a:spcPts val="1800"/>
              </a:spcAft>
            </a:pPr>
            <a:r>
              <a:rPr lang="el-GR" sz="2000" dirty="0" smtClean="0"/>
              <a:t>Δεδομένα από ανθρώπους και πειραματικά ζωικά πρότυπα</a:t>
            </a:r>
          </a:p>
          <a:p>
            <a:pPr algn="just">
              <a:lnSpc>
                <a:spcPct val="100000"/>
              </a:lnSpc>
              <a:spcAft>
                <a:spcPts val="1800"/>
              </a:spcAft>
            </a:pPr>
            <a:r>
              <a:rPr lang="el-GR" sz="2000" dirty="0" smtClean="0"/>
              <a:t>Τι νεότερο σχετικά με τους μηχανισμούς με τους οποίους οι </a:t>
            </a:r>
            <a:r>
              <a:rPr lang="el-GR" sz="2000" dirty="0" err="1" smtClean="0"/>
              <a:t>κυτταροκίνες</a:t>
            </a:r>
            <a:r>
              <a:rPr lang="el-GR" sz="2000" dirty="0" smtClean="0"/>
              <a:t> διαταράσσουν την ανοσολογική ανοχή;</a:t>
            </a:r>
          </a:p>
          <a:p>
            <a:pPr algn="just">
              <a:lnSpc>
                <a:spcPct val="100000"/>
              </a:lnSpc>
              <a:spcAft>
                <a:spcPts val="1800"/>
              </a:spcAft>
            </a:pPr>
            <a:r>
              <a:rPr lang="el-GR" sz="2000" dirty="0" smtClean="0"/>
              <a:t>Τι έχουμε μάθει από την κλινική εφαρμογή θεραπειών που στοχεύουν </a:t>
            </a:r>
            <a:r>
              <a:rPr lang="el-GR" sz="2000" dirty="0" err="1" smtClean="0"/>
              <a:t>κυτταροκίνες</a:t>
            </a:r>
            <a:r>
              <a:rPr lang="el-GR" sz="2000" dirty="0" smtClean="0"/>
              <a:t>;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54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4717"/>
            <a:ext cx="7886700" cy="69603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IL-23/17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και </a:t>
            </a:r>
            <a:r>
              <a:rPr lang="el-GR" sz="2400" b="1" dirty="0" err="1" smtClean="0">
                <a:solidFill>
                  <a:srgbClr val="C00000"/>
                </a:solidFill>
                <a:latin typeface="+mn-lt"/>
              </a:rPr>
              <a:t>αυτοανοσία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 στο ΚΝΣ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05" y="1061492"/>
            <a:ext cx="2921000" cy="238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387" y="1061492"/>
            <a:ext cx="3111500" cy="344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364" y="6387152"/>
            <a:ext cx="8652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Cua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 DJ, et al. Nature.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2003; 421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: 744-8; </a:t>
            </a:r>
            <a:r>
              <a:rPr lang="en-US" sz="1000" dirty="0" err="1">
                <a:latin typeface="Arial" charset="0"/>
                <a:ea typeface="Arial" charset="0"/>
                <a:cs typeface="Arial" charset="0"/>
              </a:rPr>
              <a:t>Langrish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CL, et al. </a:t>
            </a:r>
            <a:r>
              <a:rPr lang="is-IS" sz="1000" dirty="0">
                <a:latin typeface="Arial" charset="0"/>
                <a:ea typeface="Arial" charset="0"/>
                <a:cs typeface="Arial" charset="0"/>
              </a:rPr>
              <a:t>J Exp Med. 2005; 201: 233-40; Chen Y, et al. J Clin Invest. </a:t>
            </a:r>
            <a:r>
              <a:rPr lang="is-IS" sz="1000" dirty="0" smtClean="0">
                <a:latin typeface="Arial" charset="0"/>
                <a:ea typeface="Arial" charset="0"/>
                <a:cs typeface="Arial" charset="0"/>
              </a:rPr>
              <a:t>2006; 116: 1317-26; Becher B, et al. </a:t>
            </a:r>
            <a:r>
              <a:rPr lang="it-IT" sz="1000" dirty="0" err="1">
                <a:latin typeface="Arial" charset="0"/>
                <a:ea typeface="Arial" charset="0"/>
                <a:cs typeface="Arial" charset="0"/>
              </a:rPr>
              <a:t>J</a:t>
            </a:r>
            <a:r>
              <a:rPr lang="it-IT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dirty="0" err="1">
                <a:latin typeface="Arial" charset="0"/>
                <a:ea typeface="Arial" charset="0"/>
                <a:cs typeface="Arial" charset="0"/>
              </a:rPr>
              <a:t>Clin</a:t>
            </a:r>
            <a:r>
              <a:rPr lang="it-IT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dirty="0" err="1">
                <a:latin typeface="Arial" charset="0"/>
                <a:ea typeface="Arial" charset="0"/>
                <a:cs typeface="Arial" charset="0"/>
              </a:rPr>
              <a:t>Invest</a:t>
            </a:r>
            <a:r>
              <a:rPr lang="it-IT" sz="1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2003; 112</a:t>
            </a:r>
            <a:r>
              <a:rPr lang="it-IT" sz="1000" dirty="0">
                <a:latin typeface="Arial" charset="0"/>
                <a:ea typeface="Arial" charset="0"/>
                <a:cs typeface="Arial" charset="0"/>
              </a:rPr>
              <a:t>: 1186-91; </a:t>
            </a:r>
            <a:r>
              <a:rPr lang="it-IT" sz="1000" dirty="0" err="1">
                <a:latin typeface="Arial" charset="0"/>
                <a:ea typeface="Arial" charset="0"/>
                <a:cs typeface="Arial" charset="0"/>
              </a:rPr>
              <a:t>Kleinewietfeld</a:t>
            </a:r>
            <a:r>
              <a:rPr lang="it-IT" sz="1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000" dirty="0" smtClean="0">
                <a:latin typeface="Arial" charset="0"/>
                <a:ea typeface="Arial" charset="0"/>
                <a:cs typeface="Arial" charset="0"/>
              </a:rPr>
              <a:t>M, et al. </a:t>
            </a:r>
            <a:r>
              <a:rPr lang="is-IS" sz="1000" dirty="0">
                <a:latin typeface="Arial" charset="0"/>
                <a:ea typeface="Arial" charset="0"/>
                <a:cs typeface="Arial" charset="0"/>
              </a:rPr>
              <a:t>Nature. </a:t>
            </a:r>
            <a:r>
              <a:rPr lang="is-IS" sz="1000" dirty="0" smtClean="0">
                <a:latin typeface="Arial" charset="0"/>
                <a:ea typeface="Arial" charset="0"/>
                <a:cs typeface="Arial" charset="0"/>
              </a:rPr>
              <a:t>2013; 496: 518-22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005" y="4653320"/>
            <a:ext cx="8434505" cy="141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charset="2"/>
              <a:buChar char="Ø"/>
            </a:pPr>
            <a:r>
              <a:rPr lang="el-GR" sz="1400" b="1" dirty="0" smtClean="0"/>
              <a:t>Ρόλος της </a:t>
            </a:r>
            <a:r>
              <a:rPr lang="en-US" sz="1400" b="1" dirty="0" smtClean="0">
                <a:solidFill>
                  <a:srgbClr val="FF0000"/>
                </a:solidFill>
              </a:rPr>
              <a:t>IL-23p19</a:t>
            </a:r>
            <a:r>
              <a:rPr lang="en-US" sz="1400" b="1" dirty="0" smtClean="0"/>
              <a:t> </a:t>
            </a:r>
            <a:r>
              <a:rPr lang="mr-IN" sz="1400" b="1" dirty="0" smtClean="0"/>
              <a:t>–</a:t>
            </a:r>
            <a:r>
              <a:rPr lang="el-GR" sz="1400" b="1" dirty="0" smtClean="0"/>
              <a:t> και όχι της </a:t>
            </a:r>
            <a:r>
              <a:rPr lang="en-US" sz="1400" b="1" dirty="0" smtClean="0"/>
              <a:t>IL12p40 </a:t>
            </a:r>
            <a:r>
              <a:rPr lang="mr-IN" sz="1400" b="1" dirty="0" smtClean="0"/>
              <a:t>–</a:t>
            </a:r>
            <a:r>
              <a:rPr lang="el-GR" sz="1400" b="1" dirty="0" smtClean="0"/>
              <a:t> στη διαφοροποίηση παθογόνων </a:t>
            </a:r>
            <a:r>
              <a:rPr lang="en-US" sz="1400" b="1" dirty="0" smtClean="0"/>
              <a:t>T</a:t>
            </a:r>
            <a:r>
              <a:rPr lang="el-GR" sz="1400" b="1" dirty="0" smtClean="0"/>
              <a:t>-κυττάρων (</a:t>
            </a:r>
            <a:r>
              <a:rPr lang="en-US" sz="1400" b="1" dirty="0" smtClean="0"/>
              <a:t>IL-17, IL-6, TNF)</a:t>
            </a:r>
            <a:endParaRPr lang="el-GR" sz="1400" b="1" dirty="0" smtClean="0"/>
          </a:p>
          <a:p>
            <a:pPr marL="285750" indent="-285750">
              <a:spcAft>
                <a:spcPts val="1800"/>
              </a:spcAft>
              <a:buFont typeface="Wingdings" charset="2"/>
              <a:buChar char="Ø"/>
            </a:pPr>
            <a:r>
              <a:rPr lang="el-GR" sz="1400" b="1" dirty="0" smtClean="0">
                <a:solidFill>
                  <a:srgbClr val="FF0000"/>
                </a:solidFill>
              </a:rPr>
              <a:t>Προέλευση της </a:t>
            </a:r>
            <a:r>
              <a:rPr lang="en-US" sz="1400" b="1" dirty="0" smtClean="0">
                <a:solidFill>
                  <a:srgbClr val="FF0000"/>
                </a:solidFill>
              </a:rPr>
              <a:t>IL-23</a:t>
            </a:r>
            <a:r>
              <a:rPr lang="en-US" sz="1400" b="1" dirty="0" smtClean="0"/>
              <a:t>: </a:t>
            </a:r>
            <a:r>
              <a:rPr lang="el-GR" sz="1400" b="1" dirty="0" smtClean="0"/>
              <a:t>λεμφοειδή όργανα &amp; παρεγχυματικά κύτταρα του ΚΝΣ</a:t>
            </a:r>
          </a:p>
          <a:p>
            <a:pPr marL="285750" indent="-285750">
              <a:spcAft>
                <a:spcPts val="1800"/>
              </a:spcAft>
              <a:buFont typeface="Wingdings" charset="2"/>
              <a:buChar char="Ø"/>
            </a:pPr>
            <a:r>
              <a:rPr lang="el-GR" sz="1400" b="1" dirty="0" smtClean="0">
                <a:solidFill>
                  <a:srgbClr val="FF0000"/>
                </a:solidFill>
              </a:rPr>
              <a:t>Υψηλές συγκεντρώσεις άλατος [Να+] </a:t>
            </a:r>
            <a:r>
              <a:rPr lang="el-GR" sz="1400" b="1" dirty="0" smtClean="0"/>
              <a:t>επάγουν τον μεταφορέα </a:t>
            </a:r>
            <a:r>
              <a:rPr lang="en-US" sz="1400" b="1" dirty="0" smtClean="0"/>
              <a:t>SGK1</a:t>
            </a:r>
            <a:r>
              <a:rPr lang="el-GR" sz="1400" b="1" dirty="0" smtClean="0"/>
              <a:t> → ↑ </a:t>
            </a:r>
            <a:r>
              <a:rPr lang="en-US" sz="1400" b="1" dirty="0" smtClean="0"/>
              <a:t>IL-23R </a:t>
            </a:r>
            <a:r>
              <a:rPr lang="el-GR" sz="1400" b="1" dirty="0" smtClean="0"/>
              <a:t>έκφραση</a:t>
            </a:r>
            <a:r>
              <a:rPr lang="el-GR" sz="1400" b="1" dirty="0"/>
              <a:t> → </a:t>
            </a:r>
            <a:r>
              <a:rPr lang="el-GR" sz="1400" b="1" dirty="0" smtClean="0"/>
              <a:t>↑ </a:t>
            </a:r>
            <a:r>
              <a:rPr lang="en-US" sz="1400" b="1" dirty="0" smtClean="0"/>
              <a:t>TH17 </a:t>
            </a:r>
            <a:r>
              <a:rPr lang="el-GR" sz="1400" b="1" dirty="0" smtClean="0"/>
              <a:t>διαφοροποίηση / παθολογία ΚΝΣ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3173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IL-23/17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και </a:t>
            </a:r>
            <a:r>
              <a:rPr lang="el-GR" sz="2400" b="1" dirty="0" err="1" smtClean="0">
                <a:solidFill>
                  <a:srgbClr val="C00000"/>
                </a:solidFill>
                <a:latin typeface="+mn-lt"/>
              </a:rPr>
              <a:t>αυτοανοσία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: αδιευκρίνιστα σημεία</a:t>
            </a:r>
            <a:r>
              <a:rPr lang="mr-IN" sz="2400" b="1" dirty="0" smtClean="0">
                <a:solidFill>
                  <a:srgbClr val="C00000"/>
                </a:solidFill>
                <a:latin typeface="+mn-lt"/>
              </a:rPr>
              <a:t>…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34554"/>
            <a:ext cx="799673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800" b="1" dirty="0" smtClean="0">
                <a:solidFill>
                  <a:srgbClr val="0070C0"/>
                </a:solidFill>
              </a:rPr>
              <a:t>Διακριτός ρόλος των δύο </a:t>
            </a:r>
            <a:r>
              <a:rPr lang="el-GR" sz="1800" b="1" dirty="0" err="1" smtClean="0">
                <a:solidFill>
                  <a:srgbClr val="0070C0"/>
                </a:solidFill>
              </a:rPr>
              <a:t>κυτταροκινών</a:t>
            </a:r>
            <a:r>
              <a:rPr lang="el-GR" sz="1800" dirty="0" smtClean="0"/>
              <a:t>. Σε διάφορα πειραματικά ζωικά πρότυπα, μπορεί να έχει πιο σημαντικό ρόλο η μία σε σχέση με την άλλη </a:t>
            </a:r>
            <a:r>
              <a:rPr lang="el-GR" sz="1800" dirty="0" err="1" smtClean="0"/>
              <a:t>κυτταροκίνη</a:t>
            </a:r>
            <a:endParaRPr lang="el-GR" sz="1800" dirty="0" smtClean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800" dirty="0" smtClean="0"/>
              <a:t>TH</a:t>
            </a:r>
            <a:r>
              <a:rPr lang="en-US" sz="1800" baseline="-25000" dirty="0" smtClean="0"/>
              <a:t>17</a:t>
            </a:r>
            <a:r>
              <a:rPr lang="en-US" sz="1800" dirty="0" smtClean="0"/>
              <a:t> </a:t>
            </a:r>
            <a:r>
              <a:rPr lang="el-GR" sz="1800" dirty="0" smtClean="0"/>
              <a:t>κύτταρα </a:t>
            </a:r>
            <a:r>
              <a:rPr lang="el-GR" b="1" dirty="0" smtClean="0">
                <a:solidFill>
                  <a:srgbClr val="FF0000"/>
                </a:solidFill>
              </a:rPr>
              <a:t>≠</a:t>
            </a:r>
            <a:r>
              <a:rPr lang="el-GR" sz="1800" dirty="0" smtClean="0"/>
              <a:t> παραγωγή </a:t>
            </a:r>
            <a:r>
              <a:rPr lang="en-US" sz="1800" dirty="0" smtClean="0"/>
              <a:t>IL-17 / </a:t>
            </a:r>
            <a:r>
              <a:rPr lang="el-GR" sz="1800" dirty="0" smtClean="0"/>
              <a:t>παθογένεια!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800" dirty="0" smtClean="0"/>
              <a:t>Ενεργοποίηση του </a:t>
            </a:r>
            <a:r>
              <a:rPr lang="en-US" sz="1800" b="1" dirty="0" smtClean="0">
                <a:solidFill>
                  <a:srgbClr val="0070C0"/>
                </a:solidFill>
              </a:rPr>
              <a:t>IL23R</a:t>
            </a:r>
            <a:r>
              <a:rPr lang="el-GR" sz="1800" dirty="0" smtClean="0">
                <a:solidFill>
                  <a:srgbClr val="0070C0"/>
                </a:solidFill>
              </a:rPr>
              <a:t> </a:t>
            </a:r>
            <a:r>
              <a:rPr lang="el-GR" sz="1800" dirty="0" smtClean="0"/>
              <a:t>= </a:t>
            </a:r>
            <a:r>
              <a:rPr lang="el-GR" sz="1800" dirty="0" smtClean="0">
                <a:solidFill>
                  <a:srgbClr val="FF0000"/>
                </a:solidFill>
              </a:rPr>
              <a:t>ισχυρότερος παράγοντας για διαφοροποίηση σε παθογόνα </a:t>
            </a:r>
            <a:r>
              <a:rPr lang="en-US" sz="1800" dirty="0" smtClean="0">
                <a:solidFill>
                  <a:srgbClr val="FF0000"/>
                </a:solidFill>
              </a:rPr>
              <a:t>TH17 </a:t>
            </a:r>
            <a:r>
              <a:rPr lang="el-GR" sz="1800" dirty="0" smtClean="0">
                <a:solidFill>
                  <a:srgbClr val="FF0000"/>
                </a:solidFill>
              </a:rPr>
              <a:t>κύτταρα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800" dirty="0" smtClean="0"/>
              <a:t>IL-23R: </a:t>
            </a:r>
            <a:r>
              <a:rPr lang="el-GR" sz="1800" dirty="0" smtClean="0"/>
              <a:t>ΔΕΝ εκφράζεται σε </a:t>
            </a:r>
            <a:r>
              <a:rPr lang="el-GR" sz="1800" dirty="0" err="1" smtClean="0"/>
              <a:t>άωρα</a:t>
            </a:r>
            <a:r>
              <a:rPr lang="el-GR" sz="1800" dirty="0" smtClean="0"/>
              <a:t> Τ-κύτταρα. </a:t>
            </a:r>
            <a:r>
              <a:rPr lang="el-GR" sz="1800" b="1" dirty="0" smtClean="0">
                <a:solidFill>
                  <a:srgbClr val="0070C0"/>
                </a:solidFill>
              </a:rPr>
              <a:t>Σημασία άλλης πηγής </a:t>
            </a:r>
            <a:r>
              <a:rPr lang="en-US" sz="1800" b="1" dirty="0" smtClean="0">
                <a:solidFill>
                  <a:srgbClr val="0070C0"/>
                </a:solidFill>
              </a:rPr>
              <a:t>IL</a:t>
            </a:r>
            <a:r>
              <a:rPr lang="el-GR" sz="1800" b="1" dirty="0" smtClean="0">
                <a:solidFill>
                  <a:srgbClr val="0070C0"/>
                </a:solidFill>
              </a:rPr>
              <a:t>-17 (</a:t>
            </a:r>
            <a:r>
              <a:rPr lang="el-GR" sz="1800" b="1" dirty="0" err="1" smtClean="0">
                <a:solidFill>
                  <a:srgbClr val="0070C0"/>
                </a:solidFill>
              </a:rPr>
              <a:t>γδ</a:t>
            </a:r>
            <a:r>
              <a:rPr lang="el-GR" sz="1800" b="1" dirty="0" smtClean="0">
                <a:solidFill>
                  <a:srgbClr val="0070C0"/>
                </a:solidFill>
              </a:rPr>
              <a:t> κύτταρα, </a:t>
            </a:r>
            <a:r>
              <a:rPr lang="en-US" sz="1800" b="1" dirty="0" smtClean="0">
                <a:solidFill>
                  <a:srgbClr val="0070C0"/>
                </a:solidFill>
              </a:rPr>
              <a:t>ILC, </a:t>
            </a:r>
            <a:r>
              <a:rPr lang="el-GR" sz="1800" b="1" dirty="0" smtClean="0">
                <a:solidFill>
                  <a:srgbClr val="0070C0"/>
                </a:solidFill>
              </a:rPr>
              <a:t>κύτταρα μη-ειδικής ανοσίας) ιδίως σε πρώιμα στάδια νόσου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569" y="6393485"/>
            <a:ext cx="8899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latin typeface="Arial"/>
                <a:cs typeface="Arial"/>
              </a:rPr>
              <a:t>Croxford</a:t>
            </a:r>
            <a:r>
              <a:rPr lang="en-US" sz="1000" dirty="0">
                <a:latin typeface="Arial"/>
                <a:cs typeface="Arial"/>
              </a:rPr>
              <a:t> </a:t>
            </a:r>
            <a:r>
              <a:rPr lang="en-US" sz="1000" dirty="0" smtClean="0">
                <a:latin typeface="Arial"/>
                <a:cs typeface="Arial"/>
              </a:rPr>
              <a:t>AL, et al. </a:t>
            </a:r>
            <a:r>
              <a:rPr lang="sk-SK" sz="1000" dirty="0">
                <a:latin typeface="Arial"/>
                <a:cs typeface="Arial"/>
              </a:rPr>
              <a:t>Eur J </a:t>
            </a:r>
            <a:r>
              <a:rPr lang="sk-SK" sz="1000" dirty="0" err="1">
                <a:latin typeface="Arial"/>
                <a:cs typeface="Arial"/>
              </a:rPr>
              <a:t>Immunol</a:t>
            </a:r>
            <a:r>
              <a:rPr lang="sk-SK" sz="1000" dirty="0">
                <a:latin typeface="Arial"/>
                <a:cs typeface="Arial"/>
              </a:rPr>
              <a:t>. </a:t>
            </a:r>
            <a:r>
              <a:rPr lang="sk-SK" sz="1000" dirty="0" smtClean="0">
                <a:latin typeface="Arial"/>
                <a:cs typeface="Arial"/>
              </a:rPr>
              <a:t>2012; 42: 2263-73; </a:t>
            </a:r>
            <a:r>
              <a:rPr lang="en-US" sz="1000" dirty="0" smtClean="0">
                <a:latin typeface="Arial"/>
                <a:cs typeface="Arial"/>
              </a:rPr>
              <a:t>Suzuki E, et al. </a:t>
            </a:r>
            <a:r>
              <a:rPr lang="fi-FI" sz="1000" dirty="0" err="1">
                <a:latin typeface="Arial"/>
                <a:cs typeface="Arial"/>
              </a:rPr>
              <a:t>Autoimmun</a:t>
            </a:r>
            <a:r>
              <a:rPr lang="fi-FI" sz="1000" dirty="0">
                <a:latin typeface="Arial"/>
                <a:cs typeface="Arial"/>
              </a:rPr>
              <a:t> </a:t>
            </a:r>
            <a:r>
              <a:rPr lang="fi-FI" sz="1000" dirty="0" err="1">
                <a:latin typeface="Arial"/>
                <a:cs typeface="Arial"/>
              </a:rPr>
              <a:t>Rev</a:t>
            </a:r>
            <a:r>
              <a:rPr lang="fi-FI" sz="1000" dirty="0">
                <a:latin typeface="Arial"/>
                <a:cs typeface="Arial"/>
              </a:rPr>
              <a:t>. </a:t>
            </a:r>
            <a:r>
              <a:rPr lang="fi-FI" sz="1000" dirty="0" smtClean="0">
                <a:latin typeface="Arial"/>
                <a:cs typeface="Arial"/>
              </a:rPr>
              <a:t>2014; 13: 496-502; 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37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03865"/>
          </a:xfrm>
        </p:spPr>
        <p:txBody>
          <a:bodyPr>
            <a:normAutofit/>
          </a:bodyPr>
          <a:lstStyle/>
          <a:p>
            <a:pPr algn="ctr"/>
            <a:r>
              <a:rPr lang="el-GR" sz="2400" b="1" smtClean="0">
                <a:solidFill>
                  <a:srgbClr val="C00000"/>
                </a:solidFill>
                <a:latin typeface="+mn-lt"/>
              </a:rPr>
              <a:t>Συμπεράσματα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02" y="1184172"/>
            <a:ext cx="8484782" cy="54213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800" dirty="0" smtClean="0"/>
              <a:t>Οι </a:t>
            </a:r>
            <a:r>
              <a:rPr lang="el-GR" sz="1800" dirty="0" err="1" smtClean="0"/>
              <a:t>κυτταροκίνες</a:t>
            </a:r>
            <a:r>
              <a:rPr lang="el-GR" sz="1800" dirty="0" smtClean="0"/>
              <a:t> έχουν </a:t>
            </a:r>
            <a:r>
              <a:rPr lang="el-GR" sz="1800" dirty="0" smtClean="0">
                <a:solidFill>
                  <a:srgbClr val="0070C0"/>
                </a:solidFill>
              </a:rPr>
              <a:t>κεντρικό ρόλο στην παθογένεια της </a:t>
            </a:r>
            <a:r>
              <a:rPr lang="el-GR" sz="1800" dirty="0" err="1" smtClean="0">
                <a:solidFill>
                  <a:srgbClr val="0070C0"/>
                </a:solidFill>
              </a:rPr>
              <a:t>αυτοανοσίας</a:t>
            </a:r>
            <a:r>
              <a:rPr lang="el-GR" sz="1800" dirty="0" smtClean="0"/>
              <a:t>.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800" dirty="0" smtClean="0"/>
              <a:t>Όχι μόνο μεσολαβούν την </a:t>
            </a:r>
            <a:r>
              <a:rPr lang="el-GR" sz="1800" dirty="0" err="1" smtClean="0"/>
              <a:t>ιστική</a:t>
            </a:r>
            <a:r>
              <a:rPr lang="el-GR" sz="1800" dirty="0" smtClean="0"/>
              <a:t> φλεγμονή/βλάβη, αλλά </a:t>
            </a:r>
            <a:r>
              <a:rPr lang="el-GR" sz="1800" dirty="0" smtClean="0">
                <a:solidFill>
                  <a:srgbClr val="0070C0"/>
                </a:solidFill>
              </a:rPr>
              <a:t>συνεισφέρουν στη διαταραχή της ανοσολογικής ανοχής</a:t>
            </a:r>
            <a:r>
              <a:rPr lang="el-GR" sz="1800" dirty="0" smtClean="0"/>
              <a:t> και την ανάπτυξη παθογόνων </a:t>
            </a:r>
            <a:r>
              <a:rPr lang="el-GR" sz="1800" dirty="0" err="1" smtClean="0"/>
              <a:t>αυτοάνοσων</a:t>
            </a:r>
            <a:r>
              <a:rPr lang="el-GR" sz="1800" dirty="0" smtClean="0"/>
              <a:t> αποκρίσεων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800" dirty="0" smtClean="0"/>
              <a:t>Κοινός «παρονομαστής» είναι η </a:t>
            </a:r>
            <a:r>
              <a:rPr lang="el-GR" sz="1800" dirty="0" smtClean="0">
                <a:solidFill>
                  <a:srgbClr val="0070C0"/>
                </a:solidFill>
              </a:rPr>
              <a:t>παραγωγή </a:t>
            </a:r>
            <a:r>
              <a:rPr lang="el-GR" sz="1800" dirty="0" err="1" smtClean="0">
                <a:solidFill>
                  <a:srgbClr val="0070C0"/>
                </a:solidFill>
              </a:rPr>
              <a:t>υπερδραστικών</a:t>
            </a:r>
            <a:r>
              <a:rPr lang="el-GR" sz="1800" dirty="0" smtClean="0">
                <a:solidFill>
                  <a:srgbClr val="0070C0"/>
                </a:solidFill>
              </a:rPr>
              <a:t> πληθυσμών Τ-λεμφοκυττάρων (</a:t>
            </a:r>
            <a:r>
              <a:rPr lang="en-US" sz="1800" dirty="0" smtClean="0">
                <a:solidFill>
                  <a:srgbClr val="0070C0"/>
                </a:solidFill>
              </a:rPr>
              <a:t>Th17</a:t>
            </a:r>
            <a:r>
              <a:rPr lang="el-GR" sz="1800" dirty="0" smtClean="0">
                <a:solidFill>
                  <a:srgbClr val="0070C0"/>
                </a:solidFill>
              </a:rPr>
              <a:t> κ.α.</a:t>
            </a:r>
            <a:r>
              <a:rPr lang="en-US" sz="1800" dirty="0" smtClean="0">
                <a:solidFill>
                  <a:srgbClr val="0070C0"/>
                </a:solidFill>
              </a:rPr>
              <a:t>)</a:t>
            </a:r>
            <a:r>
              <a:rPr lang="el-GR" sz="1800" dirty="0" smtClean="0">
                <a:solidFill>
                  <a:srgbClr val="0070C0"/>
                </a:solidFill>
              </a:rPr>
              <a:t> ή/και διαταραχή των ρυθμιστικών Τ-κυττάρων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800" dirty="0" smtClean="0">
                <a:solidFill>
                  <a:srgbClr val="0070C0"/>
                </a:solidFill>
              </a:rPr>
              <a:t>Παρόμοιοι μοριακοί &amp; κυτταρικοί μηχανισμοί σε διαφορετικά </a:t>
            </a:r>
            <a:r>
              <a:rPr lang="el-GR" sz="1800" dirty="0" err="1" smtClean="0">
                <a:solidFill>
                  <a:srgbClr val="0070C0"/>
                </a:solidFill>
              </a:rPr>
              <a:t>αυτοάνοσα</a:t>
            </a:r>
            <a:r>
              <a:rPr lang="el-GR" sz="1800" dirty="0" smtClean="0">
                <a:solidFill>
                  <a:srgbClr val="0070C0"/>
                </a:solidFill>
              </a:rPr>
              <a:t> νοσήματα  </a:t>
            </a:r>
            <a:r>
              <a:rPr lang="el-GR" sz="1800" dirty="0" smtClean="0"/>
              <a:t>(αρθρίτιδες, ψωρίαση, ΣΕΛ, ΙΦΕΝ, ΠΣ)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800" dirty="0" smtClean="0"/>
              <a:t>Παρά τη σχετική «ομοιότητα», υπάρχουν </a:t>
            </a:r>
            <a:r>
              <a:rPr lang="el-GR" sz="1800" dirty="0" smtClean="0">
                <a:solidFill>
                  <a:srgbClr val="0070C0"/>
                </a:solidFill>
              </a:rPr>
              <a:t>διακριτοί μηχανισμοί και ρόλοι </a:t>
            </a:r>
            <a:r>
              <a:rPr lang="el-GR" sz="1800" dirty="0" smtClean="0"/>
              <a:t>των </a:t>
            </a:r>
            <a:r>
              <a:rPr lang="el-GR" sz="1800" dirty="0" err="1" smtClean="0"/>
              <a:t>κυτταροκινών</a:t>
            </a:r>
            <a:r>
              <a:rPr lang="el-GR" sz="1800" dirty="0" smtClean="0"/>
              <a:t> στα αρχικά/προχωρημένα στάδια των </a:t>
            </a:r>
            <a:r>
              <a:rPr lang="el-GR" sz="1800" dirty="0" err="1" smtClean="0"/>
              <a:t>αυτοάνοσων</a:t>
            </a:r>
            <a:r>
              <a:rPr lang="el-GR" sz="1800" dirty="0" smtClean="0"/>
              <a:t> νοσημάτων, επιτρέποντας την πιο ειδική θεραπεία τους</a:t>
            </a:r>
            <a:endParaRPr lang="en-US" sz="1800" dirty="0" smtClean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800" dirty="0" smtClean="0"/>
              <a:t>Η εμπειρία από την </a:t>
            </a:r>
            <a:r>
              <a:rPr lang="el-GR" sz="1800" dirty="0" smtClean="0">
                <a:solidFill>
                  <a:srgbClr val="0070C0"/>
                </a:solidFill>
              </a:rPr>
              <a:t>κλινική εφαρμογή </a:t>
            </a:r>
            <a:r>
              <a:rPr lang="el-GR" sz="1800" dirty="0" smtClean="0"/>
              <a:t>θεραπευτικών στόχων έναντι των </a:t>
            </a:r>
            <a:r>
              <a:rPr lang="el-GR" sz="1800" dirty="0" err="1" smtClean="0"/>
              <a:t>κυτταροκινών</a:t>
            </a:r>
            <a:r>
              <a:rPr lang="el-GR" sz="1800" dirty="0" smtClean="0"/>
              <a:t> έχουν συμβάλλει σημαντικά στη γνώση για τη ανοσοβιολογία των </a:t>
            </a:r>
            <a:r>
              <a:rPr lang="el-GR" sz="1800" dirty="0" err="1" smtClean="0"/>
              <a:t>κυτταροκινών</a:t>
            </a:r>
            <a:r>
              <a:rPr lang="el-GR" sz="1800" dirty="0" smtClean="0"/>
              <a:t> και των </a:t>
            </a:r>
            <a:r>
              <a:rPr lang="el-GR" sz="1800" dirty="0" err="1" smtClean="0"/>
              <a:t>αυτοάνοσων</a:t>
            </a:r>
            <a:r>
              <a:rPr lang="el-GR" sz="1800" dirty="0" smtClean="0"/>
              <a:t> νοσημάτων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58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3" y="1128963"/>
            <a:ext cx="5304589" cy="967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3" y="2096415"/>
            <a:ext cx="4064000" cy="19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21" y="2595862"/>
            <a:ext cx="8221579" cy="327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8588"/>
            <a:ext cx="7886700" cy="785813"/>
          </a:xfrm>
        </p:spPr>
        <p:txBody>
          <a:bodyPr>
            <a:normAutofit/>
          </a:bodyPr>
          <a:lstStyle/>
          <a:p>
            <a:pPr algn="ctr"/>
            <a:r>
              <a:rPr lang="en-US" sz="2400" b="1" smtClean="0">
                <a:solidFill>
                  <a:srgbClr val="C00000"/>
                </a:solidFill>
                <a:latin typeface="+mn-lt"/>
              </a:rPr>
              <a:t>TNF (tumor necrosis factor)</a:t>
            </a:r>
            <a:endParaRPr lang="en-US" sz="2400" b="1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4" y="1603647"/>
            <a:ext cx="4392618" cy="45733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700" b="1" dirty="0" smtClean="0"/>
              <a:t>Ισχυρή </a:t>
            </a:r>
            <a:r>
              <a:rPr lang="el-GR" sz="1700" b="1" dirty="0"/>
              <a:t>προ-φλεγμονώδης </a:t>
            </a:r>
            <a:r>
              <a:rPr lang="el-GR" sz="1700" b="1" dirty="0" err="1" smtClean="0"/>
              <a:t>κυτταροκίνη</a:t>
            </a:r>
            <a:endParaRPr lang="el-GR" sz="1700" b="1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700" dirty="0" smtClean="0"/>
              <a:t>Παράγεται από </a:t>
            </a:r>
            <a:r>
              <a:rPr lang="el-GR" sz="1700" b="1" dirty="0" smtClean="0"/>
              <a:t>ενεργοποιημένα </a:t>
            </a:r>
            <a:r>
              <a:rPr lang="el-GR" sz="1700" b="1" dirty="0"/>
              <a:t>ΜΦ </a:t>
            </a:r>
            <a:r>
              <a:rPr lang="el-GR" sz="1700" dirty="0" smtClean="0"/>
              <a:t>και </a:t>
            </a:r>
            <a:r>
              <a:rPr lang="el-GR" sz="1700" dirty="0"/>
              <a:t>άλλα </a:t>
            </a:r>
            <a:r>
              <a:rPr lang="el-GR" sz="1700" dirty="0" smtClean="0"/>
              <a:t>κύτταρα του ανοσοποιητικού</a:t>
            </a:r>
            <a:endParaRPr lang="el-GR" sz="17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700" i="1" dirty="0" err="1" smtClean="0">
                <a:solidFill>
                  <a:schemeClr val="accent4">
                    <a:lumMod val="75000"/>
                  </a:schemeClr>
                </a:solidFill>
              </a:rPr>
              <a:t>Μεμβρανική</a:t>
            </a:r>
            <a:r>
              <a:rPr lang="el-GR" sz="1700" i="1" dirty="0" smtClean="0">
                <a:solidFill>
                  <a:schemeClr val="accent4">
                    <a:lumMod val="75000"/>
                  </a:schemeClr>
                </a:solidFill>
              </a:rPr>
              <a:t> μορφή </a:t>
            </a:r>
            <a:r>
              <a:rPr lang="el-GR" sz="1700" dirty="0" smtClean="0"/>
              <a:t>(</a:t>
            </a:r>
            <a:r>
              <a:rPr lang="el-GR" sz="1700" dirty="0" err="1" smtClean="0"/>
              <a:t>mTNF</a:t>
            </a:r>
            <a:r>
              <a:rPr lang="el-GR" sz="1700" dirty="0"/>
              <a:t>) </a:t>
            </a:r>
            <a:r>
              <a:rPr lang="el-GR" sz="1700" dirty="0" smtClean="0"/>
              <a:t>→ πρωτεόλυση </a:t>
            </a:r>
            <a:r>
              <a:rPr lang="el-GR" sz="1700" dirty="0"/>
              <a:t>σε </a:t>
            </a:r>
            <a:r>
              <a:rPr lang="el-GR" sz="1700" i="1" dirty="0">
                <a:solidFill>
                  <a:schemeClr val="accent4">
                    <a:lumMod val="75000"/>
                  </a:schemeClr>
                </a:solidFill>
              </a:rPr>
              <a:t>διαλυτή μορφή </a:t>
            </a:r>
            <a:r>
              <a:rPr lang="el-GR" sz="1700" dirty="0"/>
              <a:t>(</a:t>
            </a:r>
            <a:r>
              <a:rPr lang="el-GR" sz="1700" dirty="0" err="1"/>
              <a:t>sTNF</a:t>
            </a:r>
            <a:r>
              <a:rPr lang="el-GR" sz="1700" dirty="0"/>
              <a:t>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700" b="1" dirty="0"/>
              <a:t>Υποδοχείς</a:t>
            </a:r>
            <a:r>
              <a:rPr lang="el-GR" sz="1700" dirty="0"/>
              <a:t>: </a:t>
            </a:r>
            <a:r>
              <a:rPr lang="el-GR" sz="1700" b="1" dirty="0" smtClean="0">
                <a:solidFill>
                  <a:srgbClr val="0070C0"/>
                </a:solidFill>
              </a:rPr>
              <a:t>p55-TNFR1</a:t>
            </a:r>
            <a:r>
              <a:rPr lang="el-GR" sz="1700" dirty="0" smtClean="0"/>
              <a:t> (φλεγμονώδεις </a:t>
            </a:r>
            <a:r>
              <a:rPr lang="el-GR" sz="1700" dirty="0"/>
              <a:t>δράσεις), </a:t>
            </a:r>
            <a:r>
              <a:rPr lang="el-GR" sz="1700" b="1" dirty="0" smtClean="0">
                <a:solidFill>
                  <a:srgbClr val="0070C0"/>
                </a:solidFill>
              </a:rPr>
              <a:t>p75-TNFR2</a:t>
            </a:r>
            <a:r>
              <a:rPr lang="el-GR" sz="1700" dirty="0" smtClean="0"/>
              <a:t> (ενεργοποίηση </a:t>
            </a:r>
            <a:r>
              <a:rPr lang="el-GR" sz="1700" dirty="0"/>
              <a:t>κυρίως από </a:t>
            </a:r>
            <a:r>
              <a:rPr lang="el-GR" sz="1700" dirty="0" err="1" smtClean="0"/>
              <a:t>mTNF</a:t>
            </a:r>
            <a:r>
              <a:rPr lang="el-GR" sz="1700" dirty="0" smtClean="0"/>
              <a:t>, ? δράση)</a:t>
            </a:r>
            <a:endParaRPr lang="el-GR" sz="17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l-GR" sz="1700" dirty="0"/>
              <a:t>Πρωτεόλυση των </a:t>
            </a:r>
            <a:r>
              <a:rPr lang="el-GR" sz="1700" dirty="0" smtClean="0"/>
              <a:t>TNFR οδηγεί </a:t>
            </a:r>
            <a:r>
              <a:rPr lang="el-GR" sz="1700" dirty="0"/>
              <a:t>σε </a:t>
            </a:r>
            <a:r>
              <a:rPr lang="el-GR" sz="1700" dirty="0" smtClean="0"/>
              <a:t>διαλυτές μορφές </a:t>
            </a:r>
            <a:r>
              <a:rPr lang="el-GR" sz="1700" dirty="0"/>
              <a:t>υποδοχέων </a:t>
            </a:r>
            <a:r>
              <a:rPr lang="el-GR" sz="1700" dirty="0" smtClean="0"/>
              <a:t>(</a:t>
            </a:r>
            <a:r>
              <a:rPr lang="en-US" sz="1700" dirty="0" err="1" smtClean="0"/>
              <a:t>sTNFR</a:t>
            </a:r>
            <a:r>
              <a:rPr lang="en-US" sz="1700" dirty="0" smtClean="0"/>
              <a:t>) </a:t>
            </a:r>
            <a:r>
              <a:rPr lang="el-GR" sz="1700" dirty="0" smtClean="0"/>
              <a:t>που </a:t>
            </a:r>
            <a:r>
              <a:rPr lang="el-GR" sz="1700" dirty="0"/>
              <a:t>δεσμεύουν ελεύθερα μόρια </a:t>
            </a:r>
            <a:r>
              <a:rPr lang="el-GR" sz="1700" dirty="0" err="1" smtClean="0"/>
              <a:t>ΤNFα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00013" y="6490350"/>
            <a:ext cx="8962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Arial"/>
                <a:cs typeface="Arial"/>
              </a:rPr>
              <a:t>Turner MD, et al. </a:t>
            </a:r>
            <a:r>
              <a:rPr lang="en-US" sz="1000" i="1" dirty="0" err="1" smtClean="0">
                <a:latin typeface="Arial"/>
                <a:cs typeface="Arial"/>
              </a:rPr>
              <a:t>Biochim</a:t>
            </a:r>
            <a:r>
              <a:rPr lang="en-US" sz="1000" i="1" dirty="0" smtClean="0">
                <a:latin typeface="Arial"/>
                <a:cs typeface="Arial"/>
              </a:rPr>
              <a:t> </a:t>
            </a:r>
            <a:r>
              <a:rPr lang="en-US" sz="1000" i="1" dirty="0" err="1" smtClean="0">
                <a:latin typeface="Arial"/>
                <a:cs typeface="Arial"/>
              </a:rPr>
              <a:t>Biophys</a:t>
            </a:r>
            <a:r>
              <a:rPr lang="en-US" sz="1000" i="1" dirty="0" smtClean="0">
                <a:latin typeface="Arial"/>
                <a:cs typeface="Arial"/>
              </a:rPr>
              <a:t> </a:t>
            </a:r>
            <a:r>
              <a:rPr lang="en-US" sz="1000" i="1" dirty="0" err="1" smtClean="0">
                <a:latin typeface="Arial"/>
                <a:cs typeface="Arial"/>
              </a:rPr>
              <a:t>Acta</a:t>
            </a:r>
            <a:r>
              <a:rPr lang="en-US" sz="1000" dirty="0" smtClean="0">
                <a:latin typeface="Arial"/>
                <a:cs typeface="Arial"/>
              </a:rPr>
              <a:t>. 2014; 1843: 2563-82; Chu W-M. </a:t>
            </a:r>
            <a:r>
              <a:rPr lang="en-US" sz="1000" i="1" dirty="0" smtClean="0">
                <a:latin typeface="Arial"/>
                <a:cs typeface="Arial"/>
              </a:rPr>
              <a:t>Cancer </a:t>
            </a:r>
            <a:r>
              <a:rPr lang="en-US" sz="1000" i="1" dirty="0" err="1" smtClean="0">
                <a:latin typeface="Arial"/>
                <a:cs typeface="Arial"/>
              </a:rPr>
              <a:t>Lett</a:t>
            </a:r>
            <a:r>
              <a:rPr lang="en-US" sz="1000" dirty="0" smtClean="0">
                <a:latin typeface="Arial"/>
                <a:cs typeface="Arial"/>
              </a:rPr>
              <a:t>. 2013; 328: 222-5; </a:t>
            </a:r>
            <a:r>
              <a:rPr lang="en-US" sz="1000" dirty="0" err="1" smtClean="0">
                <a:latin typeface="Arial"/>
                <a:cs typeface="Arial"/>
              </a:rPr>
              <a:t>Brzustewicz</a:t>
            </a:r>
            <a:r>
              <a:rPr lang="en-US" sz="1000" dirty="0" smtClean="0">
                <a:latin typeface="Arial"/>
                <a:cs typeface="Arial"/>
              </a:rPr>
              <a:t> E, et al. </a:t>
            </a:r>
            <a:r>
              <a:rPr lang="en-US" sz="1000" i="1" dirty="0" smtClean="0">
                <a:latin typeface="Arial"/>
                <a:cs typeface="Arial"/>
              </a:rPr>
              <a:t>Cytokine</a:t>
            </a:r>
            <a:r>
              <a:rPr lang="en-US" sz="1000" dirty="0" smtClean="0">
                <a:latin typeface="Arial"/>
                <a:cs typeface="Arial"/>
              </a:rPr>
              <a:t>. 2015; 75: 527-36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115" t="1826" r="1373"/>
          <a:stretch/>
        </p:blipFill>
        <p:spPr>
          <a:xfrm>
            <a:off x="4492632" y="817835"/>
            <a:ext cx="4569705" cy="535560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396078">
            <a:off x="7009064" y="712905"/>
            <a:ext cx="1514475" cy="2143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5" y="132049"/>
            <a:ext cx="8377383" cy="900112"/>
          </a:xfrm>
        </p:spPr>
        <p:txBody>
          <a:bodyPr>
            <a:norm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TNF/TNFR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και 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αυτοάνοσες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 φλεγμονώδεις αρθρίτιδες (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RA, </a:t>
            </a:r>
            <a:r>
              <a:rPr lang="en-US" sz="2200" b="1" dirty="0" err="1" smtClean="0">
                <a:solidFill>
                  <a:srgbClr val="C00000"/>
                </a:solidFill>
                <a:latin typeface="+mn-lt"/>
              </a:rPr>
              <a:t>PsA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/</a:t>
            </a:r>
            <a:r>
              <a:rPr lang="en-US" sz="2200" b="1" dirty="0" err="1" smtClean="0">
                <a:solidFill>
                  <a:srgbClr val="C00000"/>
                </a:solidFill>
                <a:latin typeface="+mn-lt"/>
              </a:rPr>
              <a:t>SpA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)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75708" y="1218045"/>
            <a:ext cx="5750329" cy="165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6762" y="921331"/>
            <a:ext cx="40732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500" b="1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Βιοψίες αρθρικού υμένα </a:t>
            </a:r>
            <a:r>
              <a:rPr lang="el-GR" sz="1500" b="1" smtClean="0">
                <a:solidFill>
                  <a:schemeClr val="accent4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(ασθενείς ΡΑ)</a:t>
            </a:r>
            <a:endParaRPr lang="en-US" sz="1500" b="1" dirty="0">
              <a:solidFill>
                <a:schemeClr val="accent4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946" y="1410458"/>
            <a:ext cx="164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TNF</a:t>
            </a:r>
            <a:endParaRPr lang="en-US" b="1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708" y="2896752"/>
            <a:ext cx="5745020" cy="32408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0946" y="2896752"/>
            <a:ext cx="164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TNF-R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2324" y="4073236"/>
            <a:ext cx="5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p55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2737" y="4073236"/>
            <a:ext cx="5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p75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2319" y="5708077"/>
            <a:ext cx="5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p55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2732" y="5708077"/>
            <a:ext cx="5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p75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545" y="3643745"/>
            <a:ext cx="286326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l-GR" sz="1600" b="1" i="1" dirty="0" smtClean="0">
                <a:solidFill>
                  <a:srgbClr val="FF0000"/>
                </a:solidFill>
              </a:rPr>
              <a:t>Ποια η πηγή του </a:t>
            </a:r>
            <a:r>
              <a:rPr lang="en-US" sz="1600" b="1" i="1" dirty="0" smtClean="0">
                <a:solidFill>
                  <a:srgbClr val="FF0000"/>
                </a:solidFill>
              </a:rPr>
              <a:t>TNF</a:t>
            </a:r>
            <a:r>
              <a:rPr lang="en-US" sz="1600" b="1" i="1" dirty="0">
                <a:solidFill>
                  <a:srgbClr val="FF0000"/>
                </a:solidFill>
              </a:rPr>
              <a:t> ;</a:t>
            </a:r>
            <a:endParaRPr lang="en-US" sz="1600" b="1" i="1" dirty="0" smtClean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n-US" sz="1600" b="1" dirty="0" smtClean="0"/>
              <a:t>Mo/M</a:t>
            </a:r>
            <a:r>
              <a:rPr lang="el-GR" sz="1600" b="1" dirty="0" smtClean="0"/>
              <a:t>Φ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l-GR" sz="1600" b="1" dirty="0" smtClean="0"/>
              <a:t>Τ-κύτταρα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l-GR" sz="1600" b="1" dirty="0" smtClean="0"/>
              <a:t>ΝΚ κύτταρα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l-GR" sz="1600" b="1" dirty="0" smtClean="0"/>
              <a:t>Ουδετερόφιλα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ü"/>
            </a:pPr>
            <a:r>
              <a:rPr lang="el-GR" sz="1600" b="1" dirty="0" err="1" smtClean="0"/>
              <a:t>Οστεοκλάστες</a:t>
            </a:r>
            <a:r>
              <a:rPr lang="el-GR" sz="1600" dirty="0" smtClean="0"/>
              <a:t> (? δράση των </a:t>
            </a:r>
            <a:r>
              <a:rPr lang="en-US" sz="1600" dirty="0" smtClean="0"/>
              <a:t>anti-CCP Abs - </a:t>
            </a:r>
            <a:r>
              <a:rPr lang="el-GR" sz="1600" i="1" u="sng" dirty="0" smtClean="0">
                <a:solidFill>
                  <a:schemeClr val="accent2">
                    <a:lumMod val="75000"/>
                  </a:schemeClr>
                </a:solidFill>
              </a:rPr>
              <a:t>ίσως η </a:t>
            </a:r>
            <a:r>
              <a:rPr lang="el-GR" sz="1600" i="1" u="sng" dirty="0" err="1" smtClean="0">
                <a:solidFill>
                  <a:schemeClr val="accent2">
                    <a:lumMod val="75000"/>
                  </a:schemeClr>
                </a:solidFill>
              </a:rPr>
              <a:t>πρωιμότερη</a:t>
            </a:r>
            <a:r>
              <a:rPr lang="el-GR" sz="1600" i="1" u="sng" dirty="0" smtClean="0">
                <a:solidFill>
                  <a:schemeClr val="accent2">
                    <a:lumMod val="75000"/>
                  </a:schemeClr>
                </a:solidFill>
              </a:rPr>
              <a:t> πηγή </a:t>
            </a:r>
            <a:r>
              <a:rPr lang="en-US" sz="1600" i="1" u="sng" dirty="0" smtClean="0">
                <a:solidFill>
                  <a:schemeClr val="accent2">
                    <a:lumMod val="75000"/>
                  </a:schemeClr>
                </a:solidFill>
              </a:rPr>
              <a:t>TNF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6158" y="6407220"/>
            <a:ext cx="896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Arial"/>
                <a:cs typeface="Arial"/>
              </a:rPr>
              <a:t>Chu CQ, et al. </a:t>
            </a:r>
            <a:r>
              <a:rPr lang="de-DE" sz="1000" dirty="0" smtClean="0">
                <a:latin typeface="Arial"/>
                <a:cs typeface="Arial"/>
              </a:rPr>
              <a:t>Arthritis </a:t>
            </a:r>
            <a:r>
              <a:rPr lang="de-DE" sz="1000" dirty="0" err="1" smtClean="0">
                <a:latin typeface="Arial"/>
                <a:cs typeface="Arial"/>
              </a:rPr>
              <a:t>Rheum</a:t>
            </a:r>
            <a:r>
              <a:rPr lang="de-DE" sz="1000" dirty="0" smtClean="0">
                <a:latin typeface="Arial"/>
                <a:cs typeface="Arial"/>
              </a:rPr>
              <a:t>. 1991; 34: 1125-32; </a:t>
            </a:r>
            <a:r>
              <a:rPr lang="de-DE" sz="1000" dirty="0" err="1" smtClean="0">
                <a:latin typeface="Arial"/>
                <a:cs typeface="Arial"/>
              </a:rPr>
              <a:t>Deleuran</a:t>
            </a:r>
            <a:r>
              <a:rPr lang="de-DE" sz="1000" dirty="0" smtClean="0">
                <a:latin typeface="Arial"/>
                <a:cs typeface="Arial"/>
              </a:rPr>
              <a:t> BW, et al. Arthritis </a:t>
            </a:r>
            <a:r>
              <a:rPr lang="de-DE" sz="1000" dirty="0" err="1" smtClean="0">
                <a:latin typeface="Arial"/>
                <a:cs typeface="Arial"/>
              </a:rPr>
              <a:t>Rheum</a:t>
            </a:r>
            <a:r>
              <a:rPr lang="de-DE" sz="1000" dirty="0" smtClean="0">
                <a:latin typeface="Arial"/>
                <a:cs typeface="Arial"/>
              </a:rPr>
              <a:t>. 1992; 35: 1170-8; </a:t>
            </a:r>
            <a:r>
              <a:rPr lang="de-DE" sz="1000" dirty="0" err="1" smtClean="0">
                <a:latin typeface="Arial"/>
                <a:cs typeface="Arial"/>
              </a:rPr>
              <a:t>Moelants</a:t>
            </a:r>
            <a:r>
              <a:rPr lang="de-DE" sz="1000" dirty="0" smtClean="0">
                <a:latin typeface="Arial"/>
                <a:cs typeface="Arial"/>
              </a:rPr>
              <a:t> EA, et al. </a:t>
            </a:r>
            <a:r>
              <a:rPr lang="de-DE" sz="1000" dirty="0" err="1" smtClean="0">
                <a:latin typeface="Arial"/>
                <a:cs typeface="Arial"/>
              </a:rPr>
              <a:t>Immunol</a:t>
            </a:r>
            <a:r>
              <a:rPr lang="de-DE" sz="1000" dirty="0" smtClean="0">
                <a:latin typeface="Arial"/>
                <a:cs typeface="Arial"/>
              </a:rPr>
              <a:t> </a:t>
            </a:r>
            <a:r>
              <a:rPr lang="de-DE" sz="1000" dirty="0" err="1" smtClean="0">
                <a:latin typeface="Arial"/>
                <a:cs typeface="Arial"/>
              </a:rPr>
              <a:t>Cell</a:t>
            </a:r>
            <a:r>
              <a:rPr lang="de-DE" sz="1000" dirty="0" smtClean="0">
                <a:latin typeface="Arial"/>
                <a:cs typeface="Arial"/>
              </a:rPr>
              <a:t> </a:t>
            </a:r>
            <a:r>
              <a:rPr lang="de-DE" sz="1000" dirty="0" err="1" smtClean="0">
                <a:latin typeface="Arial"/>
                <a:cs typeface="Arial"/>
              </a:rPr>
              <a:t>Biol</a:t>
            </a:r>
            <a:r>
              <a:rPr lang="de-DE" sz="1000" dirty="0" smtClean="0">
                <a:latin typeface="Arial"/>
                <a:cs typeface="Arial"/>
              </a:rPr>
              <a:t>. 2013; 91: 393-401; Feldmann M. </a:t>
            </a:r>
            <a:r>
              <a:rPr lang="de-DE" sz="1000" dirty="0" err="1" smtClean="0">
                <a:latin typeface="Arial"/>
                <a:cs typeface="Arial"/>
              </a:rPr>
              <a:t>Nat</a:t>
            </a:r>
            <a:r>
              <a:rPr lang="de-DE" sz="1000" dirty="0" smtClean="0">
                <a:latin typeface="Arial"/>
                <a:cs typeface="Arial"/>
              </a:rPr>
              <a:t> </a:t>
            </a:r>
            <a:r>
              <a:rPr lang="de-DE" sz="1000" dirty="0" err="1" smtClean="0">
                <a:latin typeface="Arial"/>
                <a:cs typeface="Arial"/>
              </a:rPr>
              <a:t>Rev</a:t>
            </a:r>
            <a:r>
              <a:rPr lang="de-DE" sz="1000" dirty="0" smtClean="0">
                <a:latin typeface="Arial"/>
                <a:cs typeface="Arial"/>
              </a:rPr>
              <a:t> </a:t>
            </a:r>
            <a:r>
              <a:rPr lang="de-DE" sz="1000" dirty="0" err="1" smtClean="0">
                <a:latin typeface="Arial"/>
                <a:cs typeface="Arial"/>
              </a:rPr>
              <a:t>Immunol</a:t>
            </a:r>
            <a:r>
              <a:rPr lang="de-DE" sz="1000" dirty="0" smtClean="0">
                <a:latin typeface="Arial"/>
                <a:cs typeface="Arial"/>
              </a:rPr>
              <a:t>. 2002; 2: 364-71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6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9592"/>
            <a:ext cx="7886700" cy="660110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Υπερ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)έκφραση του 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TNF/TNFR 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οδηγεί σε ανάπτυξη 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αυτοανοσίας</a:t>
            </a:r>
            <a:endParaRPr lang="en-US" sz="22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320" y="882065"/>
            <a:ext cx="2975464" cy="2315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479" y="882065"/>
            <a:ext cx="1962150" cy="2315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527" y="997519"/>
            <a:ext cx="3237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Υπερέκφραση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του </a:t>
            </a:r>
            <a:r>
              <a:rPr lang="el-GR" sz="14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ανθρώπινου </a:t>
            </a:r>
            <a:r>
              <a:rPr lang="en-US" sz="14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TNF 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σε ποντικό οδηγεί σε νόσο παρόμοια με </a:t>
            </a:r>
            <a:r>
              <a:rPr lang="el-GR" sz="1400" b="1" i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ΣπΑ</a:t>
            </a:r>
            <a:r>
              <a:rPr lang="el-GR" sz="1400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/ΙΦΕΝ</a:t>
            </a:r>
            <a:endParaRPr lang="en-US" sz="1400" b="1" i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8554" y="1845921"/>
            <a:ext cx="936000" cy="1692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l-GR" sz="11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11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anti-TNF Ab</a:t>
            </a:r>
            <a:endParaRPr lang="en-US" sz="11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8554" y="2961536"/>
            <a:ext cx="936000" cy="1692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control</a:t>
            </a:r>
            <a:endParaRPr lang="en-US" sz="11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837" y="6109849"/>
            <a:ext cx="3796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"/>
                <a:cs typeface="Arial"/>
              </a:rPr>
              <a:t>Keffer</a:t>
            </a:r>
            <a:r>
              <a:rPr lang="en-US" sz="1000" dirty="0" smtClean="0">
                <a:latin typeface="Arial"/>
                <a:cs typeface="Arial"/>
              </a:rPr>
              <a:t> J, et al. </a:t>
            </a:r>
            <a:r>
              <a:rPr lang="mr-IN" sz="1000" dirty="0" smtClean="0">
                <a:latin typeface="Arial"/>
                <a:cs typeface="Arial"/>
              </a:rPr>
              <a:t>EMBO </a:t>
            </a:r>
            <a:r>
              <a:rPr lang="mr-IN" sz="1000" dirty="0" err="1" smtClean="0">
                <a:latin typeface="Arial"/>
                <a:cs typeface="Arial"/>
              </a:rPr>
              <a:t>J</a:t>
            </a:r>
            <a:r>
              <a:rPr lang="mr-IN" sz="1000" dirty="0" smtClean="0">
                <a:latin typeface="Arial"/>
                <a:cs typeface="Arial"/>
              </a:rPr>
              <a:t>. 1991;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mr-IN" sz="1000" dirty="0" smtClean="0">
                <a:latin typeface="Arial"/>
                <a:cs typeface="Arial"/>
              </a:rPr>
              <a:t>10: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mr-IN" sz="1000" dirty="0" smtClean="0">
                <a:latin typeface="Arial"/>
                <a:cs typeface="Arial"/>
              </a:rPr>
              <a:t>4025-31</a:t>
            </a:r>
            <a:r>
              <a:rPr lang="en-US" sz="1000" dirty="0" smtClean="0">
                <a:latin typeface="Arial"/>
                <a:cs typeface="Arial"/>
              </a:rPr>
              <a:t>; </a:t>
            </a:r>
            <a:r>
              <a:rPr lang="en-US" sz="1000" dirty="0" err="1" smtClean="0">
                <a:latin typeface="Arial"/>
                <a:cs typeface="Arial"/>
              </a:rPr>
              <a:t>Armaka</a:t>
            </a:r>
            <a:r>
              <a:rPr lang="en-US" sz="1000" dirty="0" smtClean="0">
                <a:latin typeface="Arial"/>
                <a:cs typeface="Arial"/>
              </a:rPr>
              <a:t> M, et al. </a:t>
            </a:r>
            <a:r>
              <a:rPr lang="is-IS" sz="1000" dirty="0" smtClean="0">
                <a:latin typeface="Arial"/>
                <a:cs typeface="Arial"/>
              </a:rPr>
              <a:t>J Exp Med. 2008; 205: 331-7; </a:t>
            </a:r>
            <a:r>
              <a:rPr lang="en-US" sz="1000" dirty="0" err="1" smtClean="0">
                <a:latin typeface="Arial"/>
                <a:cs typeface="Arial"/>
              </a:rPr>
              <a:t>Thorbecke</a:t>
            </a:r>
            <a:r>
              <a:rPr lang="en-US" sz="1000" dirty="0" smtClean="0">
                <a:latin typeface="Arial"/>
                <a:cs typeface="Arial"/>
              </a:rPr>
              <a:t> GJ</a:t>
            </a:r>
            <a:r>
              <a:rPr lang="el-GR" sz="1000" dirty="0" smtClean="0">
                <a:latin typeface="Arial"/>
                <a:cs typeface="Arial"/>
              </a:rPr>
              <a:t>, </a:t>
            </a:r>
            <a:r>
              <a:rPr lang="en-US" sz="1000" dirty="0" smtClean="0">
                <a:latin typeface="Arial"/>
                <a:cs typeface="Arial"/>
              </a:rPr>
              <a:t>et al. </a:t>
            </a:r>
            <a:r>
              <a:rPr lang="hr-HR" sz="1000" dirty="0" err="1" smtClean="0">
                <a:latin typeface="Arial"/>
                <a:cs typeface="Arial"/>
              </a:rPr>
              <a:t>Proc</a:t>
            </a:r>
            <a:r>
              <a:rPr lang="hr-HR" sz="1000" dirty="0" smtClean="0">
                <a:latin typeface="Arial"/>
                <a:cs typeface="Arial"/>
              </a:rPr>
              <a:t> </a:t>
            </a:r>
            <a:r>
              <a:rPr lang="hr-HR" sz="1000" dirty="0" err="1" smtClean="0">
                <a:latin typeface="Arial"/>
                <a:cs typeface="Arial"/>
              </a:rPr>
              <a:t>Natl</a:t>
            </a:r>
            <a:r>
              <a:rPr lang="hr-HR" sz="1000" dirty="0" smtClean="0">
                <a:latin typeface="Arial"/>
                <a:cs typeface="Arial"/>
              </a:rPr>
              <a:t> </a:t>
            </a:r>
            <a:r>
              <a:rPr lang="hr-HR" sz="1000" dirty="0" err="1" smtClean="0">
                <a:latin typeface="Arial"/>
                <a:cs typeface="Arial"/>
              </a:rPr>
              <a:t>Acad</a:t>
            </a:r>
            <a:r>
              <a:rPr lang="hr-HR" sz="1000" dirty="0" smtClean="0">
                <a:latin typeface="Arial"/>
                <a:cs typeface="Arial"/>
              </a:rPr>
              <a:t> </a:t>
            </a:r>
            <a:r>
              <a:rPr lang="hr-HR" sz="1000" dirty="0" err="1" smtClean="0">
                <a:latin typeface="Arial"/>
                <a:cs typeface="Arial"/>
              </a:rPr>
              <a:t>Sci</a:t>
            </a:r>
            <a:r>
              <a:rPr lang="hr-HR" sz="1000" dirty="0" smtClean="0">
                <a:latin typeface="Arial"/>
                <a:cs typeface="Arial"/>
              </a:rPr>
              <a:t> U S A. 1992; 89: 7375-9; </a:t>
            </a:r>
            <a:r>
              <a:rPr lang="en-US" sz="1000" dirty="0" smtClean="0">
                <a:latin typeface="Arial"/>
                <a:cs typeface="Arial"/>
              </a:rPr>
              <a:t>Williams RO, et al. Proc Natl </a:t>
            </a:r>
            <a:r>
              <a:rPr lang="en-US" sz="1000" dirty="0" err="1" smtClean="0">
                <a:latin typeface="Arial"/>
                <a:cs typeface="Arial"/>
              </a:rPr>
              <a:t>Acad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en-US" sz="1000" dirty="0" err="1" smtClean="0">
                <a:latin typeface="Arial"/>
                <a:cs typeface="Arial"/>
              </a:rPr>
              <a:t>Sci</a:t>
            </a:r>
            <a:r>
              <a:rPr lang="en-US" sz="1000" dirty="0" smtClean="0">
                <a:latin typeface="Arial"/>
                <a:cs typeface="Arial"/>
              </a:rPr>
              <a:t> U S A. 1992; 89: 9784-8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320" y="3280143"/>
            <a:ext cx="5134464" cy="34905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527" y="3288264"/>
            <a:ext cx="3237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Έκφραση του </a:t>
            </a:r>
            <a:r>
              <a:rPr lang="el-GR" sz="14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υποδοχέα </a:t>
            </a:r>
            <a:r>
              <a:rPr lang="en-US" sz="14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TNF</a:t>
            </a:r>
            <a:r>
              <a:rPr lang="el-GR" sz="14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4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RI 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σε </a:t>
            </a:r>
            <a:r>
              <a:rPr lang="el-GR" sz="1400" b="1" i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μεσεγχυματικής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προέλευσης κύτταρα (</a:t>
            </a:r>
            <a:r>
              <a:rPr lang="el-GR" sz="1400" b="1" i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ινοβλάστες</a:t>
            </a:r>
            <a:r>
              <a:rPr lang="el-GR" sz="1400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l-GR" sz="1400" b="1" i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μυο-ϊνοβλάστες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) οδηγεί σε </a:t>
            </a:r>
            <a:r>
              <a:rPr lang="el-GR" sz="1400" b="1" i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αυτοανοσία</a:t>
            </a:r>
            <a:endParaRPr lang="en-US" sz="1400" b="1" i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6354" y="4551702"/>
            <a:ext cx="720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200" i="1" smtClean="0">
                <a:solidFill>
                  <a:srgbClr val="0070C0"/>
                </a:solidFill>
              </a:rPr>
              <a:t>Ειλεός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51021" y="5636683"/>
            <a:ext cx="1029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200" i="1" smtClean="0">
                <a:solidFill>
                  <a:srgbClr val="0070C0"/>
                </a:solidFill>
              </a:rPr>
              <a:t>Ιερολαγόνια</a:t>
            </a:r>
            <a:endParaRPr lang="en-US" sz="1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1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82" y="180109"/>
            <a:ext cx="8922327" cy="845127"/>
          </a:xfrm>
        </p:spPr>
        <p:txBody>
          <a:bodyPr>
            <a:normAutofit/>
          </a:bodyPr>
          <a:lstStyle/>
          <a:p>
            <a:pPr algn="ctr"/>
            <a:r>
              <a:rPr lang="en-US" sz="2100" b="1" i="1" dirty="0" smtClean="0">
                <a:solidFill>
                  <a:srgbClr val="C00000"/>
                </a:solidFill>
                <a:latin typeface="+mn-lt"/>
              </a:rPr>
              <a:t>In vivo </a:t>
            </a:r>
            <a:r>
              <a:rPr lang="el-GR" sz="2100" b="1" dirty="0" smtClean="0">
                <a:solidFill>
                  <a:srgbClr val="C00000"/>
                </a:solidFill>
                <a:latin typeface="+mn-lt"/>
              </a:rPr>
              <a:t>ενδείξεις για τον ρόλο του </a:t>
            </a:r>
            <a:r>
              <a:rPr lang="en-US" sz="2100" b="1" dirty="0" smtClean="0">
                <a:solidFill>
                  <a:srgbClr val="C00000"/>
                </a:solidFill>
                <a:latin typeface="+mn-lt"/>
              </a:rPr>
              <a:t>TNF/TNF-R </a:t>
            </a:r>
            <a:r>
              <a:rPr lang="el-GR" sz="2100" b="1" dirty="0" smtClean="0">
                <a:solidFill>
                  <a:srgbClr val="C00000"/>
                </a:solidFill>
                <a:latin typeface="+mn-lt"/>
              </a:rPr>
              <a:t>στην παθογένεια της ψωρίασης</a:t>
            </a:r>
            <a:endParaRPr lang="en-US" sz="21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9838"/>
          <a:stretch/>
        </p:blipFill>
        <p:spPr>
          <a:xfrm>
            <a:off x="3903584" y="1177636"/>
            <a:ext cx="2494909" cy="18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0161"/>
          <a:stretch/>
        </p:blipFill>
        <p:spPr>
          <a:xfrm>
            <a:off x="6508244" y="1177636"/>
            <a:ext cx="2511065" cy="18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818" y="1177636"/>
            <a:ext cx="3586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Υπερέκφραση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του </a:t>
            </a:r>
            <a:r>
              <a:rPr lang="en-US" sz="14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TNF 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σε </a:t>
            </a:r>
            <a:r>
              <a:rPr lang="el-GR" sz="1400" b="1" i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ψωριασικές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βλάβες </a:t>
            </a:r>
            <a:r>
              <a:rPr lang="el-GR" sz="1400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l-GR" sz="1400" i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κερατινοκύτταρα</a:t>
            </a:r>
            <a:r>
              <a:rPr lang="el-GR" sz="1400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l-GR" sz="1400" i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δενδριτικά</a:t>
            </a:r>
            <a:r>
              <a:rPr lang="el-GR" sz="1400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κύτταρα)</a:t>
            </a:r>
            <a:endParaRPr lang="en-US" sz="1400" i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55" y="6192981"/>
            <a:ext cx="54725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Nickoloff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BJ</a:t>
            </a:r>
            <a:r>
              <a:rPr lang="el-GR" sz="1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et al. Am J </a:t>
            </a:r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Pathol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. 1991; 138: 129-40; </a:t>
            </a:r>
            <a:r>
              <a:rPr lang="en-US" sz="1000" dirty="0" err="1" smtClean="0">
                <a:latin typeface="Arial" charset="0"/>
                <a:ea typeface="Arial" charset="0"/>
                <a:cs typeface="Arial" charset="0"/>
              </a:rPr>
              <a:t>Ettehadi</a:t>
            </a:r>
            <a:r>
              <a:rPr lang="en-US" sz="1000" dirty="0" smtClean="0">
                <a:latin typeface="Arial" charset="0"/>
                <a:ea typeface="Arial" charset="0"/>
                <a:cs typeface="Arial" charset="0"/>
              </a:rPr>
              <a:t> P, et al. </a:t>
            </a:r>
            <a:r>
              <a:rPr lang="de-DE" sz="1000" dirty="0" err="1" smtClean="0">
                <a:latin typeface="Arial" charset="0"/>
                <a:ea typeface="Arial" charset="0"/>
                <a:cs typeface="Arial" charset="0"/>
              </a:rPr>
              <a:t>Clin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 smtClean="0">
                <a:latin typeface="Arial" charset="0"/>
                <a:ea typeface="Arial" charset="0"/>
                <a:cs typeface="Arial" charset="0"/>
              </a:rPr>
              <a:t>Exp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 smtClean="0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1994; 96: 146-51; </a:t>
            </a:r>
            <a:r>
              <a:rPr lang="de-DE" sz="1000" dirty="0" err="1" smtClean="0">
                <a:latin typeface="Arial" charset="0"/>
                <a:ea typeface="Arial" charset="0"/>
                <a:cs typeface="Arial" charset="0"/>
              </a:rPr>
              <a:t>Kristensen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 M, et al. </a:t>
            </a:r>
            <a:r>
              <a:rPr lang="de-DE" sz="1000" dirty="0" err="1" smtClean="0">
                <a:latin typeface="Arial" charset="0"/>
                <a:ea typeface="Arial" charset="0"/>
                <a:cs typeface="Arial" charset="0"/>
              </a:rPr>
              <a:t>Clin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 smtClean="0">
                <a:latin typeface="Arial" charset="0"/>
                <a:ea typeface="Arial" charset="0"/>
                <a:cs typeface="Arial" charset="0"/>
              </a:rPr>
              <a:t>Exp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 smtClean="0">
                <a:latin typeface="Arial" charset="0"/>
                <a:ea typeface="Arial" charset="0"/>
                <a:cs typeface="Arial" charset="0"/>
              </a:rPr>
              <a:t>Immunol</a:t>
            </a:r>
            <a:r>
              <a:rPr lang="de-DE" sz="1000" dirty="0" smtClean="0">
                <a:latin typeface="Arial" charset="0"/>
                <a:ea typeface="Arial" charset="0"/>
                <a:cs typeface="Arial" charset="0"/>
              </a:rPr>
              <a:t>. 1993; 94: 354-62; Lowes MA, et al. </a:t>
            </a:r>
            <a:r>
              <a:rPr lang="is-IS" sz="1000" dirty="0" smtClean="0">
                <a:latin typeface="Arial" charset="0"/>
                <a:ea typeface="Arial" charset="0"/>
                <a:cs typeface="Arial" charset="0"/>
              </a:rPr>
              <a:t>Proc Natl Acad Sci U S A. 2005; 102: 19057-62; Boyman O, et al. J Exp Med. 2004; 199: 731-6</a:t>
            </a: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84" y="3130036"/>
            <a:ext cx="5115725" cy="18310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108" y="3130036"/>
            <a:ext cx="358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Υπερέκφραση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του </a:t>
            </a:r>
            <a:r>
              <a:rPr lang="en-US" sz="14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p55 TNF-RI 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σε </a:t>
            </a:r>
            <a:r>
              <a:rPr lang="el-GR" sz="1400" b="1" i="1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ψωριασικές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βλάβες</a:t>
            </a:r>
            <a:endParaRPr lang="en-US" sz="1400" i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1645" y="4680782"/>
            <a:ext cx="936000" cy="1692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control</a:t>
            </a:r>
            <a:endParaRPr lang="en-US" sz="11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818" y="5275840"/>
            <a:ext cx="4627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Μελέτες σε πειραματικά ζωικά πρότυπα έχουν αναδείξει το σημαντικό ρόλο του </a:t>
            </a:r>
            <a:r>
              <a:rPr lang="en-US" sz="14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TNF</a:t>
            </a:r>
            <a:r>
              <a:rPr lang="en-US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CD11c+ DCs) </a:t>
            </a:r>
            <a:r>
              <a:rPr lang="el-GR" sz="14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και των </a:t>
            </a:r>
            <a:r>
              <a:rPr lang="el-GR" sz="14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Τ-κυττάρων</a:t>
            </a:r>
            <a:endParaRPr lang="en-US" sz="1400" i="1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817" y="5080368"/>
            <a:ext cx="3649492" cy="16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1"/>
            <a:ext cx="7886700" cy="651164"/>
          </a:xfrm>
        </p:spPr>
        <p:txBody>
          <a:bodyPr>
            <a:normAutofit/>
          </a:bodyPr>
          <a:lstStyle/>
          <a:p>
            <a:pPr algn="ctr"/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Πώς προκαλεί ο 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TNF </a:t>
            </a:r>
            <a:r>
              <a:rPr lang="el-GR" sz="2200" b="1" dirty="0" err="1" smtClean="0">
                <a:solidFill>
                  <a:srgbClr val="C00000"/>
                </a:solidFill>
                <a:latin typeface="+mn-lt"/>
              </a:rPr>
              <a:t>αυτοανοσία</a:t>
            </a:r>
            <a:r>
              <a:rPr lang="el-GR" sz="2200" b="1" dirty="0" smtClean="0">
                <a:solidFill>
                  <a:srgbClr val="C00000"/>
                </a:solidFill>
                <a:latin typeface="+mn-lt"/>
              </a:rPr>
              <a:t> και φλεγμονή;</a:t>
            </a:r>
            <a:endParaRPr lang="en-US" sz="2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092" y="3814709"/>
            <a:ext cx="6857999" cy="24540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l-GR" sz="1600" dirty="0" smtClean="0"/>
              <a:t>Ενεργοποίηση </a:t>
            </a:r>
            <a:r>
              <a:rPr lang="el-GR" sz="1600" dirty="0" smtClean="0">
                <a:solidFill>
                  <a:srgbClr val="0070C0"/>
                </a:solidFill>
              </a:rPr>
              <a:t>ενδοθηλιακών κυττάρων </a:t>
            </a:r>
            <a:r>
              <a:rPr lang="el-GR" sz="1600" dirty="0" smtClean="0"/>
              <a:t>(μόρια κυτταρική προσκόλλησης)</a:t>
            </a:r>
            <a:endParaRPr lang="en-US" sz="16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l-GR" sz="1600" dirty="0" smtClean="0"/>
              <a:t>Ενεργοποίηση </a:t>
            </a:r>
            <a:r>
              <a:rPr lang="el-GR" sz="1600" dirty="0" err="1" smtClean="0"/>
              <a:t>κερατινοκυττάρων</a:t>
            </a:r>
            <a:r>
              <a:rPr lang="el-GR" sz="1600" dirty="0" smtClean="0"/>
              <a:t> (</a:t>
            </a:r>
            <a:r>
              <a:rPr lang="el-GR" sz="1600" dirty="0" smtClean="0">
                <a:solidFill>
                  <a:srgbClr val="0070C0"/>
                </a:solidFill>
              </a:rPr>
              <a:t>επαγωγή </a:t>
            </a:r>
            <a:r>
              <a:rPr lang="en-US" sz="1600" dirty="0" smtClean="0">
                <a:solidFill>
                  <a:srgbClr val="0070C0"/>
                </a:solidFill>
              </a:rPr>
              <a:t>IL-24</a:t>
            </a:r>
            <a:r>
              <a:rPr lang="en-US" sz="1600" dirty="0" smtClean="0"/>
              <a:t>) </a:t>
            </a:r>
            <a:r>
              <a:rPr lang="el-GR" sz="1600" dirty="0" smtClean="0"/>
              <a:t> (ψωρίαση)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l-GR" sz="1600" dirty="0" smtClean="0"/>
              <a:t>Επαγωγή </a:t>
            </a:r>
            <a:r>
              <a:rPr lang="el-GR" sz="1600" dirty="0" err="1" smtClean="0"/>
              <a:t>χημειοκινών</a:t>
            </a:r>
            <a:r>
              <a:rPr lang="el-GR" sz="1600" dirty="0" smtClean="0"/>
              <a:t> (</a:t>
            </a:r>
            <a:r>
              <a:rPr lang="en-US" sz="1600" dirty="0" smtClean="0"/>
              <a:t>CXCL8, CCL2/5</a:t>
            </a:r>
            <a:r>
              <a:rPr lang="el-GR" sz="1600" dirty="0" smtClean="0"/>
              <a:t>, </a:t>
            </a:r>
            <a:r>
              <a:rPr lang="en-US" sz="1600" dirty="0">
                <a:solidFill>
                  <a:srgbClr val="0070C0"/>
                </a:solidFill>
              </a:rPr>
              <a:t>CCR7/CCL19</a:t>
            </a:r>
            <a:r>
              <a:rPr lang="en-US" sz="1600" dirty="0"/>
              <a:t>)</a:t>
            </a:r>
            <a:endParaRPr lang="en-US" sz="16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l-GR" sz="1600" dirty="0" smtClean="0"/>
              <a:t>Διαφοροποίηση </a:t>
            </a:r>
            <a:r>
              <a:rPr lang="el-GR" sz="1600" dirty="0" err="1" smtClean="0">
                <a:solidFill>
                  <a:srgbClr val="0070C0"/>
                </a:solidFill>
              </a:rPr>
              <a:t>δενδριτικών</a:t>
            </a:r>
            <a:r>
              <a:rPr lang="el-GR" sz="1600" dirty="0" smtClean="0">
                <a:solidFill>
                  <a:srgbClr val="0070C0"/>
                </a:solidFill>
              </a:rPr>
              <a:t> κυττάρων </a:t>
            </a:r>
            <a:r>
              <a:rPr lang="el-GR" sz="1600" dirty="0" smtClean="0"/>
              <a:t>(↑ </a:t>
            </a:r>
            <a:r>
              <a:rPr lang="el-GR" sz="1600" dirty="0" err="1" smtClean="0"/>
              <a:t>αντιγονοπαρουσίαση</a:t>
            </a:r>
            <a:r>
              <a:rPr lang="el-GR" sz="1600" dirty="0" smtClean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l-GR" sz="1600" dirty="0" smtClean="0"/>
              <a:t>Νέο-</a:t>
            </a:r>
            <a:r>
              <a:rPr lang="el-GR" sz="1600" dirty="0" err="1" smtClean="0"/>
              <a:t>αγγείωση</a:t>
            </a:r>
            <a:r>
              <a:rPr lang="el-GR" sz="1600" dirty="0" smtClean="0"/>
              <a:t> (</a:t>
            </a:r>
            <a:r>
              <a:rPr lang="en-US" sz="1600" dirty="0" smtClean="0"/>
              <a:t>VEGF)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ü"/>
            </a:pPr>
            <a:r>
              <a:rPr lang="el-GR" sz="1600" dirty="0" smtClean="0"/>
              <a:t>Διαφοροποίηση/ενεργοποίηση </a:t>
            </a:r>
            <a:r>
              <a:rPr lang="el-GR" sz="1600" dirty="0" err="1" smtClean="0"/>
              <a:t>οστεοκλαστών</a:t>
            </a:r>
            <a:r>
              <a:rPr lang="el-GR" sz="1600" dirty="0" smtClean="0"/>
              <a:t> (↑ </a:t>
            </a:r>
            <a:r>
              <a:rPr lang="en-US" sz="1600" dirty="0" smtClean="0">
                <a:solidFill>
                  <a:srgbClr val="0070C0"/>
                </a:solidFill>
              </a:rPr>
              <a:t>RANK-ligand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90" y="890008"/>
            <a:ext cx="5200650" cy="2715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56" y="6410390"/>
            <a:ext cx="896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 err="1" smtClean="0">
                <a:latin typeface="Arial"/>
                <a:cs typeface="Arial"/>
              </a:rPr>
              <a:t>Moelants</a:t>
            </a:r>
            <a:r>
              <a:rPr lang="de-DE" sz="1000" dirty="0" smtClean="0">
                <a:latin typeface="Arial"/>
                <a:cs typeface="Arial"/>
              </a:rPr>
              <a:t> EA, et al. </a:t>
            </a:r>
            <a:r>
              <a:rPr lang="de-DE" sz="1000" dirty="0" err="1" smtClean="0">
                <a:latin typeface="Arial"/>
                <a:cs typeface="Arial"/>
              </a:rPr>
              <a:t>Immunol</a:t>
            </a:r>
            <a:r>
              <a:rPr lang="de-DE" sz="1000" dirty="0" smtClean="0">
                <a:latin typeface="Arial"/>
                <a:cs typeface="Arial"/>
              </a:rPr>
              <a:t> </a:t>
            </a:r>
            <a:r>
              <a:rPr lang="de-DE" sz="1000" dirty="0" err="1" smtClean="0">
                <a:latin typeface="Arial"/>
                <a:cs typeface="Arial"/>
              </a:rPr>
              <a:t>Cell</a:t>
            </a:r>
            <a:r>
              <a:rPr lang="de-DE" sz="1000" dirty="0" smtClean="0">
                <a:latin typeface="Arial"/>
                <a:cs typeface="Arial"/>
              </a:rPr>
              <a:t> </a:t>
            </a:r>
            <a:r>
              <a:rPr lang="de-DE" sz="1000" dirty="0" err="1" smtClean="0">
                <a:latin typeface="Arial"/>
                <a:cs typeface="Arial"/>
              </a:rPr>
              <a:t>Biol</a:t>
            </a:r>
            <a:r>
              <a:rPr lang="de-DE" sz="1000" dirty="0" smtClean="0">
                <a:latin typeface="Arial"/>
                <a:cs typeface="Arial"/>
              </a:rPr>
              <a:t>. 2013; 91: 393-401; Feldmann M. </a:t>
            </a:r>
            <a:r>
              <a:rPr lang="de-DE" sz="1000" dirty="0" err="1" smtClean="0">
                <a:latin typeface="Arial"/>
                <a:cs typeface="Arial"/>
              </a:rPr>
              <a:t>Nat</a:t>
            </a:r>
            <a:r>
              <a:rPr lang="de-DE" sz="1000" dirty="0" smtClean="0">
                <a:latin typeface="Arial"/>
                <a:cs typeface="Arial"/>
              </a:rPr>
              <a:t> </a:t>
            </a:r>
            <a:r>
              <a:rPr lang="de-DE" sz="1000" dirty="0" err="1" smtClean="0">
                <a:latin typeface="Arial"/>
                <a:cs typeface="Arial"/>
              </a:rPr>
              <a:t>Rev</a:t>
            </a:r>
            <a:r>
              <a:rPr lang="de-DE" sz="1000" dirty="0" smtClean="0">
                <a:latin typeface="Arial"/>
                <a:cs typeface="Arial"/>
              </a:rPr>
              <a:t> </a:t>
            </a:r>
            <a:r>
              <a:rPr lang="de-DE" sz="1000" dirty="0" err="1" smtClean="0">
                <a:latin typeface="Arial"/>
                <a:cs typeface="Arial"/>
              </a:rPr>
              <a:t>Immunol</a:t>
            </a:r>
            <a:r>
              <a:rPr lang="de-DE" sz="1000" dirty="0" smtClean="0">
                <a:latin typeface="Arial"/>
                <a:cs typeface="Arial"/>
              </a:rPr>
              <a:t>. 2002; 2: 364-71; Schottelius AJ, et al. </a:t>
            </a:r>
            <a:r>
              <a:rPr lang="it-IT" sz="1000" dirty="0" err="1" smtClean="0">
                <a:latin typeface="Arial"/>
                <a:cs typeface="Arial"/>
              </a:rPr>
              <a:t>Exp</a:t>
            </a:r>
            <a:r>
              <a:rPr lang="it-IT" sz="1000" dirty="0" smtClean="0">
                <a:latin typeface="Arial"/>
                <a:cs typeface="Arial"/>
              </a:rPr>
              <a:t> </a:t>
            </a:r>
            <a:r>
              <a:rPr lang="it-IT" sz="1000" dirty="0" err="1" smtClean="0">
                <a:latin typeface="Arial"/>
                <a:cs typeface="Arial"/>
              </a:rPr>
              <a:t>Dermatol</a:t>
            </a:r>
            <a:r>
              <a:rPr lang="it-IT" sz="1000" dirty="0" smtClean="0">
                <a:latin typeface="Arial"/>
                <a:cs typeface="Arial"/>
              </a:rPr>
              <a:t>. 2004; 13: 193-222; </a:t>
            </a:r>
            <a:r>
              <a:rPr lang="it-IT" sz="1000" dirty="0" err="1" smtClean="0">
                <a:latin typeface="Arial"/>
                <a:cs typeface="Arial"/>
              </a:rPr>
              <a:t>Blüml</a:t>
            </a:r>
            <a:r>
              <a:rPr lang="it-IT" sz="1000" dirty="0" smtClean="0">
                <a:latin typeface="Arial"/>
                <a:cs typeface="Arial"/>
              </a:rPr>
              <a:t> </a:t>
            </a:r>
            <a:r>
              <a:rPr lang="it-IT" sz="1000" dirty="0" err="1" smtClean="0">
                <a:latin typeface="Arial"/>
                <a:cs typeface="Arial"/>
              </a:rPr>
              <a:t>S</a:t>
            </a:r>
            <a:r>
              <a:rPr lang="it-IT" sz="1000" dirty="0" smtClean="0">
                <a:latin typeface="Arial"/>
                <a:cs typeface="Arial"/>
              </a:rPr>
              <a:t>, et al. </a:t>
            </a:r>
            <a:r>
              <a:rPr lang="de-DE" sz="1000" dirty="0" err="1" smtClean="0">
                <a:latin typeface="Arial"/>
                <a:cs typeface="Arial"/>
              </a:rPr>
              <a:t>Int</a:t>
            </a:r>
            <a:r>
              <a:rPr lang="de-DE" sz="1000" dirty="0" smtClean="0">
                <a:latin typeface="Arial"/>
                <a:cs typeface="Arial"/>
              </a:rPr>
              <a:t> </a:t>
            </a:r>
            <a:r>
              <a:rPr lang="de-DE" sz="1000" dirty="0" err="1" smtClean="0">
                <a:latin typeface="Arial"/>
                <a:cs typeface="Arial"/>
              </a:rPr>
              <a:t>Immunol</a:t>
            </a:r>
            <a:r>
              <a:rPr lang="de-DE" sz="1000" dirty="0" smtClean="0">
                <a:latin typeface="Arial"/>
                <a:cs typeface="Arial"/>
              </a:rPr>
              <a:t>. 2012; 24: 275-81</a:t>
            </a:r>
            <a:r>
              <a:rPr lang="el-GR" sz="1000" dirty="0" smtClean="0">
                <a:latin typeface="Arial"/>
                <a:cs typeface="Arial"/>
              </a:rPr>
              <a:t>; </a:t>
            </a:r>
            <a:r>
              <a:rPr lang="en-US" sz="1000" dirty="0" err="1" smtClean="0">
                <a:latin typeface="Arial"/>
                <a:cs typeface="Arial"/>
              </a:rPr>
              <a:t>Kumari</a:t>
            </a:r>
            <a:r>
              <a:rPr lang="en-US" sz="1000" dirty="0" smtClean="0">
                <a:latin typeface="Arial"/>
                <a:cs typeface="Arial"/>
              </a:rPr>
              <a:t> S, et al. Immunity. 2013; 39: 899-911;</a:t>
            </a:r>
            <a:r>
              <a:rPr lang="el-GR" sz="1000" dirty="0" smtClean="0">
                <a:latin typeface="Arial"/>
                <a:cs typeface="Arial"/>
              </a:rPr>
              <a:t> </a:t>
            </a:r>
            <a:r>
              <a:rPr lang="en-US" sz="1000" dirty="0" smtClean="0">
                <a:latin typeface="Arial"/>
                <a:cs typeface="Arial"/>
              </a:rPr>
              <a:t>Bose F, et al. </a:t>
            </a:r>
            <a:r>
              <a:rPr lang="is-IS" sz="1000" dirty="0" smtClean="0">
                <a:latin typeface="Arial"/>
                <a:cs typeface="Arial"/>
              </a:rPr>
              <a:t>Am J Pathol. 2013; 183: 413-21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92140" y="2512785"/>
            <a:ext cx="265634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0" indent="-190500">
              <a:buFont typeface="Arial" charset="0"/>
              <a:buChar char="•"/>
            </a:pPr>
            <a:r>
              <a:rPr lang="el-GR" sz="13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Σημαντικός ο ρόλος του </a:t>
            </a:r>
            <a:r>
              <a:rPr lang="el-GR" sz="1300" b="1" i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μεμβρανικού</a:t>
            </a:r>
            <a:r>
              <a:rPr lang="el-GR" sz="1300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00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TNF</a:t>
            </a:r>
          </a:p>
          <a:p>
            <a:pPr marL="190500" indent="-190500">
              <a:buFont typeface="Arial" charset="0"/>
              <a:buChar char="•"/>
            </a:pPr>
            <a:endParaRPr lang="el-GR" sz="1300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pPr marL="190500" indent="-190500">
              <a:buFont typeface="Arial" charset="0"/>
              <a:buChar char="•"/>
            </a:pPr>
            <a:r>
              <a:rPr lang="el-GR" sz="13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Εξίσου σημαντικός ο</a:t>
            </a:r>
            <a:r>
              <a:rPr lang="en-US" sz="13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00" b="1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TNF-RII</a:t>
            </a:r>
            <a:r>
              <a:rPr lang="el-GR" sz="13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με τον </a:t>
            </a:r>
            <a:r>
              <a:rPr lang="en-US" sz="1300" b="1" i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TNF-RI</a:t>
            </a:r>
            <a:endParaRPr lang="en-US" sz="1300" b="1" i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2889" y="3189894"/>
            <a:ext cx="992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IL-24 (</a:t>
            </a:r>
            <a:r>
              <a:rPr lang="en-US" sz="1200" dirty="0" err="1" smtClean="0"/>
              <a:t>Pso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622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1271"/>
            <a:ext cx="7886700" cy="826365"/>
          </a:xfrm>
        </p:spPr>
        <p:txBody>
          <a:bodyPr>
            <a:no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Ο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TNF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απενεργοποιεί τα ρυθμιστικά Τ-κύτταρα. </a:t>
            </a:r>
            <a:br>
              <a:rPr lang="el-GR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Επαναφορά με 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anti-TNF </a:t>
            </a:r>
            <a:r>
              <a:rPr lang="el-GR" sz="2400" b="1" dirty="0" smtClean="0">
                <a:solidFill>
                  <a:srgbClr val="C00000"/>
                </a:solidFill>
                <a:latin typeface="+mn-lt"/>
              </a:rPr>
              <a:t>θεραπεία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991590"/>
            <a:ext cx="4064000" cy="3286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814" y="2258291"/>
            <a:ext cx="4623740" cy="2563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1381" y="2230581"/>
            <a:ext cx="1773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Tregs</a:t>
            </a:r>
            <a:r>
              <a:rPr lang="en-US" sz="11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(peripheral blood)</a:t>
            </a:r>
            <a:endParaRPr lang="en-US" sz="11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66" y="6354970"/>
            <a:ext cx="8962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 err="1" smtClean="0">
                <a:latin typeface="Arial"/>
                <a:cs typeface="Arial"/>
              </a:rPr>
              <a:t>Bromberg</a:t>
            </a:r>
            <a:r>
              <a:rPr lang="de-DE" sz="1000" dirty="0" smtClean="0">
                <a:latin typeface="Arial"/>
                <a:cs typeface="Arial"/>
              </a:rPr>
              <a:t> J. </a:t>
            </a:r>
            <a:r>
              <a:rPr lang="is-IS" sz="1000" dirty="0" smtClean="0">
                <a:latin typeface="Arial"/>
                <a:cs typeface="Arial"/>
              </a:rPr>
              <a:t>Nat Med. 2013; 19: 269-70; Nie H, et al. Nat Med. 2013; 19: 322-8; </a:t>
            </a:r>
            <a:r>
              <a:rPr lang="en-US" sz="1000" dirty="0" smtClean="0">
                <a:latin typeface="Arial"/>
                <a:cs typeface="Arial"/>
              </a:rPr>
              <a:t>Nguyen DX, et al. </a:t>
            </a:r>
            <a:r>
              <a:rPr lang="is-IS" sz="1000" dirty="0" smtClean="0">
                <a:latin typeface="Arial"/>
                <a:cs typeface="Arial"/>
              </a:rPr>
              <a:t>J Exp Med. 2016; 213: 1241-53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5140036"/>
            <a:ext cx="4253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</a:rPr>
              <a:t>Σημαντικός ρόλος του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TNF-RII </a:t>
            </a:r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</a:rPr>
              <a:t>στα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1600" baseline="-25000" dirty="0" err="1" smtClean="0">
                <a:solidFill>
                  <a:schemeClr val="accent6">
                    <a:lumMod val="75000"/>
                  </a:schemeClr>
                </a:solidFill>
              </a:rPr>
              <a:t>Regs</a:t>
            </a:r>
            <a:endParaRPr lang="en-US" sz="160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869</TotalTime>
  <Words>2496</Words>
  <Application>Microsoft Macintosh PowerPoint</Application>
  <PresentationFormat>On-screen Show (4:3)</PresentationFormat>
  <Paragraphs>213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Calibri Light</vt:lpstr>
      <vt:lpstr>Courier New</vt:lpstr>
      <vt:lpstr>Mangal</vt:lpstr>
      <vt:lpstr>Wingdings</vt:lpstr>
      <vt:lpstr>Arial</vt:lpstr>
      <vt:lpstr>Office Theme</vt:lpstr>
      <vt:lpstr>Ο ρόλος των κυτταροκινών στην ανάπτυξη αυτοανοσίας:  TNFa, IL-6, IL-17, IL12-23, IL-1</vt:lpstr>
      <vt:lpstr>Μια γρήγορη υπενθύμιση…</vt:lpstr>
      <vt:lpstr>Περίγραμμα</vt:lpstr>
      <vt:lpstr>TNF (tumor necrosis factor)</vt:lpstr>
      <vt:lpstr>TNF/TNFR και αυτοάνοσες φλεγμονώδεις αρθρίτιδες (RA, PsA/SpA)</vt:lpstr>
      <vt:lpstr>(Υπερ)έκφραση του TNF/TNFR οδηγεί σε ανάπτυξη αυτοανοσίας</vt:lpstr>
      <vt:lpstr>In vivo ενδείξεις για τον ρόλο του TNF/TNF-R στην παθογένεια της ψωρίασης</vt:lpstr>
      <vt:lpstr>Πώς προκαλεί ο TNF αυτοανοσία και φλεγμονή;</vt:lpstr>
      <vt:lpstr>Ο TNF απενεργοποιεί τα ρυθμιστικά Τ-κύτταρα.  Επαναφορά με anti-TNF θεραπεία</vt:lpstr>
      <vt:lpstr>PowerPoint Presentation</vt:lpstr>
      <vt:lpstr>PowerPoint Presentation</vt:lpstr>
      <vt:lpstr>PowerPoint Presentation</vt:lpstr>
      <vt:lpstr>PowerPoint Presentation</vt:lpstr>
      <vt:lpstr>Διακριτός ρόλος της IL-1 στην παθογένεια της ΡΑ:  οστικές διαβρώσεις και καταστροφή του χόνδρου</vt:lpstr>
      <vt:lpstr>NLRP3 φλεγμονόσωμα και ΣΕΛ</vt:lpstr>
      <vt:lpstr>IL-1β και παθογένεια της πολλαπλής σκλήρυνσης</vt:lpstr>
      <vt:lpstr>IL-1β και παθογένεια της πολλαπλής σκλήρυνσης</vt:lpstr>
      <vt:lpstr>Interleukin-6 (IL-6): πλειοτρόπος δράση</vt:lpstr>
      <vt:lpstr>Σηματοδότηση της IL-6</vt:lpstr>
      <vt:lpstr>Αυξημένα επίπεδα IL-6 και αυξημένη σηματοδότηση (pSTAT3) σε ασθενείς με ΡΑ</vt:lpstr>
      <vt:lpstr>Πώς προκαλεί αυτοανοσία η IL-6;</vt:lpstr>
      <vt:lpstr>Θεραπεία με αναστολέα του IL-6R (tocilizumab) αυξάνει την αναλογία TREG:Th17 κυττάρων και μειώνει τα TFH κύτταρα στη ΡΑ</vt:lpstr>
      <vt:lpstr>IL-6 και παθογένεση του ΣΕΛ</vt:lpstr>
      <vt:lpstr>PowerPoint Presentation</vt:lpstr>
      <vt:lpstr>PowerPoint Presentation</vt:lpstr>
      <vt:lpstr>IL-23/IL-17: παρόμοια – αλλά όχι ίδια – σηματοδοτικά μονοπάτια</vt:lpstr>
      <vt:lpstr>IL-23/17 και παθογένεια της ψωρίασης/ψωριασικής αρθρίτιδας</vt:lpstr>
      <vt:lpstr>IL-23/17 και παθογένεια της ψωρίασης/ψωριασικής αρθρίτιδας</vt:lpstr>
      <vt:lpstr>Σπονδυλαρθροπάθεια (πειραματικό πρότυπο):  IL-23R εκφράζεται σε Τ-κύτταρα στις ενθέσεις και προάγει την παραγωγή IL-17</vt:lpstr>
      <vt:lpstr>IL-23/17 και αυτοανοσία στο ΚΝΣ</vt:lpstr>
      <vt:lpstr>IL-23/17 και αυτοανοσία: αδιευκρίνιστα σημεία…</vt:lpstr>
      <vt:lpstr>Συμπεράσματα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 ρόλος των κυτταροκινών στην ανάπτυξη αυτοανοσίας:  TNFa, IL-6, IL-17, IL12-23, IL-1</dc:title>
  <dc:creator>George Bertsias</dc:creator>
  <cp:lastModifiedBy>George Bertsias</cp:lastModifiedBy>
  <cp:revision>109</cp:revision>
  <cp:lastPrinted>2017-10-06T16:19:10Z</cp:lastPrinted>
  <dcterms:created xsi:type="dcterms:W3CDTF">2017-10-06T11:06:05Z</dcterms:created>
  <dcterms:modified xsi:type="dcterms:W3CDTF">2017-10-07T11:05:16Z</dcterms:modified>
</cp:coreProperties>
</file>