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5" r:id="rId8"/>
    <p:sldId id="263" r:id="rId9"/>
    <p:sldId id="264" r:id="rId10"/>
    <p:sldId id="272" r:id="rId11"/>
    <p:sldId id="273" r:id="rId12"/>
    <p:sldId id="274" r:id="rId13"/>
    <p:sldId id="276" r:id="rId14"/>
    <p:sldId id="284" r:id="rId15"/>
    <p:sldId id="266" r:id="rId16"/>
    <p:sldId id="268" r:id="rId17"/>
    <p:sldId id="267" r:id="rId18"/>
    <p:sldId id="269" r:id="rId19"/>
    <p:sldId id="270" r:id="rId20"/>
    <p:sldId id="271" r:id="rId21"/>
    <p:sldId id="282" r:id="rId22"/>
    <p:sldId id="286" r:id="rId23"/>
    <p:sldId id="277" r:id="rId24"/>
    <p:sldId id="278" r:id="rId25"/>
    <p:sldId id="279" r:id="rId26"/>
    <p:sldId id="285" r:id="rId27"/>
    <p:sldId id="280" r:id="rId28"/>
    <p:sldId id="283" r:id="rId29"/>
    <p:sldId id="281" r:id="rId30"/>
    <p:sldId id="275" r:id="rId31"/>
    <p:sldId id="257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2" autoAdjust="0"/>
    <p:restoredTop sz="94660"/>
  </p:normalViewPr>
  <p:slideViewPr>
    <p:cSldViewPr snapToGrid="0">
      <p:cViewPr>
        <p:scale>
          <a:sx n="99" d="100"/>
          <a:sy n="99" d="100"/>
        </p:scale>
        <p:origin x="-1896" y="-4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5967-AD19-431C-9036-FD86E5784302}" type="datetimeFigureOut">
              <a:rPr lang="el-GR" smtClean="0"/>
              <a:t>10/8/17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4F8F-BD4B-48F1-8178-1505148D3F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615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5967-AD19-431C-9036-FD86E5784302}" type="datetimeFigureOut">
              <a:rPr lang="el-GR" smtClean="0"/>
              <a:t>10/8/17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4F8F-BD4B-48F1-8178-1505148D3F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790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5967-AD19-431C-9036-FD86E5784302}" type="datetimeFigureOut">
              <a:rPr lang="el-GR" smtClean="0"/>
              <a:t>10/8/17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4F8F-BD4B-48F1-8178-1505148D3F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577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5967-AD19-431C-9036-FD86E5784302}" type="datetimeFigureOut">
              <a:rPr lang="el-GR" smtClean="0"/>
              <a:t>10/8/17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4F8F-BD4B-48F1-8178-1505148D3F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177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5967-AD19-431C-9036-FD86E5784302}" type="datetimeFigureOut">
              <a:rPr lang="el-GR" smtClean="0"/>
              <a:t>10/8/17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4F8F-BD4B-48F1-8178-1505148D3F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185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5967-AD19-431C-9036-FD86E5784302}" type="datetimeFigureOut">
              <a:rPr lang="el-GR" smtClean="0"/>
              <a:t>10/8/17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4F8F-BD4B-48F1-8178-1505148D3F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37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5967-AD19-431C-9036-FD86E5784302}" type="datetimeFigureOut">
              <a:rPr lang="el-GR" smtClean="0"/>
              <a:t>10/8/17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4F8F-BD4B-48F1-8178-1505148D3F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148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5967-AD19-431C-9036-FD86E5784302}" type="datetimeFigureOut">
              <a:rPr lang="el-GR" smtClean="0"/>
              <a:t>10/8/17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4F8F-BD4B-48F1-8178-1505148D3F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0363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5967-AD19-431C-9036-FD86E5784302}" type="datetimeFigureOut">
              <a:rPr lang="el-GR" smtClean="0"/>
              <a:t>10/8/17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4F8F-BD4B-48F1-8178-1505148D3F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7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5967-AD19-431C-9036-FD86E5784302}" type="datetimeFigureOut">
              <a:rPr lang="el-GR" smtClean="0"/>
              <a:t>10/8/17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4F8F-BD4B-48F1-8178-1505148D3F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56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5967-AD19-431C-9036-FD86E5784302}" type="datetimeFigureOut">
              <a:rPr lang="el-GR" smtClean="0"/>
              <a:t>10/8/17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04F8F-BD4B-48F1-8178-1505148D3F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742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B5967-AD19-431C-9036-FD86E5784302}" type="datetimeFigureOut">
              <a:rPr lang="el-GR" smtClean="0"/>
              <a:t>10/8/17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04F8F-BD4B-48F1-8178-1505148D3F4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901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hyperlink" Target="https://www.ncbi.nlm.nih.gov/pubmed/2704049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hyperlink" Target="https://www.ncbi.nlm.nih.gov/pubmed/2728275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hyperlink" Target="https://www.ncbi.nlm.nih.gov/pmc/articles/PMC5360573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s://www.ncbi.nlm.nih.gov/pubmed/232613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70" y="1435642"/>
            <a:ext cx="4016556" cy="39927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6973" y="502276"/>
            <a:ext cx="6065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“</a:t>
            </a:r>
            <a:r>
              <a:rPr lang="en-GB" sz="3200" b="1" u="sng" dirty="0" err="1" smtClean="0"/>
              <a:t>Omics</a:t>
            </a:r>
            <a:r>
              <a:rPr lang="en-GB" sz="3200" b="1" u="sng" dirty="0" smtClean="0"/>
              <a:t>” </a:t>
            </a:r>
            <a:r>
              <a:rPr lang="el-GR" sz="3200" b="1" u="sng" dirty="0" smtClean="0"/>
              <a:t>σε αυτοάνοσα νοσήματα</a:t>
            </a:r>
            <a:endParaRPr lang="el-GR" sz="32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396248" y="5885645"/>
            <a:ext cx="310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Aggelos</a:t>
            </a:r>
            <a:r>
              <a:rPr lang="en-US" sz="2000" dirty="0" smtClean="0"/>
              <a:t> </a:t>
            </a:r>
            <a:r>
              <a:rPr lang="en-US" sz="2000" dirty="0" err="1" smtClean="0"/>
              <a:t>Banos</a:t>
            </a:r>
            <a:r>
              <a:rPr lang="el-GR" sz="2000" dirty="0" smtClean="0"/>
              <a:t>, </a:t>
            </a:r>
            <a:r>
              <a:rPr lang="en-GB" sz="2000" dirty="0" smtClean="0"/>
              <a:t>PhD  </a:t>
            </a:r>
            <a:r>
              <a:rPr lang="en-GB" sz="2000" dirty="0" err="1" smtClean="0"/>
              <a:t>Herakleion</a:t>
            </a:r>
            <a:r>
              <a:rPr lang="en-GB" sz="2000" dirty="0" smtClean="0"/>
              <a:t>, Crete, 08.10.17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101443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5303" y="171466"/>
            <a:ext cx="2168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2</a:t>
            </a:r>
            <a:r>
              <a:rPr lang="el-GR" sz="2400" b="1" u="sng" dirty="0" smtClean="0"/>
              <a:t>.</a:t>
            </a:r>
            <a:r>
              <a:rPr lang="en-GB" sz="2400" b="1" u="sng" dirty="0" smtClean="0"/>
              <a:t> </a:t>
            </a:r>
            <a:r>
              <a:rPr lang="en-GB" sz="2400" b="1" u="sng" dirty="0" err="1" smtClean="0"/>
              <a:t>Epigenomics</a:t>
            </a:r>
            <a:endParaRPr lang="el-GR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51489" y="4625968"/>
            <a:ext cx="81741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b="1" dirty="0" smtClean="0"/>
              <a:t>Επιγενετικές ονομάζονται οι αλλαγές που δεν μεταβάλλουν απευθείας την αλληλουχία του </a:t>
            </a:r>
            <a:r>
              <a:rPr lang="en-GB" b="1" dirty="0" smtClean="0"/>
              <a:t>DNA </a:t>
            </a:r>
            <a:r>
              <a:rPr lang="el-GR" b="1" dirty="0" smtClean="0"/>
              <a:t>αλλά δρουν στο επίπεδο της ρύθμισης της έκφρασης του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smtClean="0"/>
              <a:t>Fine Tuning 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smtClean="0"/>
              <a:t>DNA methylation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smtClean="0"/>
              <a:t>Histone modifications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smtClean="0"/>
              <a:t>Transcription factors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 smtClean="0"/>
              <a:t>Non-coding genome</a:t>
            </a:r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341" y="730842"/>
            <a:ext cx="6014189" cy="389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73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thumb/8/80/Transcription_Factors.svg/2000px-Transcription_Factor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4" y="611029"/>
            <a:ext cx="9033766" cy="490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95303" y="171466"/>
            <a:ext cx="2168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2</a:t>
            </a:r>
            <a:r>
              <a:rPr lang="el-GR" sz="2400" b="1" u="sng" dirty="0" smtClean="0"/>
              <a:t>.</a:t>
            </a:r>
            <a:r>
              <a:rPr lang="en-GB" sz="2400" b="1" u="sng" dirty="0" smtClean="0"/>
              <a:t> </a:t>
            </a:r>
            <a:r>
              <a:rPr lang="en-GB" sz="2400" b="1" u="sng" dirty="0" err="1" smtClean="0"/>
              <a:t>Epigenomics</a:t>
            </a:r>
            <a:endParaRPr lang="el-GR" sz="24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87129" y="5512090"/>
            <a:ext cx="8679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Διαμερισματοποίηση της χρωματίνης στο πυρήνα σε ενεργές (παράγουν μετάγραφα) και ανενεργές (σιωπηλές-συμπυκνωμένες περιοχές) με βάση τις ανάγκες του κυττάρου να αποκρίνεται σε διαφορετικά ερεθίσματα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4191223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1135" y="0"/>
            <a:ext cx="4529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2</a:t>
            </a:r>
            <a:r>
              <a:rPr lang="el-GR" sz="2400" b="1" u="sng" dirty="0" smtClean="0"/>
              <a:t>.</a:t>
            </a:r>
            <a:r>
              <a:rPr lang="en-GB" sz="2400" b="1" u="sng" dirty="0" smtClean="0"/>
              <a:t> </a:t>
            </a:r>
            <a:r>
              <a:rPr lang="en-GB" sz="2400" b="1" u="sng" dirty="0" err="1" smtClean="0"/>
              <a:t>Epigenomics</a:t>
            </a:r>
            <a:r>
              <a:rPr lang="el-GR" sz="2400" b="1" u="sng" dirty="0" smtClean="0"/>
              <a:t> - </a:t>
            </a:r>
            <a:r>
              <a:rPr lang="en-GB" sz="2400" b="1" u="sng" dirty="0" err="1" smtClean="0"/>
              <a:t>Methylomics</a:t>
            </a:r>
            <a:endParaRPr lang="el-GR" sz="24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036025" y="3621327"/>
            <a:ext cx="6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OR</a:t>
            </a:r>
            <a:endParaRPr lang="el-GR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5" y="508453"/>
            <a:ext cx="5188505" cy="51885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11139" y="967565"/>
            <a:ext cx="33821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b="1" dirty="0" smtClean="0"/>
              <a:t>Methyl-</a:t>
            </a:r>
            <a:r>
              <a:rPr lang="en-GB" b="1" dirty="0" err="1" smtClean="0"/>
              <a:t>seq</a:t>
            </a:r>
            <a:r>
              <a:rPr lang="en-GB" b="1" dirty="0" smtClean="0"/>
              <a:t>:</a:t>
            </a:r>
            <a:r>
              <a:rPr lang="en-GB" dirty="0" smtClean="0"/>
              <a:t> </a:t>
            </a:r>
            <a:r>
              <a:rPr lang="el-GR" dirty="0" smtClean="0"/>
              <a:t>Καταγραφή των θέσεων μεθυλίωσης του </a:t>
            </a:r>
            <a:r>
              <a:rPr lang="en-GB" dirty="0" smtClean="0"/>
              <a:t>DNA</a:t>
            </a:r>
            <a:r>
              <a:rPr lang="en-US" dirty="0" smtClean="0"/>
              <a:t> </a:t>
            </a:r>
            <a:r>
              <a:rPr lang="el-GR" dirty="0" smtClean="0"/>
              <a:t>σε όλο το γονιδίωμα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 smtClean="0"/>
              <a:t>Συσχέτιση με την έκφραση των γονιδίων σε παθολογικές καταστάσεις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b="1" dirty="0" smtClean="0"/>
              <a:t>Στόχος</a:t>
            </a:r>
            <a:r>
              <a:rPr lang="en-GB" b="1" dirty="0" smtClean="0"/>
              <a:t>:</a:t>
            </a:r>
            <a:r>
              <a:rPr lang="el-GR" dirty="0" smtClean="0"/>
              <a:t> Καταγραφή διαφορικής μεθυλίωσης σε παθολογικές καταστάσεις</a:t>
            </a:r>
            <a:endParaRPr lang="el-GR" dirty="0"/>
          </a:p>
        </p:txBody>
      </p:sp>
      <p:pic>
        <p:nvPicPr>
          <p:cNvPr id="9" name="Picture 4" descr="https://www.elitenetzwerk.bayern.de/uploads/tx_templavoila/Forschungsbericht_Epicombing_Zillner_figur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" b="14947"/>
          <a:stretch/>
        </p:blipFill>
        <p:spPr bwMode="auto">
          <a:xfrm>
            <a:off x="3742204" y="4908584"/>
            <a:ext cx="5363303" cy="194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792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9"/>
          <a:stretch/>
        </p:blipFill>
        <p:spPr>
          <a:xfrm>
            <a:off x="284540" y="838579"/>
            <a:ext cx="7301971" cy="1774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04"/>
          <a:stretch/>
        </p:blipFill>
        <p:spPr>
          <a:xfrm>
            <a:off x="284540" y="2612788"/>
            <a:ext cx="7301971" cy="33072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04532" y="7582"/>
            <a:ext cx="4529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2</a:t>
            </a:r>
            <a:r>
              <a:rPr lang="el-GR" sz="2400" b="1" u="sng" dirty="0" smtClean="0"/>
              <a:t>.</a:t>
            </a:r>
            <a:r>
              <a:rPr lang="en-GB" sz="2400" b="1" u="sng" dirty="0" smtClean="0"/>
              <a:t> </a:t>
            </a:r>
            <a:r>
              <a:rPr lang="en-GB" sz="2400" b="1" u="sng" dirty="0" err="1" smtClean="0"/>
              <a:t>Epigenomics</a:t>
            </a:r>
            <a:r>
              <a:rPr lang="el-GR" sz="2400" b="1" u="sng" dirty="0" smtClean="0"/>
              <a:t> – </a:t>
            </a:r>
            <a:r>
              <a:rPr lang="en-GB" sz="2400" b="1" u="sng" dirty="0" err="1" smtClean="0"/>
              <a:t>Methylomics</a:t>
            </a:r>
            <a:endParaRPr lang="en-GB" sz="2400" b="1" u="sng" dirty="0" smtClean="0"/>
          </a:p>
          <a:p>
            <a:pPr algn="ctr"/>
            <a:r>
              <a:rPr lang="el-GR" sz="2400" b="1" dirty="0" smtClean="0"/>
              <a:t>Κλινική Σημασία –ΙΦΝΕ</a:t>
            </a:r>
            <a:endParaRPr lang="el-GR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00562" y="5865419"/>
            <a:ext cx="7619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Το πρότυπο του μεθυλίωσης του </a:t>
            </a:r>
            <a:r>
              <a:rPr lang="en-GB" b="1" dirty="0" smtClean="0"/>
              <a:t>DNA </a:t>
            </a:r>
            <a:r>
              <a:rPr lang="el-GR" b="1" dirty="0" smtClean="0"/>
              <a:t>στις ΙΦΝΕ</a:t>
            </a:r>
            <a:r>
              <a:rPr lang="en-GB" b="1" dirty="0" smtClean="0"/>
              <a:t> </a:t>
            </a:r>
            <a:r>
              <a:rPr lang="el-GR" b="1" dirty="0" smtClean="0"/>
              <a:t>καθορίζει τους παθοφυσιολογικούς κυτταρικούς φαινοτύπους</a:t>
            </a:r>
            <a:r>
              <a:rPr lang="en-GB" b="1" dirty="0" smtClean="0"/>
              <a:t> </a:t>
            </a:r>
            <a:endParaRPr lang="el-GR" b="1" dirty="0" smtClean="0"/>
          </a:p>
          <a:p>
            <a:pPr algn="ctr"/>
            <a:r>
              <a:rPr lang="en-GB" b="1" dirty="0" smtClean="0"/>
              <a:t>-&gt; </a:t>
            </a:r>
            <a:r>
              <a:rPr lang="el-GR" b="1" dirty="0" smtClean="0"/>
              <a:t>ΘΕΡΑΠΕΙΑ</a:t>
            </a:r>
            <a:r>
              <a:rPr lang="en-GB" b="1" dirty="0" smtClean="0"/>
              <a:t>: </a:t>
            </a:r>
            <a:r>
              <a:rPr lang="el-GR" b="1" dirty="0" smtClean="0"/>
              <a:t>ΑΝΑΣΤΟΛΕΙΣ ΕΝΖΥΜΩΝ ΠΟΥ ΤΡΟΠΟΠΟΙΟΥΝ ΤΗΝ ΜΕΘΥΛΙΩΣΗ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743301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456" y="1180147"/>
            <a:ext cx="6914930" cy="5002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3807" y="161518"/>
            <a:ext cx="4982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2</a:t>
            </a:r>
            <a:r>
              <a:rPr lang="el-GR" sz="2400" b="1" u="sng" dirty="0" smtClean="0"/>
              <a:t>.</a:t>
            </a:r>
            <a:r>
              <a:rPr lang="en-GB" sz="2400" b="1" u="sng" dirty="0" smtClean="0"/>
              <a:t> </a:t>
            </a:r>
            <a:r>
              <a:rPr lang="en-GB" sz="2400" b="1" u="sng" dirty="0" err="1" smtClean="0"/>
              <a:t>Epigenomics</a:t>
            </a:r>
            <a:r>
              <a:rPr lang="el-GR" sz="2400" b="1" u="sng" dirty="0" smtClean="0"/>
              <a:t> –</a:t>
            </a:r>
            <a:r>
              <a:rPr lang="en-US" sz="2400" b="1" u="sng" dirty="0" smtClean="0"/>
              <a:t> Trained Immunity</a:t>
            </a:r>
            <a:endParaRPr lang="en-GB" sz="2400" b="1" u="sng" dirty="0" smtClean="0"/>
          </a:p>
          <a:p>
            <a:pPr algn="ctr"/>
            <a:r>
              <a:rPr lang="el-GR" sz="2400" b="1" dirty="0" smtClean="0"/>
              <a:t>Κλινική Σημασία 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1186292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8325" y="259753"/>
            <a:ext cx="4938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3</a:t>
            </a:r>
            <a:r>
              <a:rPr lang="el-GR" sz="2400" b="1" u="sng" dirty="0" smtClean="0"/>
              <a:t>.</a:t>
            </a:r>
            <a:r>
              <a:rPr lang="en-GB" sz="2400" b="1" u="sng" dirty="0" smtClean="0"/>
              <a:t> </a:t>
            </a:r>
            <a:r>
              <a:rPr lang="en-GB" sz="2400" b="1" u="sng" dirty="0" err="1" smtClean="0"/>
              <a:t>Transcriptomics</a:t>
            </a:r>
            <a:r>
              <a:rPr lang="en-GB" sz="2400" b="1" u="sng" dirty="0" smtClean="0"/>
              <a:t> – RNA-</a:t>
            </a:r>
            <a:r>
              <a:rPr lang="en-GB" sz="2400" b="1" u="sng" dirty="0" err="1" smtClean="0"/>
              <a:t>seq</a:t>
            </a:r>
            <a:endParaRPr lang="el-GR" sz="24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3188"/>
            <a:ext cx="5715000" cy="5105400"/>
          </a:xfrm>
          <a:prstGeom prst="rect">
            <a:avLst/>
          </a:prstGeom>
        </p:spPr>
      </p:pic>
      <p:pic>
        <p:nvPicPr>
          <p:cNvPr id="6" name="Picture 2" descr="https://bioinf.mpi-inf.mpg.de/protal/TARGID/Fig/CG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748" y="2114494"/>
            <a:ext cx="34671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25338" y="5757613"/>
            <a:ext cx="42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Why bother measuring gene expression??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714629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44501" y="5772458"/>
            <a:ext cx="1744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</a:rPr>
              <a:t>lncRNA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760303" y="5246522"/>
            <a:ext cx="0" cy="641384"/>
          </a:xfrm>
          <a:prstGeom prst="straightConnector1">
            <a:avLst/>
          </a:prstGeom>
          <a:ln w="28575" cmpd="sng">
            <a:solidFill>
              <a:srgbClr val="4F81BD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90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8325" y="259753"/>
            <a:ext cx="4938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3</a:t>
            </a:r>
            <a:r>
              <a:rPr lang="el-GR" sz="2400" b="1" u="sng" dirty="0" smtClean="0"/>
              <a:t>.</a:t>
            </a:r>
            <a:r>
              <a:rPr lang="en-GB" sz="2400" b="1" u="sng" dirty="0" smtClean="0"/>
              <a:t> </a:t>
            </a:r>
            <a:r>
              <a:rPr lang="en-GB" sz="2400" b="1" u="sng" dirty="0" err="1" smtClean="0"/>
              <a:t>Transcriptomics</a:t>
            </a:r>
            <a:r>
              <a:rPr lang="en-GB" sz="2400" b="1" u="sng" dirty="0" smtClean="0"/>
              <a:t> – RNA-</a:t>
            </a:r>
            <a:r>
              <a:rPr lang="en-GB" sz="2400" b="1" u="sng" dirty="0" err="1" smtClean="0"/>
              <a:t>seq</a:t>
            </a:r>
            <a:endParaRPr lang="el-GR" sz="2400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9"/>
          <a:stretch/>
        </p:blipFill>
        <p:spPr>
          <a:xfrm>
            <a:off x="218363" y="944242"/>
            <a:ext cx="5404514" cy="55197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22877" y="1678675"/>
            <a:ext cx="33027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 smtClean="0"/>
              <a:t>Ταυτόχρονη μέτρηση των μεταγράφων που προκύπτουν από το γονιδίωμα διαφόρων φαινοτύπων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 smtClean="0"/>
              <a:t>Διαφορετικοί πληθυσμοί </a:t>
            </a:r>
            <a:r>
              <a:rPr lang="en-GB" dirty="0" smtClean="0"/>
              <a:t>RNA </a:t>
            </a:r>
            <a:r>
              <a:rPr lang="el-GR" dirty="0" smtClean="0"/>
              <a:t>μορίων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dirty="0" smtClean="0"/>
              <a:t>Μη κωδικό γονιδίωμα </a:t>
            </a:r>
            <a:r>
              <a:rPr lang="en-GB" dirty="0" smtClean="0"/>
              <a:t>Epigenetics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b="1" dirty="0" smtClean="0"/>
              <a:t>Επιθητό αποτέλεσμα = Κατάλογος διαφορικά εκφραζόμενων γονιδίων μεταξύ δύο κλινικά διακριτών καταστάσεων</a:t>
            </a:r>
            <a:endParaRPr lang="el-GR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106771" y="3511686"/>
            <a:ext cx="2183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15801" y="5823768"/>
            <a:ext cx="3130320" cy="17958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97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ancerres.aacrjournals.org/content/72/22/6024/F1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8" y="578540"/>
            <a:ext cx="7885165" cy="627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0336" y="116875"/>
            <a:ext cx="4938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3</a:t>
            </a:r>
            <a:r>
              <a:rPr lang="el-GR" sz="2400" b="1" u="sng" dirty="0" smtClean="0"/>
              <a:t>.</a:t>
            </a:r>
            <a:r>
              <a:rPr lang="en-GB" sz="2400" b="1" u="sng" dirty="0" smtClean="0"/>
              <a:t> </a:t>
            </a:r>
            <a:r>
              <a:rPr lang="en-GB" sz="2400" b="1" u="sng" dirty="0" err="1" smtClean="0"/>
              <a:t>Transcriptomics</a:t>
            </a:r>
            <a:r>
              <a:rPr lang="en-GB" sz="2400" b="1" u="sng" dirty="0" smtClean="0"/>
              <a:t> – RNA-</a:t>
            </a:r>
            <a:r>
              <a:rPr lang="en-GB" sz="2400" b="1" u="sng" dirty="0" err="1" smtClean="0"/>
              <a:t>seq</a:t>
            </a:r>
            <a:endParaRPr lang="el-GR" sz="2400" b="1" u="sng" dirty="0"/>
          </a:p>
        </p:txBody>
      </p:sp>
    </p:spTree>
    <p:extLst>
      <p:ext uri="{BB962C8B-B14F-4D97-AF65-F5344CB8AC3E}">
        <p14:creationId xmlns:p14="http://schemas.microsoft.com/office/powerpoint/2010/main" val="200281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6024" y="226057"/>
            <a:ext cx="4938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3</a:t>
            </a:r>
            <a:r>
              <a:rPr lang="el-GR" sz="2400" b="1" u="sng" dirty="0" smtClean="0"/>
              <a:t>.</a:t>
            </a:r>
            <a:r>
              <a:rPr lang="en-GB" sz="2400" b="1" u="sng" dirty="0" smtClean="0"/>
              <a:t> </a:t>
            </a:r>
            <a:r>
              <a:rPr lang="en-GB" sz="2400" b="1" u="sng" dirty="0" err="1" smtClean="0"/>
              <a:t>Transcriptomics</a:t>
            </a:r>
            <a:r>
              <a:rPr lang="en-GB" sz="2400" b="1" u="sng" dirty="0" smtClean="0"/>
              <a:t> – RNA-</a:t>
            </a:r>
            <a:r>
              <a:rPr lang="en-GB" sz="2400" b="1" u="sng" dirty="0" err="1" smtClean="0"/>
              <a:t>seq</a:t>
            </a:r>
            <a:endParaRPr lang="en-GB" sz="2400" b="1" u="sng" dirty="0"/>
          </a:p>
          <a:p>
            <a:pPr algn="ctr"/>
            <a:r>
              <a:rPr lang="el-GR" sz="2400" b="1" dirty="0" smtClean="0"/>
              <a:t>Κλινική Σημασία</a:t>
            </a:r>
            <a:endParaRPr lang="el-GR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6" y="1057054"/>
            <a:ext cx="4872880" cy="487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2376" y="1888051"/>
            <a:ext cx="39442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b="1" dirty="0" smtClean="0"/>
              <a:t>Στόχος</a:t>
            </a:r>
            <a:r>
              <a:rPr lang="en-GB" b="1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κατηγοριοποίηση ασθενών με βάση κλινικά χαρακτηριστικά ή γονιδιακές υπογραφές που σχετίζονται με ένα μοριακό μονοπάτι ή ένα κυτταρικό τύπο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Personalized </a:t>
            </a:r>
            <a:r>
              <a:rPr lang="en-US" b="1" dirty="0" err="1" smtClean="0"/>
              <a:t>Immunomonitoring</a:t>
            </a:r>
            <a:r>
              <a:rPr lang="en-US" b="1" dirty="0" smtClean="0"/>
              <a:t> Uncovers Molecular Networks that Stratify Lupus Patients.</a:t>
            </a:r>
            <a:r>
              <a:rPr lang="el-GR" b="1" dirty="0" smtClean="0"/>
              <a:t> </a:t>
            </a:r>
            <a:r>
              <a:rPr lang="en-US" dirty="0" smtClean="0">
                <a:hlinkClick r:id="rId3" tooltip="Cell."/>
              </a:rPr>
              <a:t> Cell.</a:t>
            </a:r>
            <a:r>
              <a:rPr lang="en-US" dirty="0" smtClean="0"/>
              <a:t> 2016 Apr 21;165(3):551-65 </a:t>
            </a:r>
            <a:endParaRPr lang="en-US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577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611" y="1056068"/>
            <a:ext cx="7740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/>
              <a:t>Omics</a:t>
            </a:r>
            <a:r>
              <a:rPr lang="en-GB" sz="2000" b="1" dirty="0" smtClean="0"/>
              <a:t> = </a:t>
            </a:r>
            <a:r>
              <a:rPr lang="el-GR" sz="2000" b="1" dirty="0" smtClean="0"/>
              <a:t>Ταυτόχρονη χαρτογράφηση μέσω τεχνολογιών αιχμής, μεγάλης «μάζας»/ αριθμού βιολογικών ή χημικών οντοτήτων όπως...</a:t>
            </a:r>
            <a:endParaRPr lang="el-G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87897" y="2253805"/>
            <a:ext cx="33356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 smtClean="0"/>
              <a:t>Genomics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 err="1" smtClean="0"/>
              <a:t>Epigenomics</a:t>
            </a:r>
            <a:endParaRPr lang="en-GB" sz="24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 err="1" smtClean="0"/>
              <a:t>Transcriptomics</a:t>
            </a:r>
            <a:endParaRPr lang="en-GB" sz="24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 smtClean="0"/>
              <a:t>Proteomics</a:t>
            </a:r>
            <a:endParaRPr lang="en-GB" sz="24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 err="1" smtClean="0"/>
              <a:t>Microbiomics</a:t>
            </a:r>
            <a:endParaRPr lang="en-GB" sz="24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 smtClean="0"/>
              <a:t>….etc.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 smtClean="0"/>
              <a:t>Systems Biology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830369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59" y="830997"/>
            <a:ext cx="7546767" cy="565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3481" y="0"/>
            <a:ext cx="4938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3</a:t>
            </a:r>
            <a:r>
              <a:rPr lang="el-GR" sz="2400" b="1" u="sng" dirty="0" smtClean="0"/>
              <a:t>.</a:t>
            </a:r>
            <a:r>
              <a:rPr lang="en-GB" sz="2400" b="1" u="sng" dirty="0" smtClean="0"/>
              <a:t> </a:t>
            </a:r>
            <a:r>
              <a:rPr lang="en-GB" sz="2400" b="1" u="sng" dirty="0" err="1" smtClean="0"/>
              <a:t>Transcriptomics</a:t>
            </a:r>
            <a:r>
              <a:rPr lang="en-GB" sz="2400" b="1" u="sng" dirty="0" smtClean="0"/>
              <a:t> – RNA-</a:t>
            </a:r>
            <a:r>
              <a:rPr lang="en-GB" sz="2400" b="1" u="sng" dirty="0" err="1" smtClean="0"/>
              <a:t>seq</a:t>
            </a:r>
            <a:endParaRPr lang="en-GB" sz="2400" b="1" u="sng" dirty="0"/>
          </a:p>
          <a:p>
            <a:pPr algn="ctr"/>
            <a:r>
              <a:rPr lang="el-GR" sz="2400" b="1" dirty="0" smtClean="0"/>
              <a:t>Κλινική Σημασία</a:t>
            </a:r>
            <a:endParaRPr lang="el-GR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5970896" y="5049083"/>
            <a:ext cx="31731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Joint-specific DNA methylation and </a:t>
            </a:r>
            <a:r>
              <a:rPr lang="en-US" b="1" dirty="0" err="1" smtClean="0"/>
              <a:t>transcriptome</a:t>
            </a:r>
            <a:r>
              <a:rPr lang="en-US" b="1" dirty="0" smtClean="0"/>
              <a:t> signatures in rheumatoid arthritis identify distinct pathogenic processes.</a:t>
            </a:r>
            <a:r>
              <a:rPr lang="en-US" dirty="0" smtClean="0">
                <a:hlinkClick r:id="rId3" tooltip="Nature communications."/>
              </a:rPr>
              <a:t> Nat </a:t>
            </a:r>
            <a:r>
              <a:rPr lang="en-US" dirty="0" err="1" smtClean="0">
                <a:hlinkClick r:id="rId3" tooltip="Nature communications."/>
              </a:rPr>
              <a:t>Commun</a:t>
            </a:r>
            <a:r>
              <a:rPr lang="en-US" dirty="0" smtClean="0">
                <a:hlinkClick r:id="rId3" tooltip="Nature communications."/>
              </a:rPr>
              <a:t>.</a:t>
            </a:r>
            <a:r>
              <a:rPr lang="en-US" dirty="0" smtClean="0"/>
              <a:t> 2016 Jun 10;7:11849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6810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46079"/>
          <a:stretch/>
        </p:blipFill>
        <p:spPr>
          <a:xfrm>
            <a:off x="1404238" y="2642499"/>
            <a:ext cx="2752417" cy="26773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356" y="795314"/>
            <a:ext cx="6359542" cy="18642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4072" y="38483"/>
            <a:ext cx="5529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3</a:t>
            </a:r>
            <a:r>
              <a:rPr lang="el-GR" sz="2400" b="1" u="sng" dirty="0" smtClean="0"/>
              <a:t>.</a:t>
            </a:r>
            <a:r>
              <a:rPr lang="en-GB" sz="2400" b="1" u="sng" dirty="0" smtClean="0"/>
              <a:t> </a:t>
            </a:r>
            <a:r>
              <a:rPr lang="en-GB" sz="2400" b="1" u="sng" dirty="0" err="1" smtClean="0"/>
              <a:t>Transcriptomics</a:t>
            </a:r>
            <a:r>
              <a:rPr lang="en-GB" sz="2400" b="1" u="sng" dirty="0" smtClean="0"/>
              <a:t> – </a:t>
            </a:r>
            <a:r>
              <a:rPr lang="en-US" sz="2400" b="1" u="sng" dirty="0" smtClean="0"/>
              <a:t>Single cell </a:t>
            </a:r>
            <a:r>
              <a:rPr lang="en-GB" sz="2400" b="1" u="sng" dirty="0" smtClean="0"/>
              <a:t>RNA-</a:t>
            </a:r>
            <a:r>
              <a:rPr lang="en-GB" sz="2400" b="1" u="sng" dirty="0" err="1" smtClean="0"/>
              <a:t>seq</a:t>
            </a:r>
            <a:endParaRPr lang="en-GB" sz="2400" b="1" u="sng" dirty="0"/>
          </a:p>
          <a:p>
            <a:pPr algn="ctr"/>
            <a:r>
              <a:rPr lang="el-GR" sz="2400" b="1" dirty="0" smtClean="0"/>
              <a:t>Κλινική Σημασία</a:t>
            </a:r>
            <a:endParaRPr lang="el-GR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168" y="2377541"/>
            <a:ext cx="1941906" cy="4194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7678" y="2757950"/>
            <a:ext cx="2962945" cy="25115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756" y="5541560"/>
            <a:ext cx="8634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l-GR" b="1" dirty="0" smtClean="0"/>
              <a:t>Βιοψίες νεφρού και δέρματος ως πηγή μοναδιαίων κυττάρων στην κλινική πράξη</a:t>
            </a:r>
          </a:p>
          <a:p>
            <a:pPr marL="342900" indent="-342900">
              <a:buAutoNum type="arabicParenR"/>
            </a:pPr>
            <a:r>
              <a:rPr lang="en-US" b="1" dirty="0" smtClean="0"/>
              <a:t> Single cell </a:t>
            </a:r>
            <a:r>
              <a:rPr lang="en-US" b="1" dirty="0" err="1" smtClean="0"/>
              <a:t>RNA</a:t>
            </a:r>
            <a:r>
              <a:rPr lang="el-GR" b="1" dirty="0"/>
              <a:t>-</a:t>
            </a:r>
            <a:r>
              <a:rPr lang="en-US" b="1" dirty="0" smtClean="0"/>
              <a:t>seq </a:t>
            </a:r>
            <a:r>
              <a:rPr lang="el-GR" b="1" dirty="0" smtClean="0"/>
              <a:t> δερματικών κυττάρων ως </a:t>
            </a:r>
            <a:r>
              <a:rPr lang="en-US" b="1" dirty="0" err="1" smtClean="0"/>
              <a:t>biomarker</a:t>
            </a:r>
            <a:r>
              <a:rPr lang="el-GR" b="1" dirty="0" smtClean="0"/>
              <a:t> νεφρίτιδας του λύκου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488861" y="6221426"/>
            <a:ext cx="458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Chronicity – </a:t>
            </a:r>
            <a:r>
              <a:rPr lang="en-US" dirty="0" err="1" smtClean="0"/>
              <a:t>IgG</a:t>
            </a:r>
            <a:r>
              <a:rPr lang="en-US" dirty="0" smtClean="0"/>
              <a:t> Deposition - Proteinuria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7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6903"/>
          <a:stretch/>
        </p:blipFill>
        <p:spPr>
          <a:xfrm>
            <a:off x="577312" y="924930"/>
            <a:ext cx="7735999" cy="5280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8575" y="410486"/>
            <a:ext cx="6786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 smtClean="0"/>
              <a:t>Ολιστικ</a:t>
            </a:r>
            <a:r>
              <a:rPr lang="el-GR" sz="2000" b="1" u="sng" dirty="0" smtClean="0"/>
              <a:t>ή Προσέγγιση – </a:t>
            </a:r>
            <a:r>
              <a:rPr lang="en-US" sz="2000" b="1" u="sng" dirty="0" err="1" smtClean="0"/>
              <a:t>eQTLS</a:t>
            </a:r>
            <a:r>
              <a:rPr lang="en-US" sz="2000" b="1" u="sng" dirty="0" smtClean="0"/>
              <a:t> – Genetics and Expression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1903711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3774" y="177421"/>
            <a:ext cx="4529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4</a:t>
            </a:r>
            <a:r>
              <a:rPr lang="el-GR" sz="2400" b="1" u="sng" dirty="0" smtClean="0"/>
              <a:t>.</a:t>
            </a:r>
            <a:r>
              <a:rPr lang="en-GB" sz="2400" b="1" u="sng" dirty="0" smtClean="0"/>
              <a:t> Proteomics</a:t>
            </a:r>
            <a:endParaRPr lang="el-GR" sz="2400" b="1" u="sng" dirty="0"/>
          </a:p>
        </p:txBody>
      </p:sp>
      <p:grpSp>
        <p:nvGrpSpPr>
          <p:cNvPr id="8" name="Group 7"/>
          <p:cNvGrpSpPr/>
          <p:nvPr/>
        </p:nvGrpSpPr>
        <p:grpSpPr>
          <a:xfrm>
            <a:off x="366926" y="802375"/>
            <a:ext cx="3618220" cy="5871380"/>
            <a:chOff x="981075" y="952500"/>
            <a:chExt cx="2840298" cy="4953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452"/>
            <a:stretch/>
          </p:blipFill>
          <p:spPr>
            <a:xfrm>
              <a:off x="981075" y="952500"/>
              <a:ext cx="2840298" cy="4953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452884" y="3111690"/>
              <a:ext cx="368489" cy="21426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98042" y="4817660"/>
              <a:ext cx="545910" cy="532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03761" y="802375"/>
            <a:ext cx="414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4361464" y="1334996"/>
            <a:ext cx="44335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2400" b="1" u="sng" dirty="0" smtClean="0"/>
              <a:t>Πρωτεομική ανάλυση</a:t>
            </a:r>
            <a:r>
              <a:rPr lang="en-US" sz="2400" dirty="0" smtClean="0"/>
              <a:t>: </a:t>
            </a:r>
            <a:r>
              <a:rPr lang="el-GR" sz="2400" dirty="0" smtClean="0"/>
              <a:t>Μελέτη του συνόλου των παραγόμενων από έναν κυτταρικό τύπο πρωτεϊνών με την βοήθεια τελευταίας τεχνολογίας φασματογραφίας μάζας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 smtClean="0"/>
              <a:t>Metabolomics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 err="1" smtClean="0"/>
              <a:t>Glycomics</a:t>
            </a:r>
            <a:endParaRPr lang="en-GB" sz="24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 err="1" smtClean="0"/>
              <a:t>Secretomics</a:t>
            </a:r>
            <a:endParaRPr lang="en-GB" sz="24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 err="1" smtClean="0"/>
              <a:t>Phospho</a:t>
            </a:r>
            <a:r>
              <a:rPr lang="en-GB" sz="2400" dirty="0" smtClean="0"/>
              <a:t>-proteomics (</a:t>
            </a:r>
            <a:r>
              <a:rPr lang="el-GR" sz="2400" dirty="0" smtClean="0"/>
              <a:t>Καρκίνος)</a:t>
            </a:r>
          </a:p>
        </p:txBody>
      </p:sp>
    </p:spTree>
    <p:extLst>
      <p:ext uri="{BB962C8B-B14F-4D97-AF65-F5344CB8AC3E}">
        <p14:creationId xmlns:p14="http://schemas.microsoft.com/office/powerpoint/2010/main" val="209126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1828" y="95535"/>
            <a:ext cx="4529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4</a:t>
            </a:r>
            <a:r>
              <a:rPr lang="el-GR" sz="2400" b="1" u="sng" dirty="0" smtClean="0"/>
              <a:t>.</a:t>
            </a:r>
            <a:r>
              <a:rPr lang="en-GB" sz="2400" b="1" u="sng" dirty="0" smtClean="0"/>
              <a:t> </a:t>
            </a:r>
            <a:r>
              <a:rPr lang="en-GB" sz="2400" b="1" u="sng" dirty="0" smtClean="0"/>
              <a:t>Proteomics – </a:t>
            </a:r>
            <a:r>
              <a:rPr lang="en-GB" sz="2400" b="1" u="sng" dirty="0" err="1" smtClean="0"/>
              <a:t>Vasc</a:t>
            </a:r>
            <a:r>
              <a:rPr lang="en-US" sz="2400" b="1" u="sng" dirty="0"/>
              <a:t>u</a:t>
            </a:r>
            <a:r>
              <a:rPr lang="en-GB" sz="2400" b="1" u="sng" dirty="0" err="1" smtClean="0"/>
              <a:t>litis</a:t>
            </a:r>
            <a:r>
              <a:rPr lang="en-GB" sz="2400" b="1" u="sng" dirty="0" smtClean="0"/>
              <a:t> </a:t>
            </a:r>
          </a:p>
          <a:p>
            <a:pPr algn="ctr"/>
            <a:r>
              <a:rPr lang="el-GR" sz="2400" b="1" dirty="0" smtClean="0"/>
              <a:t>Κλινική σημασία</a:t>
            </a:r>
            <a:endParaRPr lang="el-GR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81" y="1022066"/>
            <a:ext cx="3530921" cy="56868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39988" y="1610436"/>
            <a:ext cx="42035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Galactosylation</a:t>
            </a:r>
            <a:r>
              <a:rPr lang="en-US" dirty="0" smtClean="0"/>
              <a:t> and </a:t>
            </a:r>
            <a:r>
              <a:rPr lang="en-US" dirty="0" err="1" smtClean="0"/>
              <a:t>Sialylation</a:t>
            </a:r>
            <a:r>
              <a:rPr lang="en-US" dirty="0" smtClean="0"/>
              <a:t> Levels of </a:t>
            </a:r>
            <a:r>
              <a:rPr lang="en-US" dirty="0" err="1" smtClean="0"/>
              <a:t>IgG</a:t>
            </a:r>
            <a:r>
              <a:rPr lang="en-US" dirty="0" smtClean="0"/>
              <a:t> Predict Relapse in Patients With PR3-ANCA Associated </a:t>
            </a:r>
            <a:r>
              <a:rPr lang="en-US" dirty="0" err="1" smtClean="0"/>
              <a:t>Vasculitis</a:t>
            </a:r>
            <a:r>
              <a:rPr lang="en-US" dirty="0" smtClean="0"/>
              <a:t>. </a:t>
            </a:r>
            <a:r>
              <a:rPr lang="en-US" dirty="0" err="1" smtClean="0">
                <a:hlinkClick r:id="rId3"/>
              </a:rPr>
              <a:t>EBioMedicine</a:t>
            </a:r>
            <a:r>
              <a:rPr lang="en-US" dirty="0" smtClean="0"/>
              <a:t>. 2017 Mar; 17: 108–118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/>
              <a:t>L</a:t>
            </a:r>
            <a:r>
              <a:rPr lang="en-US" b="1" dirty="0" smtClean="0"/>
              <a:t>ow </a:t>
            </a:r>
            <a:r>
              <a:rPr lang="en-US" b="1" dirty="0" err="1" smtClean="0"/>
              <a:t>galactosylation</a:t>
            </a:r>
            <a:r>
              <a:rPr lang="en-US" b="1" dirty="0" smtClean="0"/>
              <a:t> and </a:t>
            </a:r>
            <a:r>
              <a:rPr lang="en-US" b="1" dirty="0" err="1" smtClean="0"/>
              <a:t>sialyation</a:t>
            </a:r>
            <a:r>
              <a:rPr lang="en-US" b="1" dirty="0" smtClean="0"/>
              <a:t> in total IgG1 but not PR3-ANCA IgG1 predicts disease reactivation in patients with GPA who experience an ANCA rise during follow-up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Predictive marker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768883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9058" y="177421"/>
            <a:ext cx="241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5</a:t>
            </a:r>
            <a:r>
              <a:rPr lang="el-GR" sz="2400" b="1" u="sng" dirty="0" smtClean="0"/>
              <a:t>.</a:t>
            </a:r>
            <a:r>
              <a:rPr lang="en-GB" sz="2400" b="1" u="sng" dirty="0" smtClean="0"/>
              <a:t> </a:t>
            </a:r>
            <a:r>
              <a:rPr lang="en-GB" sz="2400" b="1" u="sng" dirty="0" err="1" smtClean="0"/>
              <a:t>Microbiomics</a:t>
            </a:r>
            <a:endParaRPr lang="el-GR" sz="24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" y="639086"/>
            <a:ext cx="6086902" cy="57115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82437" y="1337481"/>
            <a:ext cx="27841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Microbiome</a:t>
            </a:r>
            <a:r>
              <a:rPr lang="en-GB" dirty="0" smtClean="0"/>
              <a:t>: </a:t>
            </a:r>
            <a:r>
              <a:rPr lang="el-GR" dirty="0" smtClean="0"/>
              <a:t>Αριθμός και σύσταση της μικροβιακής χλωρίδας σε συγκεκριμένη ανατομική θέση και </a:t>
            </a:r>
          </a:p>
          <a:p>
            <a:pPr marL="342900" indent="-342900">
              <a:buAutoNum type="arabicParenR"/>
            </a:pPr>
            <a:r>
              <a:rPr lang="el-GR" dirty="0" smtClean="0"/>
              <a:t>των αλλαγών που προκαλούνται σε αυτή σε παθολογικές καταστάσεις </a:t>
            </a:r>
            <a:r>
              <a:rPr lang="el-GR" b="1" dirty="0" smtClean="0"/>
              <a:t>ή </a:t>
            </a:r>
          </a:p>
          <a:p>
            <a:pPr marL="342900" indent="-342900">
              <a:buAutoNum type="arabicParenR"/>
            </a:pPr>
            <a:r>
              <a:rPr lang="el-GR" dirty="0" smtClean="0"/>
              <a:t>των παθοφυσιολογικών καταστάσεων που προκαλούνται από την αλλαγή της ταυτότητας της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1987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69058" y="177421"/>
            <a:ext cx="2417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5</a:t>
            </a:r>
            <a:r>
              <a:rPr lang="el-GR" sz="2400" b="1" u="sng" dirty="0" smtClean="0"/>
              <a:t>.</a:t>
            </a:r>
            <a:r>
              <a:rPr lang="en-GB" sz="2400" b="1" u="sng" dirty="0" smtClean="0"/>
              <a:t> </a:t>
            </a:r>
            <a:r>
              <a:rPr lang="en-GB" sz="2400" b="1" u="sng" dirty="0" err="1" smtClean="0"/>
              <a:t>Microbiomics</a:t>
            </a:r>
            <a:endParaRPr lang="el-GR" sz="2400" b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064" y="628772"/>
            <a:ext cx="6632687" cy="14540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4892"/>
          <a:stretch/>
        </p:blipFill>
        <p:spPr>
          <a:xfrm>
            <a:off x="1026330" y="2026780"/>
            <a:ext cx="7453756" cy="473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06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345" y="1152967"/>
            <a:ext cx="6764789" cy="3981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9058" y="177421"/>
            <a:ext cx="2581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5</a:t>
            </a:r>
            <a:r>
              <a:rPr lang="el-GR" sz="2400" b="1" u="sng" dirty="0" smtClean="0"/>
              <a:t>.</a:t>
            </a:r>
            <a:r>
              <a:rPr lang="en-GB" sz="2400" b="1" u="sng" dirty="0" smtClean="0"/>
              <a:t> </a:t>
            </a:r>
            <a:r>
              <a:rPr lang="en-GB" sz="2400" b="1" u="sng" dirty="0" err="1" smtClean="0"/>
              <a:t>Microbiomics</a:t>
            </a:r>
            <a:endParaRPr lang="en-GB" sz="2400" b="1" u="sng" dirty="0" smtClean="0"/>
          </a:p>
          <a:p>
            <a:pPr algn="ctr"/>
            <a:r>
              <a:rPr lang="el-GR" sz="2400" b="1" dirty="0" smtClean="0"/>
              <a:t>Κλινική σημασία</a:t>
            </a:r>
            <a:endParaRPr lang="el-GR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3305" y="5308979"/>
            <a:ext cx="7792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Μελλοντικός στόχος</a:t>
            </a:r>
            <a:r>
              <a:rPr lang="en-GB" dirty="0" smtClean="0"/>
              <a:t>: </a:t>
            </a:r>
            <a:r>
              <a:rPr lang="el-GR" dirty="0" smtClean="0"/>
              <a:t>Μεταβολές του </a:t>
            </a:r>
            <a:r>
              <a:rPr lang="el-GR" dirty="0" err="1" smtClean="0"/>
              <a:t>μικροβιώματος</a:t>
            </a:r>
            <a:r>
              <a:rPr lang="el-GR" dirty="0" smtClean="0"/>
              <a:t> </a:t>
            </a:r>
            <a:r>
              <a:rPr lang="el-GR" dirty="0" smtClean="0"/>
              <a:t>σε περιόδους ύφεσης ενός νοσήματος και μεταβολή </a:t>
            </a:r>
            <a:r>
              <a:rPr lang="el-GR" dirty="0" err="1" smtClean="0"/>
              <a:t>μικροβιώματος</a:t>
            </a:r>
            <a:r>
              <a:rPr lang="el-GR" dirty="0" smtClean="0"/>
              <a:t> </a:t>
            </a:r>
            <a:r>
              <a:rPr lang="el-GR" dirty="0" smtClean="0"/>
              <a:t>σχετιζόμενη με θεραπεία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785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260" y="859454"/>
            <a:ext cx="7251424" cy="14243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4913" y="87625"/>
            <a:ext cx="2581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5</a:t>
            </a:r>
            <a:r>
              <a:rPr lang="el-GR" sz="2400" b="1" u="sng" dirty="0" smtClean="0"/>
              <a:t>.</a:t>
            </a:r>
            <a:r>
              <a:rPr lang="en-GB" sz="2400" b="1" u="sng" dirty="0" smtClean="0"/>
              <a:t> </a:t>
            </a:r>
            <a:r>
              <a:rPr lang="en-GB" sz="2400" b="1" u="sng" dirty="0" err="1" smtClean="0"/>
              <a:t>Microbiomics</a:t>
            </a:r>
            <a:endParaRPr lang="en-GB" sz="2400" b="1" u="sng" dirty="0" smtClean="0"/>
          </a:p>
          <a:p>
            <a:pPr algn="ctr"/>
            <a:r>
              <a:rPr lang="el-GR" sz="2400" b="1" dirty="0" smtClean="0"/>
              <a:t>Κλινική σημασία</a:t>
            </a:r>
            <a:endParaRPr lang="el-GR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43" y="2274321"/>
            <a:ext cx="4534586" cy="30748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28738" y="5430448"/>
            <a:ext cx="7579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Question:</a:t>
            </a:r>
            <a:r>
              <a:rPr lang="en-US" dirty="0" smtClean="0"/>
              <a:t> whether </a:t>
            </a:r>
            <a:r>
              <a:rPr lang="en-US" dirty="0"/>
              <a:t>the gut </a:t>
            </a:r>
            <a:r>
              <a:rPr lang="en-US" dirty="0" err="1" smtClean="0"/>
              <a:t>microbiome</a:t>
            </a:r>
            <a:r>
              <a:rPr lang="en-US" dirty="0" smtClean="0"/>
              <a:t> may </a:t>
            </a:r>
            <a:r>
              <a:rPr lang="en-US" dirty="0"/>
              <a:t>predict responses to </a:t>
            </a:r>
            <a:r>
              <a:rPr lang="en-US" dirty="0" err="1"/>
              <a:t>IBD</a:t>
            </a:r>
            <a:r>
              <a:rPr lang="en-US" dirty="0"/>
              <a:t> therapy, </a:t>
            </a:r>
            <a:r>
              <a:rPr lang="en-US" dirty="0" smtClean="0"/>
              <a:t>in a </a:t>
            </a:r>
            <a:r>
              <a:rPr lang="en-US" dirty="0"/>
              <a:t>prospective study with </a:t>
            </a:r>
            <a:r>
              <a:rPr lang="en-US" dirty="0" err="1"/>
              <a:t>Crohn’s</a:t>
            </a:r>
            <a:r>
              <a:rPr lang="en-US" dirty="0"/>
              <a:t> disease (CD) </a:t>
            </a:r>
            <a:r>
              <a:rPr lang="en-US" dirty="0" smtClean="0"/>
              <a:t>or ulcerative </a:t>
            </a:r>
            <a:r>
              <a:rPr lang="en-US" dirty="0"/>
              <a:t>colitis (UC) </a:t>
            </a:r>
            <a:r>
              <a:rPr lang="en-US" dirty="0" smtClean="0"/>
              <a:t>patients initiating </a:t>
            </a:r>
            <a:r>
              <a:rPr lang="en-US" dirty="0"/>
              <a:t>anti-</a:t>
            </a:r>
            <a:r>
              <a:rPr lang="en-US" dirty="0" err="1" smtClean="0"/>
              <a:t>integrin</a:t>
            </a:r>
            <a:r>
              <a:rPr lang="en-US" dirty="0" smtClean="0"/>
              <a:t> therapy </a:t>
            </a:r>
            <a:r>
              <a:rPr lang="en-US" dirty="0"/>
              <a:t>(</a:t>
            </a:r>
            <a:r>
              <a:rPr lang="en-US" dirty="0" err="1"/>
              <a:t>vedolizumab</a:t>
            </a:r>
            <a:r>
              <a:rPr lang="en-US" dirty="0" smtClean="0"/>
              <a:t>) – 80% prediction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149" y="2288937"/>
            <a:ext cx="2501900" cy="287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344" y="5009359"/>
            <a:ext cx="34417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00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9" y="2163085"/>
            <a:ext cx="8052181" cy="4230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6751" y="375566"/>
            <a:ext cx="2415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Systems biology</a:t>
            </a:r>
            <a:endParaRPr lang="el-GR" sz="24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45659" y="1009934"/>
            <a:ext cx="829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</a:t>
            </a:r>
            <a:r>
              <a:rPr lang="el-GR" dirty="0" smtClean="0"/>
              <a:t> βιολογία συστημάτων προσπαθεί να επιπροβάλει τα επίπεδα των </a:t>
            </a:r>
            <a:r>
              <a:rPr lang="en-GB" dirty="0" smtClean="0"/>
              <a:t>–</a:t>
            </a:r>
            <a:r>
              <a:rPr lang="en-GB" b="1" i="1" dirty="0" err="1" smtClean="0"/>
              <a:t>omics</a:t>
            </a:r>
            <a:r>
              <a:rPr lang="en-US" dirty="0" smtClean="0"/>
              <a:t> </a:t>
            </a:r>
            <a:r>
              <a:rPr lang="el-GR" dirty="0" smtClean="0"/>
              <a:t>έτσι ώστε το πειραματικό αποτέλεσμα να αποκτά κλινική σημασία στο κατάλληλο πλαίσιο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0264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bioscience.org/2012/v4s/af/319/fi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480" y="4010444"/>
            <a:ext cx="5755189" cy="189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19" y="538703"/>
            <a:ext cx="2668148" cy="5369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1303" y="1737325"/>
            <a:ext cx="6453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Κεντρικό Δόγμα </a:t>
            </a:r>
          </a:p>
          <a:p>
            <a:pPr algn="ctr"/>
            <a:r>
              <a:rPr lang="el-GR" sz="2400" dirty="0" smtClean="0"/>
              <a:t>Από την </a:t>
            </a:r>
            <a:r>
              <a:rPr lang="el-GR" sz="2400" dirty="0" smtClean="0"/>
              <a:t>αλληλουχία</a:t>
            </a:r>
            <a:r>
              <a:rPr lang="en-GB" sz="2400" dirty="0" smtClean="0"/>
              <a:t> </a:t>
            </a:r>
            <a:r>
              <a:rPr lang="el-GR" sz="2400" dirty="0" smtClean="0"/>
              <a:t>στον φαινότυπο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359784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34" y="95534"/>
            <a:ext cx="7584175" cy="5688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8788" y="5260445"/>
            <a:ext cx="241110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Thank You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2566440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2" y="232882"/>
            <a:ext cx="8551575" cy="66216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3883" y="73973"/>
            <a:ext cx="625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Next Generation Sequencing in Clinical Practice</a:t>
            </a:r>
            <a:endParaRPr lang="el-GR" b="1" u="sng" dirty="0"/>
          </a:p>
        </p:txBody>
      </p:sp>
    </p:spTree>
    <p:extLst>
      <p:ext uri="{BB962C8B-B14F-4D97-AF65-F5344CB8AC3E}">
        <p14:creationId xmlns:p14="http://schemas.microsoft.com/office/powerpoint/2010/main" val="378298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7283" y="373487"/>
            <a:ext cx="6117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/>
              <a:t>1. </a:t>
            </a:r>
            <a:r>
              <a:rPr lang="en-GB" sz="2400" b="1" u="sng" dirty="0" smtClean="0"/>
              <a:t>Genomics – </a:t>
            </a:r>
            <a:r>
              <a:rPr lang="el-GR" sz="2400" b="1" u="sng" dirty="0" smtClean="0"/>
              <a:t> Μεταβολές στο Γονιδίωμα</a:t>
            </a:r>
            <a:endParaRPr lang="el-GR" sz="2400" b="1" u="sng" dirty="0"/>
          </a:p>
        </p:txBody>
      </p:sp>
      <p:pic>
        <p:nvPicPr>
          <p:cNvPr id="5" name="Picture 2" descr="https://www.broadinstitute.org/files/news/stories/full/SNP_260x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" y="1972001"/>
            <a:ext cx="3277626" cy="327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71692" y="1300491"/>
            <a:ext cx="7328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Single Nucleotide Polymorphism – Structure Variation</a:t>
            </a:r>
            <a:endParaRPr lang="el-GR" sz="2400" dirty="0"/>
          </a:p>
        </p:txBody>
      </p:sp>
      <p:pic>
        <p:nvPicPr>
          <p:cNvPr id="7" name="Picture 4" descr="http://www.nature.com/nrg/journal/v12/n5/images/nrg2958-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350" y="1972001"/>
            <a:ext cx="57150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623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5621" y="218940"/>
            <a:ext cx="4262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/>
              <a:t>1. </a:t>
            </a:r>
            <a:r>
              <a:rPr lang="en-GB" sz="2400" b="1" u="sng" dirty="0" smtClean="0"/>
              <a:t>Genomics – </a:t>
            </a:r>
            <a:r>
              <a:rPr lang="el-GR" sz="2400" b="1" u="sng" dirty="0" smtClean="0"/>
              <a:t> Μελέτες </a:t>
            </a:r>
            <a:r>
              <a:rPr lang="en-GB" sz="2400" b="1" u="sng" dirty="0" smtClean="0"/>
              <a:t>GWAS</a:t>
            </a:r>
            <a:endParaRPr lang="el-GR" sz="2400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96" y="841129"/>
            <a:ext cx="4720668" cy="32041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300" y="1704542"/>
            <a:ext cx="4217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u="sng" dirty="0" smtClean="0"/>
              <a:t>Genome Wide Association Studies</a:t>
            </a:r>
            <a:r>
              <a:rPr lang="en-GB" b="1" dirty="0" smtClean="0"/>
              <a:t>: </a:t>
            </a:r>
            <a:r>
              <a:rPr lang="el-GR" b="1" dirty="0" smtClean="0"/>
              <a:t>Μελέτη των σημείων γενετικής ποικιλομορφίας που δείχνουν αυξημένη συσχέτιση με </a:t>
            </a:r>
            <a:r>
              <a:rPr lang="el-GR" b="1" dirty="0" smtClean="0"/>
              <a:t>μια </a:t>
            </a:r>
            <a:r>
              <a:rPr lang="el-GR" b="1" dirty="0" smtClean="0"/>
              <a:t>συγκεκριμένη ιδιότητα/ασθένεια</a:t>
            </a:r>
            <a:r>
              <a:rPr lang="en-GB" b="1" dirty="0" smtClean="0"/>
              <a:t> </a:t>
            </a:r>
            <a:r>
              <a:rPr lang="en-GB" b="1" dirty="0" smtClean="0"/>
              <a:t> </a:t>
            </a:r>
            <a:r>
              <a:rPr lang="en-GB" b="1" dirty="0" smtClean="0">
                <a:sym typeface="Wingdings"/>
              </a:rPr>
              <a:t> NON CAUSAL</a:t>
            </a:r>
            <a:endParaRPr lang="el-GR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93"/>
          <a:stretch/>
        </p:blipFill>
        <p:spPr>
          <a:xfrm>
            <a:off x="170300" y="4045283"/>
            <a:ext cx="4876800" cy="26651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8040" y="4205807"/>
            <a:ext cx="1460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SLE GWAS</a:t>
            </a:r>
            <a:endParaRPr lang="el-GR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5336940" y="4617966"/>
            <a:ext cx="2745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dirty="0" smtClean="0"/>
              <a:t>Statistical power</a:t>
            </a:r>
          </a:p>
          <a:p>
            <a:pPr marL="285750" indent="-285750">
              <a:buFont typeface="Courier New"/>
              <a:buChar char="o"/>
            </a:pPr>
            <a:r>
              <a:rPr lang="en-US" dirty="0" err="1" smtClean="0"/>
              <a:t>ImmunoChip</a:t>
            </a:r>
            <a:endParaRPr lang="en-US" dirty="0" smtClean="0"/>
          </a:p>
          <a:p>
            <a:pPr marL="285750" indent="-285750">
              <a:buFont typeface="Courier New"/>
              <a:buChar char="o"/>
            </a:pPr>
            <a:r>
              <a:rPr lang="en-US" dirty="0" smtClean="0"/>
              <a:t>Reference genome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4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757" y="1037231"/>
            <a:ext cx="5078330" cy="56662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3467" y="206234"/>
            <a:ext cx="4262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u="sng" dirty="0" smtClean="0"/>
              <a:t>1. </a:t>
            </a:r>
            <a:r>
              <a:rPr lang="en-GB" sz="2400" b="1" u="sng" dirty="0" smtClean="0"/>
              <a:t>Genomics – </a:t>
            </a:r>
            <a:r>
              <a:rPr lang="el-GR" sz="2400" b="1" u="sng" dirty="0" smtClean="0"/>
              <a:t> </a:t>
            </a:r>
            <a:r>
              <a:rPr lang="en-GB" sz="2400" b="1" u="sng" dirty="0" smtClean="0"/>
              <a:t>GWAS and SLE (Clinical significance)</a:t>
            </a:r>
            <a:endParaRPr lang="el-GR" sz="2400" b="1" u="sng" dirty="0"/>
          </a:p>
        </p:txBody>
      </p:sp>
    </p:spTree>
    <p:extLst>
      <p:ext uri="{BB962C8B-B14F-4D97-AF65-F5344CB8AC3E}">
        <p14:creationId xmlns:p14="http://schemas.microsoft.com/office/powerpoint/2010/main" val="3790708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knowgenetics.org/wp-content/uploads/2012/12/kevi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32" y="1513632"/>
            <a:ext cx="8175812" cy="497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93626" y="145308"/>
            <a:ext cx="5703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Generation sequencing</a:t>
            </a:r>
            <a:endParaRPr lang="el-GR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456"/>
            <a:ext cx="3308900" cy="254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2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3734" y="177866"/>
            <a:ext cx="4938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/>
              <a:t>1. </a:t>
            </a:r>
            <a:r>
              <a:rPr lang="en-GB" sz="2400" b="1" u="sng" dirty="0" smtClean="0"/>
              <a:t>Genomics – </a:t>
            </a:r>
            <a:r>
              <a:rPr lang="el-GR" sz="2400" b="1" u="sng" dirty="0" smtClean="0"/>
              <a:t> </a:t>
            </a:r>
            <a:r>
              <a:rPr lang="en-GB" sz="2400" b="1" u="sng" dirty="0" err="1" smtClean="0"/>
              <a:t>Exome</a:t>
            </a:r>
            <a:r>
              <a:rPr lang="en-GB" sz="2400" b="1" u="sng" dirty="0" smtClean="0"/>
              <a:t> Sequencing</a:t>
            </a:r>
            <a:endParaRPr lang="el-GR" sz="24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88"/>
          <a:stretch/>
        </p:blipFill>
        <p:spPr>
          <a:xfrm>
            <a:off x="122831" y="639531"/>
            <a:ext cx="5063318" cy="60517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22626" y="1222480"/>
            <a:ext cx="354841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2000" dirty="0" smtClean="0"/>
              <a:t>Αλληλούχιση των γονιδιακών τμημάτων που οδηγούν στην παραγωγή πρωτεΐνης (Εξώνια)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2000" dirty="0" smtClean="0"/>
              <a:t>Η συλλογή αυτών των αλληλουχιών ονομάζεται </a:t>
            </a:r>
            <a:r>
              <a:rPr lang="en-US" sz="2000" dirty="0" smtClean="0"/>
              <a:t>“</a:t>
            </a:r>
            <a:r>
              <a:rPr lang="en-US" sz="2000" dirty="0" err="1" smtClean="0"/>
              <a:t>exome</a:t>
            </a:r>
            <a:r>
              <a:rPr lang="en-US" sz="2000" dirty="0" smtClean="0"/>
              <a:t>” </a:t>
            </a:r>
            <a:r>
              <a:rPr lang="el-GR" sz="2000" dirty="0" smtClean="0"/>
              <a:t>και έχει αντικαταστήσει τα </a:t>
            </a:r>
            <a:r>
              <a:rPr lang="en-GB" sz="2000" dirty="0" smtClean="0"/>
              <a:t>GWAS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2000" dirty="0" smtClean="0"/>
              <a:t>Τιμή μειούμενη και είσοδος στις κλινικές στις ΗΠΑ</a:t>
            </a:r>
            <a:endParaRPr lang="en-GB" sz="2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dirty="0" smtClean="0"/>
              <a:t>Whole genome sequencing</a:t>
            </a:r>
            <a:endParaRPr lang="el-GR" sz="20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dirty="0" smtClean="0"/>
              <a:t>Targeted sequencing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81905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9621" y="139194"/>
            <a:ext cx="5714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en-GB" sz="2400" b="1" u="sng" dirty="0" smtClean="0"/>
              <a:t>Genomics – </a:t>
            </a:r>
            <a:r>
              <a:rPr lang="el-GR" sz="2400" b="1" u="sng" dirty="0" smtClean="0"/>
              <a:t> </a:t>
            </a:r>
            <a:r>
              <a:rPr lang="en-GB" sz="2400" b="1" u="sng" dirty="0" err="1" smtClean="0"/>
              <a:t>Exome</a:t>
            </a:r>
            <a:r>
              <a:rPr lang="en-GB" sz="2400" b="1" u="sng" dirty="0" smtClean="0"/>
              <a:t> </a:t>
            </a:r>
            <a:r>
              <a:rPr lang="en-GB" sz="2400" b="1" u="sng" dirty="0" err="1" smtClean="0"/>
              <a:t>Sequening</a:t>
            </a:r>
            <a:r>
              <a:rPr lang="en-GB" sz="2400" b="1" u="sng" dirty="0" smtClean="0"/>
              <a:t> and RA</a:t>
            </a:r>
          </a:p>
          <a:p>
            <a:pPr algn="ctr"/>
            <a:r>
              <a:rPr lang="el-GR" sz="2400" b="1" dirty="0" smtClean="0"/>
              <a:t>Κλινική Σημασία</a:t>
            </a:r>
            <a:endParaRPr lang="el-GR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78" y="970191"/>
            <a:ext cx="8324833" cy="45575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0722" y="5650572"/>
            <a:ext cx="86322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Rare, Low-Frequency, and Common Variants in the Protein-Coding Sequence of Biological Candidate Genes from GWASs Contribute to Risk of Rheumatoid Arthritis</a:t>
            </a:r>
            <a:r>
              <a:rPr lang="el-GR" dirty="0" smtClean="0"/>
              <a:t> </a:t>
            </a:r>
          </a:p>
          <a:p>
            <a:pPr algn="ctr"/>
            <a:r>
              <a:rPr lang="en-GB" dirty="0" err="1" smtClean="0"/>
              <a:t>Diogo</a:t>
            </a:r>
            <a:r>
              <a:rPr lang="en-GB" dirty="0" smtClean="0"/>
              <a:t> et al, </a:t>
            </a:r>
            <a:r>
              <a:rPr lang="de-DE" dirty="0" smtClean="0">
                <a:hlinkClick r:id="rId3" tooltip="American journal of human genetics."/>
              </a:rPr>
              <a:t>Am J Hum Genet.</a:t>
            </a:r>
            <a:r>
              <a:rPr lang="de-DE" dirty="0" smtClean="0"/>
              <a:t> 2013 Jan 10;92(1):15-27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3666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</TotalTime>
  <Words>797</Words>
  <Application>Microsoft Macintosh PowerPoint</Application>
  <PresentationFormat>On-screen Show (4:3)</PresentationFormat>
  <Paragraphs>103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Aggelos Banos</dc:creator>
  <cp:lastModifiedBy>boumpas</cp:lastModifiedBy>
  <cp:revision>42</cp:revision>
  <dcterms:created xsi:type="dcterms:W3CDTF">2017-10-05T21:37:29Z</dcterms:created>
  <dcterms:modified xsi:type="dcterms:W3CDTF">2017-10-08T00:14:44Z</dcterms:modified>
</cp:coreProperties>
</file>